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83" d="100"/>
          <a:sy n="83" d="100"/>
        </p:scale>
        <p:origin x="-139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F2D6-F674-43E9-9121-07C00DCC65B2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A27A-F06B-421D-A598-BD469987036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F2D6-F674-43E9-9121-07C00DCC65B2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A27A-F06B-421D-A598-BD4699870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F2D6-F674-43E9-9121-07C00DCC65B2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A27A-F06B-421D-A598-BD4699870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F2D6-F674-43E9-9121-07C00DCC65B2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A27A-F06B-421D-A598-BD4699870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F2D6-F674-43E9-9121-07C00DCC65B2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A27A-F06B-421D-A598-BD469987036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F2D6-F674-43E9-9121-07C00DCC65B2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A27A-F06B-421D-A598-BD4699870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F2D6-F674-43E9-9121-07C00DCC65B2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A27A-F06B-421D-A598-BD4699870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F2D6-F674-43E9-9121-07C00DCC65B2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A27A-F06B-421D-A598-BD4699870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F2D6-F674-43E9-9121-07C00DCC65B2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A27A-F06B-421D-A598-BD4699870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F2D6-F674-43E9-9121-07C00DCC65B2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A27A-F06B-421D-A598-BD4699870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F2D6-F674-43E9-9121-07C00DCC65B2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2FA27A-F06B-421D-A598-BD469987036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F0F2D6-F674-43E9-9121-07C00DCC65B2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2FA27A-F06B-421D-A598-BD469987036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Суточная норма калорий. Как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расчитать</a:t>
            </a:r>
            <a:r>
              <a:rPr lang="ru-RU" sz="2800" b="1" i="1" dirty="0" smtClean="0">
                <a:solidFill>
                  <a:srgbClr val="002060"/>
                </a:solidFill>
              </a:rPr>
              <a:t>?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645024"/>
            <a:ext cx="5256584" cy="29523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Презентацию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выполнила ученица 9 «А»</a:t>
            </a:r>
            <a:endParaRPr lang="en-US" b="1" i="1" dirty="0">
              <a:solidFill>
                <a:srgbClr val="002060"/>
              </a:solidFill>
            </a:endParaRPr>
          </a:p>
          <a:p>
            <a:r>
              <a:rPr lang="ru-RU" b="1" i="1" dirty="0" err="1" smtClean="0">
                <a:solidFill>
                  <a:srgbClr val="002060"/>
                </a:solidFill>
              </a:rPr>
              <a:t>Старцева</a:t>
            </a:r>
            <a:r>
              <a:rPr lang="ru-RU" b="1" i="1" dirty="0" smtClean="0">
                <a:solidFill>
                  <a:srgbClr val="002060"/>
                </a:solidFill>
              </a:rPr>
              <a:t> Диана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Учитель:  Сергеева Елена </a:t>
            </a:r>
          </a:p>
          <a:p>
            <a:r>
              <a:rPr lang="ru-RU" b="1" i="1" smtClean="0">
                <a:solidFill>
                  <a:srgbClr val="002060"/>
                </a:solidFill>
              </a:rPr>
              <a:t>Николаевна</a:t>
            </a:r>
            <a:endParaRPr lang="ru-RU" b="1" i="1" dirty="0" smtClean="0">
              <a:solidFill>
                <a:srgbClr val="002060"/>
              </a:solidFill>
            </a:endParaRPr>
          </a:p>
          <a:p>
            <a:endParaRPr lang="en-US" b="1" i="1" dirty="0" smtClean="0">
              <a:solidFill>
                <a:srgbClr val="002060"/>
              </a:solidFill>
            </a:endParaRPr>
          </a:p>
          <a:p>
            <a:endParaRPr lang="en-US" b="1" i="1" dirty="0">
              <a:solidFill>
                <a:srgbClr val="002060"/>
              </a:solidFill>
            </a:endParaRPr>
          </a:p>
          <a:p>
            <a:endParaRPr lang="en-US" b="1" i="1" dirty="0" smtClean="0">
              <a:solidFill>
                <a:srgbClr val="002060"/>
              </a:solidFill>
            </a:endParaRPr>
          </a:p>
          <a:p>
            <a:endParaRPr lang="en-US" b="1" i="1" dirty="0">
              <a:solidFill>
                <a:srgbClr val="002060"/>
              </a:solidFill>
            </a:endParaRPr>
          </a:p>
          <a:p>
            <a:endParaRPr lang="en-US" b="1" i="1" dirty="0" smtClean="0">
              <a:solidFill>
                <a:srgbClr val="002060"/>
              </a:solidFill>
            </a:endParaRPr>
          </a:p>
          <a:p>
            <a:endParaRPr lang="en-US" b="1" i="1" dirty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4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Суточная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норма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3200" i="1" dirty="0">
                <a:solidFill>
                  <a:srgbClr val="003399"/>
                </a:solidFill>
              </a:rPr>
              <a:t>Суточная норма калорий для женщины, мужчин и детей в день, кардинальным образом отличается. Большую роль играет не только возраст, обмен веществ и образа жизни, а и цель, которую вы хотите достичь</a:t>
            </a:r>
            <a:r>
              <a:rPr lang="ru-RU" sz="3200" i="1" dirty="0" smtClean="0">
                <a:solidFill>
                  <a:srgbClr val="003399"/>
                </a:solidFill>
              </a:rPr>
              <a:t>.</a:t>
            </a:r>
            <a:r>
              <a:rPr lang="ru-RU" sz="3200" i="1" dirty="0">
                <a:solidFill>
                  <a:srgbClr val="003399"/>
                </a:solidFill>
              </a:rPr>
              <a:t/>
            </a:r>
            <a:br>
              <a:rPr lang="ru-RU" sz="3200" i="1" dirty="0">
                <a:solidFill>
                  <a:srgbClr val="003399"/>
                </a:solidFill>
              </a:rPr>
            </a:br>
            <a:endParaRPr lang="ru-RU" sz="32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43222"/>
            <a:ext cx="3312368" cy="219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70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643192" cy="1068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Что такое калория?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rgbClr val="003399"/>
                </a:solidFill>
              </a:rPr>
              <a:t>Калория-это единица </a:t>
            </a:r>
            <a:r>
              <a:rPr lang="ru-RU" sz="2800" i="1" dirty="0">
                <a:solidFill>
                  <a:srgbClr val="003399"/>
                </a:solidFill>
              </a:rPr>
              <a:t>энергии, благодаря которой человек живет. Когда этой энергии слишком много, то она откладывается в жировые </a:t>
            </a:r>
            <a:r>
              <a:rPr lang="ru-RU" sz="2800" i="1" dirty="0" smtClean="0">
                <a:solidFill>
                  <a:srgbClr val="003399"/>
                </a:solidFill>
              </a:rPr>
              <a:t>массы. </a:t>
            </a:r>
            <a:r>
              <a:rPr lang="ru-RU" sz="2800" i="1" dirty="0">
                <a:solidFill>
                  <a:srgbClr val="003399"/>
                </a:solidFill>
              </a:rPr>
              <a:t>Бывает, что получаемой энергии для жизнеобеспечения не хватает, в этом случае организм берет энергию из жировой ткани</a:t>
            </a:r>
            <a:r>
              <a:rPr lang="ru-RU" sz="2800" i="1" dirty="0" smtClean="0">
                <a:solidFill>
                  <a:srgbClr val="003399"/>
                </a:solidFill>
              </a:rPr>
              <a:t>. </a:t>
            </a:r>
            <a:r>
              <a:rPr lang="ru-RU" sz="2800" i="1" dirty="0">
                <a:solidFill>
                  <a:srgbClr val="003399"/>
                </a:solidFill>
              </a:rPr>
              <a:t/>
            </a:r>
            <a:br>
              <a:rPr lang="ru-RU" sz="2800" i="1" dirty="0">
                <a:solidFill>
                  <a:srgbClr val="003399"/>
                </a:solidFill>
              </a:rPr>
            </a:br>
            <a:endParaRPr lang="ru-RU" sz="2800" i="1" dirty="0">
              <a:solidFill>
                <a:srgbClr val="0033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26743" y="21214976"/>
            <a:ext cx="30671148" cy="1717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395651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628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Важно ли количество потребляемых калорий?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517632" cy="4533136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i="1" dirty="0">
                <a:solidFill>
                  <a:srgbClr val="003399"/>
                </a:solidFill>
              </a:rPr>
              <a:t>В основном, с количеством калорий всем понятно</a:t>
            </a:r>
            <a:r>
              <a:rPr lang="ru-RU" sz="2200" i="1" dirty="0" smtClean="0">
                <a:solidFill>
                  <a:srgbClr val="003399"/>
                </a:solidFill>
              </a:rPr>
              <a:t>,</a:t>
            </a:r>
            <a:endParaRPr lang="en-US" sz="22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ru-RU" sz="2200" i="1" dirty="0" smtClean="0">
                <a:solidFill>
                  <a:srgbClr val="003399"/>
                </a:solidFill>
              </a:rPr>
              <a:t> </a:t>
            </a:r>
            <a:r>
              <a:rPr lang="ru-RU" sz="2200" i="1" dirty="0">
                <a:solidFill>
                  <a:srgbClr val="003399"/>
                </a:solidFill>
              </a:rPr>
              <a:t>а вот с качеством многие путаются. Насколько </a:t>
            </a:r>
            <a:endParaRPr lang="en-US" sz="22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ru-RU" sz="2200" i="1" dirty="0" smtClean="0">
                <a:solidFill>
                  <a:srgbClr val="003399"/>
                </a:solidFill>
              </a:rPr>
              <a:t>влияет </a:t>
            </a:r>
            <a:r>
              <a:rPr lang="ru-RU" sz="2200" i="1" dirty="0">
                <a:solidFill>
                  <a:srgbClr val="003399"/>
                </a:solidFill>
              </a:rPr>
              <a:t>качество потребляемых </a:t>
            </a:r>
            <a:r>
              <a:rPr lang="ru-RU" sz="2200" i="1" dirty="0" smtClean="0">
                <a:solidFill>
                  <a:srgbClr val="003399"/>
                </a:solidFill>
              </a:rPr>
              <a:t>калорий?</a:t>
            </a:r>
          </a:p>
          <a:p>
            <a:pPr marL="0" indent="0">
              <a:buNone/>
            </a:pPr>
            <a:r>
              <a:rPr lang="ru-RU" sz="2200" i="1" dirty="0" smtClean="0">
                <a:solidFill>
                  <a:srgbClr val="003399"/>
                </a:solidFill>
              </a:rPr>
              <a:t>30% жиры</a:t>
            </a:r>
          </a:p>
          <a:p>
            <a:pPr marL="0" indent="0">
              <a:buNone/>
            </a:pPr>
            <a:r>
              <a:rPr lang="ru-RU" sz="2200" i="1" dirty="0" smtClean="0">
                <a:solidFill>
                  <a:srgbClr val="003399"/>
                </a:solidFill>
              </a:rPr>
              <a:t>50% углеводы</a:t>
            </a:r>
          </a:p>
          <a:p>
            <a:pPr marL="0" indent="0">
              <a:buNone/>
            </a:pPr>
            <a:r>
              <a:rPr lang="ru-RU" sz="2200" i="1" dirty="0" smtClean="0">
                <a:solidFill>
                  <a:srgbClr val="003399"/>
                </a:solidFill>
              </a:rPr>
              <a:t>20% белки   </a:t>
            </a:r>
          </a:p>
          <a:p>
            <a:pPr marL="0" indent="0">
              <a:buNone/>
            </a:pPr>
            <a:endParaRPr lang="ru-RU" sz="22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ru-RU" sz="2200" i="1" dirty="0">
                <a:solidFill>
                  <a:srgbClr val="003399"/>
                </a:solidFill>
              </a:rPr>
              <a:t>Каждый элемент: белок, углевод, минерал, витамин — важен для нашего организма, чтобы сохранять здоровье. Если человек начинает употреблять в больших количествах что-то одно, то по определению ему не хватает чего-то другого – простая логика</a:t>
            </a:r>
            <a:r>
              <a:rPr lang="ru-RU" sz="2200" dirty="0"/>
              <a:t>.</a:t>
            </a:r>
            <a:br>
              <a:rPr lang="ru-RU" sz="2200" dirty="0"/>
            </a:b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1909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Как рассчитать суточную норму калорий человека?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3399"/>
                </a:solidFill>
              </a:rPr>
              <a:t>Каждый час организм сжигает 1 калорию, на обслуживание каждого килограмма веса тела. Допустим ваш вес 55 кг, умножьте его на 24 часа в сутки и получите вашу суточную норму калорий:</a:t>
            </a:r>
            <a:br>
              <a:rPr lang="ru-RU" i="1" dirty="0">
                <a:solidFill>
                  <a:srgbClr val="003399"/>
                </a:solidFill>
              </a:rPr>
            </a:br>
            <a:r>
              <a:rPr lang="ru-RU" i="1" dirty="0" smtClean="0">
                <a:solidFill>
                  <a:srgbClr val="003399"/>
                </a:solidFill>
              </a:rPr>
              <a:t>                                  55*24=1320 кал</a:t>
            </a:r>
          </a:p>
          <a:p>
            <a:pPr marL="0" indent="0">
              <a:buNone/>
            </a:pPr>
            <a:endParaRPr lang="ru-RU" i="1" dirty="0" smtClean="0">
              <a:solidFill>
                <a:srgbClr val="0033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4006793" cy="267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Суточная норма у девушек и женщин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003399"/>
                </a:solidFill>
              </a:rPr>
              <a:t>Девушкам от 18-31 года составляет норма калорий от 2000-2400 кал в сутки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3399"/>
                </a:solidFill>
              </a:rPr>
              <a:t>Женщинам от 50-60 лет составляет норма калорий от 1600-2000 кал в сутки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766582" cy="288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59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Формула </a:t>
            </a:r>
            <a:r>
              <a:rPr lang="ru-RU" dirty="0" err="1" smtClean="0">
                <a:solidFill>
                  <a:srgbClr val="002060"/>
                </a:solidFill>
              </a:rPr>
              <a:t>Миффлина</a:t>
            </a:r>
            <a:r>
              <a:rPr lang="ru-RU" dirty="0" smtClean="0">
                <a:solidFill>
                  <a:srgbClr val="002060"/>
                </a:solidFill>
              </a:rPr>
              <a:t>-Сан </a:t>
            </a:r>
            <a:r>
              <a:rPr lang="ru-RU" dirty="0" err="1" smtClean="0">
                <a:solidFill>
                  <a:srgbClr val="002060"/>
                </a:solidFill>
              </a:rPr>
              <a:t>Жеора</a:t>
            </a:r>
            <a:r>
              <a:rPr lang="ru-RU" dirty="0" smtClean="0">
                <a:solidFill>
                  <a:srgbClr val="002060"/>
                </a:solidFill>
              </a:rPr>
              <a:t> для женщин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>
                <a:solidFill>
                  <a:srgbClr val="003399"/>
                </a:solidFill>
              </a:rPr>
              <a:t>Формулу вывел Сан </a:t>
            </a:r>
            <a:r>
              <a:rPr lang="ru-RU" sz="1800" i="1" dirty="0" err="1">
                <a:solidFill>
                  <a:srgbClr val="003399"/>
                </a:solidFill>
              </a:rPr>
              <a:t>Жеор</a:t>
            </a:r>
            <a:r>
              <a:rPr lang="ru-RU" sz="1800" i="1" dirty="0">
                <a:solidFill>
                  <a:srgbClr val="003399"/>
                </a:solidFill>
              </a:rPr>
              <a:t> несколько лет назад. Эта формула — наиболее точный расчет суточной нормы потребляемых калорий. Суточная норма калорий для женщины рассчитывается так:</a:t>
            </a:r>
            <a:br>
              <a:rPr lang="ru-RU" sz="1800" i="1" dirty="0">
                <a:solidFill>
                  <a:srgbClr val="003399"/>
                </a:solidFill>
              </a:rPr>
            </a:br>
            <a:r>
              <a:rPr lang="ru-RU" sz="1900" dirty="0">
                <a:solidFill>
                  <a:srgbClr val="7030A0"/>
                </a:solidFill>
              </a:rPr>
              <a:t>10 х масса тела (кг) + 6,25 х ваш рост (см) – 5 х ваш возраст (в годах) – 161</a:t>
            </a:r>
            <a:r>
              <a:rPr lang="ru-RU" sz="1800" i="1" dirty="0">
                <a:solidFill>
                  <a:srgbClr val="7030A0"/>
                </a:solidFill>
              </a:rPr>
              <a:t/>
            </a:r>
            <a:br>
              <a:rPr lang="ru-RU" sz="1800" i="1" dirty="0">
                <a:solidFill>
                  <a:srgbClr val="7030A0"/>
                </a:solidFill>
              </a:rPr>
            </a:br>
            <a:r>
              <a:rPr lang="ru-RU" sz="1800" i="1" dirty="0">
                <a:solidFill>
                  <a:srgbClr val="003399"/>
                </a:solidFill>
              </a:rPr>
              <a:t>Далее, полученный результат умножаем на ваш коэффициент активности:</a:t>
            </a:r>
            <a:br>
              <a:rPr lang="ru-RU" sz="1800" i="1" dirty="0">
                <a:solidFill>
                  <a:srgbClr val="003399"/>
                </a:solidFill>
              </a:rPr>
            </a:br>
            <a:r>
              <a:rPr lang="ru-RU" sz="1800" i="1" dirty="0">
                <a:solidFill>
                  <a:srgbClr val="003399"/>
                </a:solidFill>
              </a:rPr>
              <a:t>1.2 – очень малая физическая активность или ее нет вообще; </a:t>
            </a:r>
            <a:endParaRPr lang="ru-RU" sz="18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ru-RU" sz="1800" i="1" dirty="0" smtClean="0">
                <a:solidFill>
                  <a:srgbClr val="003399"/>
                </a:solidFill>
              </a:rPr>
              <a:t>1.375 </a:t>
            </a:r>
            <a:r>
              <a:rPr lang="ru-RU" sz="1800" i="1" dirty="0">
                <a:solidFill>
                  <a:srgbClr val="003399"/>
                </a:solidFill>
              </a:rPr>
              <a:t>– занимаетесь спортом 3 тренировки в неделю; </a:t>
            </a:r>
            <a:endParaRPr lang="ru-RU" sz="18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ru-RU" sz="1800" i="1" dirty="0" smtClean="0">
                <a:solidFill>
                  <a:srgbClr val="003399"/>
                </a:solidFill>
              </a:rPr>
              <a:t>1.4625 </a:t>
            </a:r>
            <a:r>
              <a:rPr lang="ru-RU" sz="1800" i="1" dirty="0">
                <a:solidFill>
                  <a:srgbClr val="003399"/>
                </a:solidFill>
              </a:rPr>
              <a:t>– занимаетесь спортом каждый день, кроме выходных; </a:t>
            </a:r>
            <a:endParaRPr lang="ru-RU" sz="18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ru-RU" sz="1800" i="1" dirty="0" smtClean="0">
                <a:solidFill>
                  <a:srgbClr val="003399"/>
                </a:solidFill>
              </a:rPr>
              <a:t>1.550 </a:t>
            </a:r>
            <a:r>
              <a:rPr lang="ru-RU" sz="1800" i="1" dirty="0">
                <a:solidFill>
                  <a:srgbClr val="003399"/>
                </a:solidFill>
              </a:rPr>
              <a:t>– интенсивные тренировки кроме выходных; </a:t>
            </a:r>
            <a:endParaRPr lang="ru-RU" sz="18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ru-RU" sz="1800" i="1" dirty="0" smtClean="0">
                <a:solidFill>
                  <a:srgbClr val="003399"/>
                </a:solidFill>
              </a:rPr>
              <a:t>1.6375 </a:t>
            </a:r>
            <a:r>
              <a:rPr lang="ru-RU" sz="1800" i="1" dirty="0">
                <a:solidFill>
                  <a:srgbClr val="003399"/>
                </a:solidFill>
              </a:rPr>
              <a:t>– занимаетесь спортом каждый день без выходных; </a:t>
            </a:r>
            <a:endParaRPr lang="ru-RU" sz="18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ru-RU" sz="1800" i="1" dirty="0" smtClean="0">
                <a:solidFill>
                  <a:srgbClr val="003399"/>
                </a:solidFill>
              </a:rPr>
              <a:t>1.725 </a:t>
            </a:r>
            <a:r>
              <a:rPr lang="ru-RU" sz="1800" i="1" dirty="0">
                <a:solidFill>
                  <a:srgbClr val="003399"/>
                </a:solidFill>
              </a:rPr>
              <a:t>– ежедневные интенсивные нагрузки или 2 раза в день</a:t>
            </a:r>
            <a:r>
              <a:rPr lang="ru-RU" sz="1800" i="1" dirty="0" smtClean="0">
                <a:solidFill>
                  <a:srgbClr val="003399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1800" i="1" dirty="0" smtClean="0">
                <a:solidFill>
                  <a:srgbClr val="003399"/>
                </a:solidFill>
              </a:rPr>
              <a:t> </a:t>
            </a:r>
            <a:r>
              <a:rPr lang="ru-RU" sz="1800" i="1" dirty="0">
                <a:solidFill>
                  <a:srgbClr val="003399"/>
                </a:solidFill>
              </a:rPr>
              <a:t>1.9 – каждый день интенсивные тренировки, плюс тяжелая физическая работа.</a:t>
            </a:r>
            <a:br>
              <a:rPr lang="ru-RU" sz="1800" i="1" dirty="0">
                <a:solidFill>
                  <a:srgbClr val="003399"/>
                </a:solidFill>
              </a:rPr>
            </a:br>
            <a:r>
              <a:rPr lang="ru-RU" sz="1600" i="1" dirty="0" smtClean="0">
                <a:solidFill>
                  <a:srgbClr val="003399"/>
                </a:solidFill>
              </a:rPr>
              <a:t>Рассчитывайте калории по любой формуле  и будьте здоровы.</a:t>
            </a:r>
            <a:endParaRPr lang="ru-RU" sz="1600" i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7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12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 за внимание!!!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537321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297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Суточная норма калорий. Как расчитать?</vt:lpstr>
      <vt:lpstr>Суточная норма.</vt:lpstr>
      <vt:lpstr>Что такое калория?</vt:lpstr>
      <vt:lpstr>Важно ли количество потребляемых калорий?</vt:lpstr>
      <vt:lpstr>Как рассчитать суточную норму калорий человека?</vt:lpstr>
      <vt:lpstr>Суточная норма у девушек и женщин</vt:lpstr>
      <vt:lpstr>Формула Миффлина-Сан Жеора для женщин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Сколько калорий нужно девушке, которая не занимается спортом.</dc:title>
  <dc:creator>Александр</dc:creator>
  <cp:lastModifiedBy>berka</cp:lastModifiedBy>
  <cp:revision>11</cp:revision>
  <dcterms:created xsi:type="dcterms:W3CDTF">2018-09-19T09:57:42Z</dcterms:created>
  <dcterms:modified xsi:type="dcterms:W3CDTF">2021-10-03T05:58:17Z</dcterms:modified>
</cp:coreProperties>
</file>