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8" r:id="rId4"/>
    <p:sldId id="263" r:id="rId5"/>
    <p:sldId id="297" r:id="rId6"/>
    <p:sldId id="273" r:id="rId7"/>
    <p:sldId id="271" r:id="rId8"/>
    <p:sldId id="298" r:id="rId9"/>
    <p:sldId id="259" r:id="rId10"/>
    <p:sldId id="299" r:id="rId11"/>
    <p:sldId id="272" r:id="rId12"/>
    <p:sldId id="296" r:id="rId13"/>
    <p:sldId id="300" r:id="rId14"/>
    <p:sldId id="284" r:id="rId15"/>
    <p:sldId id="285" r:id="rId16"/>
    <p:sldId id="287" r:id="rId17"/>
    <p:sldId id="289" r:id="rId18"/>
    <p:sldId id="301" r:id="rId19"/>
    <p:sldId id="290" r:id="rId20"/>
    <p:sldId id="291" r:id="rId21"/>
    <p:sldId id="292" r:id="rId22"/>
    <p:sldId id="293" r:id="rId23"/>
    <p:sldId id="294" r:id="rId24"/>
    <p:sldId id="295" r:id="rId25"/>
    <p:sldId id="265" r:id="rId26"/>
    <p:sldId id="27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89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2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91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02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90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01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18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15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0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92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1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28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32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1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76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31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42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60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50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4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14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29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4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09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8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1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1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36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55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55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4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t="-6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AFF4-4C0D-4F71-9515-43EF1CD820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D438-6653-4546-9512-151EBC49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2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t="-6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4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t="-6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AFF4-4C0D-4F71-9515-43EF1CD820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D438-6653-4546-9512-151EBC490E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7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295174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комбинированного вида №180»</a:t>
            </a: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СЕМИНАР-ПРАКТИКУМ</a:t>
            </a:r>
            <a:r>
              <a:rPr lang="ru-RU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гендерной социализации»</a:t>
            </a:r>
            <a:r>
              <a:rPr lang="ru-RU" sz="4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61420" y="2951749"/>
            <a:ext cx="3052292" cy="3045505"/>
          </a:xfrm>
        </p:spPr>
        <p:txBody>
          <a:bodyPr>
            <a:normAutofit/>
          </a:bodyPr>
          <a:lstStyle/>
          <a:p>
            <a:pPr algn="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</a:t>
            </a:r>
          </a:p>
          <a:p>
            <a:pPr algn="r"/>
            <a:r>
              <a:rPr lang="ru-RU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оспитатели 1 КК</a:t>
            </a:r>
          </a:p>
          <a:p>
            <a:pPr algn="r"/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Юдина Е.Е.</a:t>
            </a:r>
          </a:p>
          <a:p>
            <a:pPr algn="r"/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Попкова Н.С.</a:t>
            </a:r>
            <a:endParaRPr lang="ru-RU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3734" y="300955"/>
            <a:ext cx="11593770" cy="5677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3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функция саморазвития</a:t>
            </a: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гендерное воспитание дошкольников развивает интеллектуальную, эмоциональную, мотивационную, </a:t>
            </a:r>
            <a:r>
              <a:rPr lang="ru-RU" sz="2300" dirty="0" err="1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деятельностную</a:t>
            </a: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регуляционную сферы детей, способствует самореализации девочек и мальчиков. Организуя процесс гендерного воспитания, необходимо не нарушать естественное развитие дошкольников, учитывать закономерности </a:t>
            </a:r>
            <a:r>
              <a:rPr lang="ru-RU" sz="2300" dirty="0" err="1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психосексуального</a:t>
            </a: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развития различных возрастных периодов девочек и мальчиков, способствуя формированию культуры взаимоотношений полов;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3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воспитательная функция</a:t>
            </a: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гендерное воспитание дошкольников может осуществляться в виде алгоритма, включающего следующие педагогические операции (механизм воспитания): номинация, инициирование, организация гендерного поведения;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3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функция формирования опыта гендерного поведения </a:t>
            </a: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означает оказание детям помощи в обретении опыта гендерного поведения. Организация гендерного поведения может осуществляться с помощью методов гендерного подхода: диалоговых, игровых, педагогической поддержки, методов создания ситуации выбора. </a:t>
            </a:r>
          </a:p>
          <a:p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9108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020" y="9467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гендерного воспитания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0020" y="1159828"/>
            <a:ext cx="7559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окружение ребенка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детского сада</a:t>
            </a:r>
            <a:endParaRPr lang="ru-RU" sz="2400" b="0" i="0" dirty="0"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578" y="2360157"/>
            <a:ext cx="59757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гендерной устойчивости зависит в первую очередь от отношения родителей к ребенку, характера родительских установок и привязанности как матери к ребенку, так и ребенка к матери. Отношения, которые складываются между родителями, служат ребенку моделью отношений между полами. Мальчик должен расти мужественным, а девочка - женственной, поэтому родителям ребенка следует проявлять эти качества как образец для подражания.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04" y="1405389"/>
            <a:ext cx="3029112" cy="4039852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145" y="1011458"/>
            <a:ext cx="7272391" cy="50509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Овладение 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педагогами организационными, психолого-педагогическими и дидактическими аспектами руководства детской деятельностью с акцентом на гендерную идентичность: </a:t>
            </a:r>
            <a:endParaRPr lang="ru-RU" sz="24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учет предпочтений и интересов девочек и мальчиков при создании предметно-игровой среды в детском саду и семье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своеобразие 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игровой деятельности девочек и мальчиков 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возраста; </a:t>
            </a:r>
            <a:endParaRPr lang="ru-RU" sz="22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фольклор 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акцентом на </a:t>
            </a:r>
            <a:r>
              <a:rPr lang="ru-RU" sz="2200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гендер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2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сюжетно-ролевых игр; </a:t>
            </a:r>
            <a:endParaRPr lang="ru-RU" sz="2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особенности </a:t>
            </a:r>
            <a:r>
              <a:rPr lang="ru-RU" sz="2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готовности к школе мальчиков и девочек.</a:t>
            </a:r>
            <a:endParaRPr lang="ru-RU" sz="2200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9712" y="334580"/>
            <a:ext cx="795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Гендерная компетентность педагога:</a:t>
            </a: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36" y="1853597"/>
            <a:ext cx="4033664" cy="3027318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4852" y="193638"/>
            <a:ext cx="10858948" cy="59833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Механизмы </a:t>
            </a:r>
            <a:r>
              <a:rPr lang="ru-RU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гендерного воспитания </a:t>
            </a:r>
            <a:endParaRPr lang="ru-RU" sz="4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личностно-ориентированные технологии)</a:t>
            </a:r>
            <a:endParaRPr lang="ru-RU" sz="32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охватывают народные игры, сказки, пословицы, поговорки, колыбельные песни и т.д. В совокупности они способствуют овладению поло ролевым опытом, ценностями, смыслом, способом поведения. Иными словами, обуславливают развитие нравственно-волевых качеств, которые характерны как для мальчиков, так и для девочек. </a:t>
            </a:r>
          </a:p>
          <a:p>
            <a:pPr>
              <a:buNone/>
            </a:pP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Методами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выступают познавательно-развивающие этические беседы, специально организованные проблемные ситуации, игровые и реальные диалоги, театральные, имитационные, сюжетно – ролевые игры, драматизации, сюжетно-образные, символические, моделирующие жизненно значимые ситуации, схемы, состязательные игры, конкурсы, турниры-викторины. </a:t>
            </a:r>
          </a:p>
          <a:p>
            <a:pPr lvl="0">
              <a:buNone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Форма </a:t>
            </a:r>
            <a:r>
              <a:rPr lang="ru-RU" sz="2400" dirty="0" smtClean="0">
                <a:solidFill>
                  <a:srgbClr val="8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организации - деятельность игровая, интеллектуально-познавательная, рефлексивная, экспериментальная, проблемно-поисковая и др. </a:t>
            </a:r>
            <a:endParaRPr lang="ru-RU" sz="32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6518" y="723793"/>
            <a:ext cx="7299138" cy="599408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32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различия мужчин и женщин (одежда, прически, доминирующие атрибуты);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виды деятельности (спорт, профессии, отдых, увлечения); — особенности личностных качеств и поступков;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взаимоотношений в быту, в общественных местах и т.д. 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518" y="156573"/>
            <a:ext cx="11269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различного вида игр должно быть представлено разными элементами гендерной культуры: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017" y="1910899"/>
            <a:ext cx="4368514" cy="3278628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4551" y="322729"/>
            <a:ext cx="10579249" cy="5854234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         Игры, в которые играют дети дошкольного возраста можно классифицировать так: </a:t>
            </a:r>
            <a:endParaRPr lang="ru-RU" sz="36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1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Сюжетно-ролевые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 </a:t>
            </a: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«Семья», «День рождения», «Встреча гостей», «Больница», «Парикмахерская», «Ателье», «Магазин</a:t>
            </a:r>
            <a:r>
              <a:rPr lang="ru-RU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иллюстраций;</a:t>
            </a:r>
            <a:endParaRPr lang="ru-RU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 (сказки и рассказы с разными моделями поведения).</a:t>
            </a: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 многих сказках, рассказах, стихотворениях и других произведениях литературы для детей созданы образы бабушки, дедушки, мамы, папы, дочки, сына. Герои русских народных сказок, девочки, обладают природным умом, настойчивым характером, находчивостью и ловкостью. А мальчики, герои русских народных сказок, трудолюбивые и хозяйственные, помощники на работе и в быту.</a:t>
            </a:r>
            <a:endParaRPr lang="ru-RU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69" y="462498"/>
            <a:ext cx="1180992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4"/>
            </a:pPr>
            <a:r>
              <a:rPr lang="ru-RU" sz="2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ситуации с этическим содержанием</a:t>
            </a:r>
            <a:r>
              <a:rPr lang="ru-RU" sz="2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+mj-lt"/>
              <a:buAutoNum type="arabicParenR" startAt="4"/>
            </a:pPr>
            <a:r>
              <a:rPr lang="ru-RU" sz="2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</a:t>
            </a:r>
            <a:r>
              <a:rPr lang="ru-RU" sz="2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«Кем быть?», «Кто чем любит заниматься?, «Я расту», «Что общего, чем отличаемся?», «Я мальчик, потому, что…», «Одень мальчика, одень девочку», «Что кому?», «Профессии»;</a:t>
            </a:r>
          </a:p>
          <a:p>
            <a:pPr marL="457200" indent="-457200">
              <a:buFont typeface="+mj-lt"/>
              <a:buAutoNum type="arabicParenR" startAt="4"/>
            </a:pPr>
            <a:r>
              <a:rPr lang="ru-RU" sz="2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 с акцентом на </a:t>
            </a:r>
            <a:r>
              <a:rPr lang="ru-RU" sz="2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гендер</a:t>
            </a:r>
            <a:r>
              <a:rPr lang="ru-RU" sz="2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пестушки</a:t>
            </a:r>
            <a:r>
              <a:rPr lang="ru-RU" sz="2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Опыт народной педагогики так же свидетельствует о том, что даже в младенчестве воспитание детей осуществлялось с учетом их гендерных особенностей. Так, например, в колыбельных песнях, </a:t>
            </a:r>
            <a:r>
              <a:rPr lang="ru-RU" sz="2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пестушках</a:t>
            </a:r>
            <a:r>
              <a:rPr lang="ru-RU" sz="2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потешках</a:t>
            </a:r>
            <a:r>
              <a:rPr lang="ru-RU" sz="2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играх, присутствует обращение не просто к маленькому ребенку, а к девочкам и мальчикам. В соответствии с тем, кому именно адресована </a:t>
            </a:r>
            <a:r>
              <a:rPr lang="ru-RU" sz="2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</a:t>
            </a:r>
            <a:r>
              <a:rPr lang="ru-RU" sz="2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2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пестушка</a:t>
            </a:r>
            <a:r>
              <a:rPr lang="ru-RU" sz="2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девочке или мальчику,  прогнозируется их будущее</a:t>
            </a:r>
            <a:endParaRPr lang="ru-RU" sz="22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4"/>
            </a:pPr>
            <a:r>
              <a:rPr lang="ru-RU" sz="2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игрового материала и оборудования для игровой деятельности  мальчиков и девочек</a:t>
            </a:r>
            <a:r>
              <a:rPr lang="ru-RU" sz="2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(н-р, для мальчиков: дротик, боксерские перчатки, наборы для игр с правилами на ловкость, меткость, игра «Рыболов», «Лото для мальчиков», «Домино для мальчиков», для девочек: «Хозяюшки», «Кукольный магазин», «Танцуют все», «Парикмахерская», «Домино для девочек»);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31065" y="2027892"/>
            <a:ext cx="10844011" cy="38619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С ДЕТЬМИ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ГЕНДЕРНОМУ ВОСПИТАНИЮ</a:t>
            </a:r>
            <a:endParaRPr lang="ru-RU" sz="4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5538" name="Picture 2" descr="C:\Users\User\Desktop\img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12211923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 descr="C:\Users\User\Desktop\img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0551" y="1157322"/>
            <a:ext cx="51361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Воспитание</a:t>
            </a:r>
            <a:r>
              <a:rPr lang="ru-RU" sz="3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специально организованная деятельность, направленная на создание условий для развития и формирование социальности ребенка</a:t>
            </a:r>
            <a:r>
              <a:rPr lang="ru-RU" sz="3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sz="3200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Д.Б.Эльконин</a:t>
            </a:r>
            <a:r>
              <a:rPr lang="ru-RU" sz="32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05" y="954810"/>
            <a:ext cx="5938019" cy="3944454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0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C:\Users\User\Desktop\img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 descr="C:\Users\User\Desktop\img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9634" name="Picture 2" descr="C:\Users\User\Desktop\img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12" y="0"/>
            <a:ext cx="10515600" cy="170282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4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2520" y="1109465"/>
            <a:ext cx="10071280" cy="220030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Мальчика и девочку ни в коем случае нельзя воспитывать одинаково. Потому, что они по-разному смотрят и видят, слушают и слышат, по-разному говорят и молчат, чувствуют и переживают. Поэтому взрослым, чтобы дети лучше их понимали, необходимо подстраиваться под индивидуальность ребенка, учитывать ее, следовать логике ее развития, то есть понимать способ мышления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5996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715" y="1068946"/>
            <a:ext cx="10515600" cy="3618963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518" y="912845"/>
            <a:ext cx="108697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fontAlgn="base"/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 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основ гендерного воспитания </a:t>
            </a:r>
            <a:r>
              <a:rPr lang="ru-RU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28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Дополнить теоретическую информацию по проблемам 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гендерной социализации.</a:t>
            </a:r>
            <a:endParaRPr lang="ru-RU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педагогам практические материалы, способствующие </a:t>
            </a:r>
            <a:r>
              <a:rPr lang="ru-RU" sz="28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основ гендерной социализации </a:t>
            </a:r>
            <a:r>
              <a:rPr lang="ru-RU" sz="2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  <a:endParaRPr lang="ru-RU" sz="2800" b="0" i="0" dirty="0"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8789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229" y="756679"/>
            <a:ext cx="11422486" cy="5025936"/>
          </a:xfrm>
        </p:spPr>
        <p:txBody>
          <a:bodyPr>
            <a:noAutofit/>
          </a:bodyPr>
          <a:lstStyle/>
          <a:p>
            <a:pPr marL="0" indent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 испытывают сильную психическую нагрузку, так как число их контактов с миром сверстников и взрослых все увеличивается (семья, дошкольное учреждение, магазины, общественный транспорт, дворовое сообщество, дополнительные занятия). </a:t>
            </a:r>
            <a:endParaRPr lang="ru-RU" sz="23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3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жизненных ситуациях они должны уметь правильно вести себя, владеть основами культуры речи. </a:t>
            </a:r>
            <a:endParaRPr lang="ru-RU" sz="23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3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Должное </a:t>
            </a: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в </a:t>
            </a:r>
            <a:r>
              <a:rPr lang="ru-RU" sz="2300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3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работе ДОУ должно быть уделено становлению межличностного общения как взрослых с ребенком, ребенка со взрослыми, так и между детьми. </a:t>
            </a:r>
            <a:endParaRPr lang="ru-RU" sz="23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3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altLang="ru-RU" sz="23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дошкольные годы не заложить у девочек – мягкость, нежность, аккуратность, стремление к красоте, а у мальчиков – смелость, твердость, выносливость, решительность, рыцарское отношение к представительницам противоположного пола, т. е. не развить предпосылки женственности и мужественности, то это может привести к тому, что став взрослыми мужчинами и женщинами, они будут плохо справляться со своими семейными, общественными и социальными ролями</a:t>
            </a:r>
            <a:r>
              <a:rPr lang="ru-RU" altLang="ru-RU" sz="2300" dirty="0">
                <a:solidFill>
                  <a:srgbClr val="800000"/>
                </a:solidFill>
                <a:latin typeface="Arial" charset="0"/>
              </a:rPr>
              <a:t>.</a:t>
            </a:r>
          </a:p>
          <a:p>
            <a:pPr marL="0" indent="0">
              <a:buNone/>
            </a:pP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7604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534478" y="5364920"/>
            <a:ext cx="568413" cy="1325563"/>
          </a:xfrm>
        </p:spPr>
        <p:txBody>
          <a:bodyPr>
            <a:normAutofit/>
          </a:bodyPr>
          <a:lstStyle/>
          <a:p>
            <a:pPr algn="ctr"/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1259" y="8081318"/>
            <a:ext cx="10515600" cy="2000607"/>
          </a:xfrm>
        </p:spPr>
        <p:txBody>
          <a:bodyPr>
            <a:normAutofit/>
          </a:bodyPr>
          <a:lstStyle/>
          <a:p>
            <a:pPr marL="0" indent="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ru-RU" altLang="ru-RU" sz="2400" kern="0" dirty="0">
                <a:solidFill>
                  <a:srgbClr val="000000"/>
                </a:solidFill>
                <a:latin typeface="Arial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5302" y="434873"/>
            <a:ext cx="6506863" cy="125361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09284" y="707967"/>
            <a:ext cx="785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kern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Различие понятий 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882110" y="1689786"/>
            <a:ext cx="1404815" cy="436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912194" y="1688487"/>
            <a:ext cx="1479971" cy="437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2023315" y="2126112"/>
            <a:ext cx="1717590" cy="5560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b="1" kern="0" dirty="0">
                <a:solidFill>
                  <a:srgbClr val="800000"/>
                </a:solidFill>
                <a:latin typeface="Arial"/>
              </a:rPr>
              <a:t>«пол» </a:t>
            </a:r>
            <a:endParaRPr lang="ru-RU" sz="2400" dirty="0">
              <a:solidFill>
                <a:srgbClr val="8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533370" y="2141325"/>
            <a:ext cx="1717590" cy="5560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ru-RU" sz="1600" b="1" kern="0" dirty="0" smtClean="0">
              <a:solidFill>
                <a:srgbClr val="990000"/>
              </a:solidFill>
              <a:latin typeface="Arial"/>
            </a:endParaRPr>
          </a:p>
          <a:p>
            <a:pPr algn="ctr"/>
            <a:r>
              <a:rPr lang="ru-RU" altLang="ru-RU" sz="2000" b="1" kern="0" dirty="0" smtClean="0">
                <a:solidFill>
                  <a:srgbClr val="800000"/>
                </a:solidFill>
                <a:latin typeface="Arial"/>
              </a:rPr>
              <a:t>«</a:t>
            </a:r>
            <a:r>
              <a:rPr lang="ru-RU" altLang="ru-RU" sz="2400" b="1" kern="0" dirty="0">
                <a:solidFill>
                  <a:srgbClr val="800000"/>
                </a:solidFill>
                <a:latin typeface="Arial"/>
              </a:rPr>
              <a:t>гендер</a:t>
            </a:r>
            <a:r>
              <a:rPr lang="ru-RU" altLang="ru-RU" sz="2000" b="1" kern="0" dirty="0">
                <a:solidFill>
                  <a:srgbClr val="800000"/>
                </a:solidFill>
                <a:latin typeface="Arial"/>
              </a:rPr>
              <a:t>»</a:t>
            </a:r>
            <a:endParaRPr lang="ru-RU" sz="2000" b="1" dirty="0">
              <a:solidFill>
                <a:srgbClr val="80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15015" y="2706135"/>
            <a:ext cx="5623717" cy="2478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совокупность </a:t>
            </a: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взаимно контрастирующих генеративных (от лат. </a:t>
            </a:r>
            <a:r>
              <a:rPr lang="ru-RU" sz="2000" dirty="0" err="1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genero</a:t>
            </a: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рождаю, произвожу) и связанных с ними признаков. </a:t>
            </a:r>
            <a:r>
              <a:rPr lang="en-US" sz="20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2000" dirty="0" smtClean="0">
              <a:solidFill>
                <a:srgbClr val="8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биологические </a:t>
            </a: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различия между людьми, определяемые генетическими особенностями строения клеток, </a:t>
            </a:r>
            <a:r>
              <a:rPr lang="ru-RU" sz="2000" dirty="0" err="1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анатомофизиологическими</a:t>
            </a: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характеристиками и детородными функциями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23380" y="2742283"/>
            <a:ext cx="485516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социальные </a:t>
            </a: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проявления принадлежности к полу или «социальный пол».</a:t>
            </a:r>
            <a:endParaRPr lang="ru-RU" sz="1600" dirty="0">
              <a:solidFill>
                <a:srgbClr val="8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4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740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Гендерное воспитание – это:</a:t>
            </a:r>
            <a:endParaRPr lang="ru-RU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062" y="952075"/>
            <a:ext cx="7624294" cy="452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психическое и физическое развитие мальчика и девочки;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представителей разного пола к своим социальным ролям в    обществе;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представлений о настоящих мужчинах и женщинах.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определенной модели поведения;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культурой в сфере взаимоотношений полов;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жизнь людей в семье;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понимание роли мужчины и роли женщины в обществе.</a:t>
            </a:r>
            <a:endParaRPr lang="ru-RU" sz="2400" b="0" i="0" dirty="0">
              <a:solidFill>
                <a:srgbClr val="8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452" y="1084447"/>
            <a:ext cx="3203888" cy="2128350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975" y="3413854"/>
            <a:ext cx="2748665" cy="2059666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2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776" y="492369"/>
            <a:ext cx="11113477" cy="829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ДОО: образовательная </a:t>
            </a:r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</a:t>
            </a:r>
            <a:b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 – коммуникативное развитие»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776" y="1193576"/>
            <a:ext cx="11015003" cy="4543865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норм и ценностей, принятых в обществе, включая моральные и нравственные ценности;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общения и взаимодействия ребенка со взрослыми и сверстниками;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социального и эмоционального интеллекта, эмоциональной отзывчивости, сопереживания;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готовности к совместной деятельности со сверстниками;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уважительного отношения и чувства принадлежности к своей семье и сообществу детей и взрослых в Организации;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позитивных установок к различным видам труда и творчества;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kern="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в быту, социуме, природе.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0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352" y="21058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гендерной 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социализации:</a:t>
            </a:r>
            <a:endParaRPr lang="ru-RU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264" y="1202516"/>
            <a:ext cx="74396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(мотивационный)– </a:t>
            </a: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другому человеку как к высшей ценности, проявления доброты, внимания, заботы, помощи, милосердия.</a:t>
            </a:r>
          </a:p>
          <a:p>
            <a:pPr marL="285750" indent="-285750" algn="just"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Когнитивный - </a:t>
            </a: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другого человека (взрослого, сверстника), способность понять его особенности, интересы, потребности; увидеть возникшие перед ним трудности; заметить изменения настроения (эмоционального состояния).</a:t>
            </a:r>
          </a:p>
          <a:p>
            <a:pPr marL="285750" indent="-285750" algn="just">
              <a:buClr>
                <a:srgbClr val="800000"/>
              </a:buClr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Поведенческий - </a:t>
            </a:r>
            <a:r>
              <a:rPr lang="ru-RU" sz="2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адекватных ситуаций способов общения, этически ценных образцов поведения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767" y="1715875"/>
            <a:ext cx="3771243" cy="2830368"/>
          </a:xfrm>
          <a:prstGeom prst="rect">
            <a:avLst/>
          </a:prstGeom>
          <a:ln w="38100" cap="sq">
            <a:solidFill>
              <a:srgbClr val="8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42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166" y="450166"/>
            <a:ext cx="10551941" cy="1167619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kern="0" dirty="0">
                <a:solidFill>
                  <a:srgbClr val="006600"/>
                </a:solidFill>
                <a:latin typeface="Arial"/>
              </a:rPr>
              <a:t/>
            </a:r>
            <a:br>
              <a:rPr lang="ru-RU" altLang="ru-RU" sz="3200" kern="0" dirty="0">
                <a:solidFill>
                  <a:srgbClr val="006600"/>
                </a:solidFill>
                <a:latin typeface="Arial"/>
              </a:rPr>
            </a:br>
            <a:r>
              <a:rPr lang="ru-RU" altLang="ru-RU" sz="3200" kern="0" dirty="0">
                <a:solidFill>
                  <a:srgbClr val="006600"/>
                </a:solidFill>
                <a:latin typeface="Arial"/>
              </a:rPr>
              <a:t/>
            </a:r>
            <a:br>
              <a:rPr lang="ru-RU" altLang="ru-RU" sz="3200" kern="0" dirty="0">
                <a:solidFill>
                  <a:srgbClr val="006600"/>
                </a:solidFill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561" y="336243"/>
            <a:ext cx="11689491" cy="530104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5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сновные </a:t>
            </a:r>
            <a:r>
              <a:rPr lang="ru-RU" sz="5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 </a:t>
            </a:r>
            <a:r>
              <a:rPr lang="ru-RU" sz="5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гендерного </a:t>
            </a:r>
            <a:r>
              <a:rPr lang="ru-RU" sz="5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 дошкольников </a:t>
            </a:r>
            <a:r>
              <a:rPr lang="ru-RU" sz="5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5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5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И. </a:t>
            </a:r>
            <a:r>
              <a:rPr lang="ru-RU" sz="58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Столярчук</a:t>
            </a:r>
            <a:r>
              <a:rPr lang="ru-RU" sz="5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endParaRPr lang="ru-RU" sz="5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ru-RU" sz="4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полоролевая</a:t>
            </a:r>
            <a:r>
              <a:rPr lang="ru-RU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функция</a:t>
            </a:r>
            <a:r>
              <a:rPr lang="ru-RU" sz="48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гендерное воспитание дошкольников способствует освоению гендерных ролей, созданию культуры взаимоотношений полов в ходе гендерной социализации, в контексте реальной жизнедеятельности, социальных отношений, решает психолого-педагогические и социально-педагогические задачи, проблемы гендерной социализации дошкольников;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ru-RU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функция индивидуализации и культурной идентификации</a:t>
            </a:r>
            <a:r>
              <a:rPr lang="ru-RU" sz="4800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гендерное воспитание дошкольников включает развитие здоровой и целостной гендерной индивидуальности, формирование у мальчиков и девочек умений адекватно осознавать и переживать свои гендерные особенности; обладать умениями и навыками гендерного поведения, соответствующего культуре взаимоотношений полов, ориентированных на самосовершенствование женской или мужской индивидуальности; обладать умениями установления оптимальных взаимоотношений с людьми своего и противоположного пола во всех сферах жизни и т. д.; </a:t>
            </a:r>
          </a:p>
        </p:txBody>
      </p:sp>
    </p:spTree>
    <p:extLst>
      <p:ext uri="{BB962C8B-B14F-4D97-AF65-F5344CB8AC3E}">
        <p14:creationId xmlns:p14="http://schemas.microsoft.com/office/powerpoint/2010/main" val="1100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754</TotalTime>
  <Words>1069</Words>
  <Application>Microsoft Office PowerPoint</Application>
  <PresentationFormat>Широкоэкранный</PresentationFormat>
  <Paragraphs>91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2_Тема Office</vt:lpstr>
      <vt:lpstr> МБДОУ «Детский сад комбинированного вида №180»   СЕМИНАР-ПРАКТИКУМ  «Формирование основ гендерной социализации» </vt:lpstr>
      <vt:lpstr>Презентация PowerPoint</vt:lpstr>
      <vt:lpstr>Презентация PowerPoint</vt:lpstr>
      <vt:lpstr>                              Актуальность</vt:lpstr>
      <vt:lpstr>Презентация PowerPoint</vt:lpstr>
      <vt:lpstr>Гендерное воспитание – это:</vt:lpstr>
      <vt:lpstr>ФГОС ДОО: образовательная область  «Социально – коммуникативное развитие» </vt:lpstr>
      <vt:lpstr>Аспекты гендерной социализации:</vt:lpstr>
      <vt:lpstr>  </vt:lpstr>
      <vt:lpstr>Презентация PowerPoint</vt:lpstr>
      <vt:lpstr>Участники гендерного воспитания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№14   Консультация для родителей   «Гендерное воспитание детей дошкольного возраста»</dc:title>
  <dc:creator>CoR</dc:creator>
  <cp:lastModifiedBy>Елена Юдина</cp:lastModifiedBy>
  <cp:revision>57</cp:revision>
  <dcterms:created xsi:type="dcterms:W3CDTF">2016-05-16T18:08:49Z</dcterms:created>
  <dcterms:modified xsi:type="dcterms:W3CDTF">2021-02-17T15:56:43Z</dcterms:modified>
</cp:coreProperties>
</file>