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1" r:id="rId6"/>
    <p:sldId id="257" r:id="rId7"/>
    <p:sldId id="263" r:id="rId8"/>
    <p:sldId id="258" r:id="rId9"/>
    <p:sldId id="259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45BD-E2B7-4D71-BCA2-2516336A9DA6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BE1-55DF-4C48-AE02-D6153A5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57215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45BD-E2B7-4D71-BCA2-2516336A9DA6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BE1-55DF-4C48-AE02-D6153A5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34041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45BD-E2B7-4D71-BCA2-2516336A9DA6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BE1-55DF-4C48-AE02-D6153A5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92897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45BD-E2B7-4D71-BCA2-2516336A9DA6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BE1-55DF-4C48-AE02-D6153A5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6154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45BD-E2B7-4D71-BCA2-2516336A9DA6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BE1-55DF-4C48-AE02-D6153A5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73651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45BD-E2B7-4D71-BCA2-2516336A9DA6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BE1-55DF-4C48-AE02-D6153A5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75659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45BD-E2B7-4D71-BCA2-2516336A9DA6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BE1-55DF-4C48-AE02-D6153A5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969995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45BD-E2B7-4D71-BCA2-2516336A9DA6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BE1-55DF-4C48-AE02-D6153A5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9864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45BD-E2B7-4D71-BCA2-2516336A9DA6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BE1-55DF-4C48-AE02-D6153A5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573415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45BD-E2B7-4D71-BCA2-2516336A9DA6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BE1-55DF-4C48-AE02-D6153A5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73488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45BD-E2B7-4D71-BCA2-2516336A9DA6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BE1-55DF-4C48-AE02-D6153A5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85758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D45BD-E2B7-4D71-BCA2-2516336A9DA6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18BE1-55DF-4C48-AE02-D6153A597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5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D7FED-5B43-4029-915B-5FB30A053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9800" y="6190355"/>
            <a:ext cx="1701800" cy="444497"/>
          </a:xfrm>
        </p:spPr>
        <p:txBody>
          <a:bodyPr>
            <a:normAutofit/>
          </a:bodyPr>
          <a:lstStyle/>
          <a:p>
            <a:r>
              <a:rPr lang="ru-RU" sz="1400" b="1" dirty="0"/>
              <a:t>Тольятти 2021г.</a:t>
            </a:r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E0B1208A-8035-491E-B58A-71CA9E12E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85" y="228915"/>
            <a:ext cx="1168400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7">
            <a:extLst>
              <a:ext uri="{FF2B5EF4-FFF2-40B4-BE49-F238E27FC236}">
                <a16:creationId xmlns:a16="http://schemas.microsoft.com/office/drawing/2014/main" id="{9298589D-B906-4B81-9A5B-B42356A0E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CACF800E-B9A0-4238-BAED-B82E738A0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107721"/>
            <a:ext cx="846536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№200 "Волшебный башмачок"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 Тольятти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AB1CA36B-E864-4984-A2AC-7005245D8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05916"/>
            <a:ext cx="9271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Авторская разработка на тему:» Создание предметно-развивающей среды для развития у </a:t>
            </a:r>
            <a:r>
              <a:rPr kumimoji="0" lang="ru-RU" altLang="ru-RU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инженерно- творческого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мышления»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Подготовил: Воспитатель высшей квалификационной категории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Клачкова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Татьяна Евгеньевна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B9E1EA5-4321-4508-AC83-CAD38C8C9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02451"/>
            <a:ext cx="2543175" cy="168592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175CF4-F24C-4F30-ADDE-141FF1A1F0B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1010" y="4534416"/>
            <a:ext cx="1509395" cy="183533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25F585-B5A4-46A0-9223-103CF57D88BB}"/>
              </a:ext>
            </a:extLst>
          </p:cNvPr>
          <p:cNvPicPr/>
          <p:nvPr/>
        </p:nvPicPr>
        <p:blipFill>
          <a:blip r:embed="rId5" cstate="print"/>
          <a:srcRect t="11850"/>
          <a:stretch>
            <a:fillRect/>
          </a:stretch>
        </p:blipFill>
        <p:spPr bwMode="auto">
          <a:xfrm>
            <a:off x="5110552" y="3934832"/>
            <a:ext cx="1864324" cy="168592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F2DB8B-CE94-47FD-9382-6A75463F6337}"/>
              </a:ext>
            </a:extLst>
          </p:cNvPr>
          <p:cNvPicPr/>
          <p:nvPr/>
        </p:nvPicPr>
        <p:blipFill>
          <a:blip r:embed="rId6" cstate="print"/>
          <a:srcRect l="9023" r="5733"/>
          <a:stretch>
            <a:fillRect/>
          </a:stretch>
        </p:blipFill>
        <p:spPr bwMode="auto">
          <a:xfrm>
            <a:off x="8289399" y="4074911"/>
            <a:ext cx="2725202" cy="211544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4D299B5-466A-4372-BCAB-A166391B1898}"/>
              </a:ext>
            </a:extLst>
          </p:cNvPr>
          <p:cNvPicPr/>
          <p:nvPr/>
        </p:nvPicPr>
        <p:blipFill>
          <a:blip r:embed="rId7" cstate="print"/>
          <a:srcRect l="7603" r="2543"/>
          <a:stretch>
            <a:fillRect/>
          </a:stretch>
        </p:blipFill>
        <p:spPr bwMode="auto">
          <a:xfrm>
            <a:off x="9256713" y="1123384"/>
            <a:ext cx="2420402" cy="202753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5523661"/>
      </p:ext>
    </p:extLst>
  </p:cSld>
  <p:clrMapOvr>
    <a:masterClrMapping/>
  </p:clrMapOvr>
  <p:transition spd="med" advClick="0" advTm="2453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51ED45C8-1A05-4470-B014-F0A5961A8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23879"/>
            <a:ext cx="5024562" cy="6010241"/>
          </a:xfr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id="{DB11DC35-3843-4DB9-A0F4-E7BDD3A87AE4}"/>
              </a:ext>
            </a:extLst>
          </p:cNvPr>
          <p:cNvSpPr/>
          <p:nvPr/>
        </p:nvSpPr>
        <p:spPr>
          <a:xfrm>
            <a:off x="5435600" y="165100"/>
            <a:ext cx="6515100" cy="4216400"/>
          </a:xfrm>
          <a:prstGeom prst="wedgeEllipseCallout">
            <a:avLst>
              <a:gd name="adj1" fmla="val 21468"/>
              <a:gd name="adj2" fmla="val 60693"/>
            </a:avLst>
          </a:prstGeom>
          <a:solidFill>
            <a:srgbClr val="92D050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«Инженерные книги» 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Дети не только придумывают и сооружают поделки, но и учатся планировать свою деятельность, зарисовывают схемы постройки, повторяют технику безопасности  при работе.</a:t>
            </a:r>
          </a:p>
        </p:txBody>
      </p:sp>
      <p:pic>
        <p:nvPicPr>
          <p:cNvPr id="9" name="Picture 4" descr="CRCTR027">
            <a:extLst>
              <a:ext uri="{FF2B5EF4-FFF2-40B4-BE49-F238E27FC236}">
                <a16:creationId xmlns:a16="http://schemas.microsoft.com/office/drawing/2014/main" id="{856DD220-8FA9-4B8D-BEED-2098697F8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4143409"/>
            <a:ext cx="1413830" cy="246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028560"/>
      </p:ext>
    </p:extLst>
  </p:cSld>
  <p:clrMapOvr>
    <a:masterClrMapping/>
  </p:clrMapOvr>
  <p:transition spd="med" advTm="5743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чко с текстом: овальное 2">
            <a:extLst>
              <a:ext uri="{FF2B5EF4-FFF2-40B4-BE49-F238E27FC236}">
                <a16:creationId xmlns:a16="http://schemas.microsoft.com/office/drawing/2014/main" id="{D2468E1B-F363-4ACF-A2CD-C3587AC14B7F}"/>
              </a:ext>
            </a:extLst>
          </p:cNvPr>
          <p:cNvSpPr/>
          <p:nvPr/>
        </p:nvSpPr>
        <p:spPr>
          <a:xfrm>
            <a:off x="609600" y="416052"/>
            <a:ext cx="10972800" cy="3012948"/>
          </a:xfrm>
          <a:prstGeom prst="wedgeEllipseCallout">
            <a:avLst/>
          </a:prstGeom>
          <a:solidFill>
            <a:srgbClr val="FFC000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4" descr="CRCTR027">
            <a:extLst>
              <a:ext uri="{FF2B5EF4-FFF2-40B4-BE49-F238E27FC236}">
                <a16:creationId xmlns:a16="http://schemas.microsoft.com/office/drawing/2014/main" id="{5CD03842-6826-4312-B1F9-9011C7E9C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08" y="3153806"/>
            <a:ext cx="1972630" cy="343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545387"/>
      </p:ext>
    </p:extLst>
  </p:cSld>
  <p:clrMapOvr>
    <a:masterClrMapping/>
  </p:clrMapOvr>
  <p:transition spd="med" advTm="4705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RCTR027">
            <a:extLst>
              <a:ext uri="{FF2B5EF4-FFF2-40B4-BE49-F238E27FC236}">
                <a16:creationId xmlns:a16="http://schemas.microsoft.com/office/drawing/2014/main" id="{F795616F-BC2D-4D1C-88C9-219379355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100499"/>
            <a:ext cx="1498600" cy="261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4F158B81-3EDB-467B-8E69-21859462728B}"/>
              </a:ext>
            </a:extLst>
          </p:cNvPr>
          <p:cNvSpPr/>
          <p:nvPr/>
        </p:nvSpPr>
        <p:spPr>
          <a:xfrm>
            <a:off x="1816100" y="146050"/>
            <a:ext cx="10198100" cy="4489450"/>
          </a:xfrm>
          <a:prstGeom prst="wedgeRoundRectCallout">
            <a:avLst>
              <a:gd name="adj1" fmla="val -50472"/>
              <a:gd name="adj2" fmla="val 59954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b="1" dirty="0">
                <a:solidFill>
                  <a:srgbClr val="333333"/>
                </a:solidFill>
                <a:latin typeface="Ubuntu"/>
              </a:rPr>
              <a:t>Программа «От </a:t>
            </a:r>
            <a:r>
              <a:rPr lang="ru-RU" sz="3200" b="1" dirty="0" err="1">
                <a:solidFill>
                  <a:srgbClr val="333333"/>
                </a:solidFill>
                <a:latin typeface="Ubuntu"/>
              </a:rPr>
              <a:t>Фребеля</a:t>
            </a:r>
            <a:r>
              <a:rPr lang="ru-RU" sz="3200" b="1" dirty="0">
                <a:solidFill>
                  <a:srgbClr val="333333"/>
                </a:solidFill>
                <a:latin typeface="Ubuntu"/>
              </a:rPr>
              <a:t> до робота: растим будущих инженеров» - это одновременно и обучение, и детское техническое творчество, и развитие комплекса компетенций для успешной социализации, позволяющих ориентироваться в условиях современного мира, это возможность для детей реализовывать свои игровые интересы, потребности в самостоятельности и самореализации.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93772820"/>
      </p:ext>
    </p:extLst>
  </p:cSld>
  <p:clrMapOvr>
    <a:masterClrMapping/>
  </p:clrMapOvr>
  <p:transition spd="med" advClick="0" advTm="6164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чко с текстом: овальное 1">
            <a:extLst>
              <a:ext uri="{FF2B5EF4-FFF2-40B4-BE49-F238E27FC236}">
                <a16:creationId xmlns:a16="http://schemas.microsoft.com/office/drawing/2014/main" id="{8F8CFAF8-0957-4EA1-AAA9-6087C814C5F8}"/>
              </a:ext>
            </a:extLst>
          </p:cNvPr>
          <p:cNvSpPr/>
          <p:nvPr/>
        </p:nvSpPr>
        <p:spPr>
          <a:xfrm>
            <a:off x="6794500" y="152400"/>
            <a:ext cx="5156200" cy="5702300"/>
          </a:xfrm>
          <a:prstGeom prst="wedgeEllipseCallout">
            <a:avLst>
              <a:gd name="adj1" fmla="val -54823"/>
              <a:gd name="adj2" fmla="val 31319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Для успешной работы по проекту разработана </a:t>
            </a:r>
            <a:r>
              <a:rPr lang="ru-RU" sz="2400" b="1" dirty="0"/>
              <a:t>парциальная программа</a:t>
            </a:r>
            <a:r>
              <a:rPr lang="ru-RU" sz="2400" dirty="0"/>
              <a:t> дошкольного образования «От </a:t>
            </a:r>
            <a:r>
              <a:rPr lang="ru-RU" sz="2400" dirty="0" err="1"/>
              <a:t>Фрёбеля</a:t>
            </a:r>
            <a:r>
              <a:rPr lang="ru-RU" sz="2400" dirty="0"/>
              <a:t> до робота: растим будущих инженеров» (</a:t>
            </a:r>
            <a:r>
              <a:rPr lang="ru-RU" sz="2400" b="1" dirty="0"/>
              <a:t>АВТОРЫ:</a:t>
            </a:r>
            <a:r>
              <a:rPr lang="ru-RU" sz="2400" dirty="0"/>
              <a:t> </a:t>
            </a:r>
            <a:r>
              <a:rPr lang="ru-RU" sz="2400" dirty="0" err="1"/>
              <a:t>к.п.н</a:t>
            </a:r>
            <a:r>
              <a:rPr lang="ru-RU" sz="2400" dirty="0"/>
              <a:t>. </a:t>
            </a:r>
            <a:r>
              <a:rPr lang="ru-RU" sz="2400" dirty="0" err="1"/>
              <a:t>Волосовец</a:t>
            </a:r>
            <a:r>
              <a:rPr lang="ru-RU" sz="2400" dirty="0"/>
              <a:t> Т.В., </a:t>
            </a:r>
            <a:r>
              <a:rPr lang="ru-RU" sz="2400" dirty="0" err="1"/>
              <a:t>к.п.н</a:t>
            </a:r>
            <a:r>
              <a:rPr lang="ru-RU" sz="2400" dirty="0"/>
              <a:t>. Карпова Ю.В., </a:t>
            </a:r>
            <a:r>
              <a:rPr lang="ru-RU" sz="2400" dirty="0" err="1"/>
              <a:t>ТимофееваТ.В</a:t>
            </a:r>
            <a:r>
              <a:rPr lang="ru-RU" sz="2400" dirty="0"/>
              <a:t>.; рецензент – </a:t>
            </a:r>
            <a:r>
              <a:rPr lang="ru-RU" sz="2400" dirty="0" err="1"/>
              <a:t>д.п.н</a:t>
            </a:r>
            <a:r>
              <a:rPr lang="ru-RU" sz="2400" dirty="0"/>
              <a:t>., профессор Асмолов А.Г.)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8092AC78-226F-47FD-9EE8-FD82F3D52D00}"/>
              </a:ext>
            </a:extLst>
          </p:cNvPr>
          <p:cNvSpPr/>
          <p:nvPr/>
        </p:nvSpPr>
        <p:spPr>
          <a:xfrm>
            <a:off x="114300" y="152400"/>
            <a:ext cx="4953001" cy="5702300"/>
          </a:xfrm>
          <a:prstGeom prst="wedgeEllipseCallout">
            <a:avLst>
              <a:gd name="adj1" fmla="val 52027"/>
              <a:gd name="adj2" fmla="val 33770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Цель проекта:</a:t>
            </a:r>
            <a:r>
              <a:rPr lang="ru-RU" sz="2400" dirty="0">
                <a:solidFill>
                  <a:schemeClr val="tx1"/>
                </a:solidFill>
              </a:rPr>
              <a:t> разработка системы формирования у детей предпосылок готовности к изучению технических наук средствами игрового оборудования в соответствии с ФГОС дошкольного образования.</a:t>
            </a:r>
          </a:p>
        </p:txBody>
      </p:sp>
      <p:pic>
        <p:nvPicPr>
          <p:cNvPr id="5" name="Picture 4" descr="CRCTR027">
            <a:extLst>
              <a:ext uri="{FF2B5EF4-FFF2-40B4-BE49-F238E27FC236}">
                <a16:creationId xmlns:a16="http://schemas.microsoft.com/office/drawing/2014/main" id="{83C883DD-D4B9-412F-907A-4E6C9C05C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81449"/>
            <a:ext cx="1498600" cy="261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810340"/>
      </p:ext>
    </p:extLst>
  </p:cSld>
  <p:clrMapOvr>
    <a:masterClrMapping/>
  </p:clrMapOvr>
  <p:transition spd="med" advClick="0" advTm="6321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64C97B-64B1-4063-9265-77414C25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782300" cy="5908675"/>
          </a:xfrm>
        </p:spPr>
        <p:txBody>
          <a:bodyPr>
            <a:normAutofit/>
          </a:bodyPr>
          <a:lstStyle/>
          <a:p>
            <a:r>
              <a:rPr lang="ru-RU" dirty="0"/>
              <a:t>  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596C06-D001-47FB-BE25-11DB4A93178E}"/>
              </a:ext>
            </a:extLst>
          </p:cNvPr>
          <p:cNvSpPr/>
          <p:nvPr/>
        </p:nvSpPr>
        <p:spPr>
          <a:xfrm>
            <a:off x="711200" y="711201"/>
            <a:ext cx="1064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333333"/>
                </a:solidFill>
                <a:effectLst/>
                <a:latin typeface="Ubuntu"/>
              </a:rPr>
              <a:t>  </a:t>
            </a:r>
            <a:endParaRPr lang="ru-RU" sz="3200" dirty="0"/>
          </a:p>
        </p:txBody>
      </p:sp>
      <p:sp>
        <p:nvSpPr>
          <p:cNvPr id="2" name="Облачко с текстом: прямоугольное 1">
            <a:extLst>
              <a:ext uri="{FF2B5EF4-FFF2-40B4-BE49-F238E27FC236}">
                <a16:creationId xmlns:a16="http://schemas.microsoft.com/office/drawing/2014/main" id="{5DA02041-B64A-438F-9D8E-77D3E03627E8}"/>
              </a:ext>
            </a:extLst>
          </p:cNvPr>
          <p:cNvSpPr/>
          <p:nvPr/>
        </p:nvSpPr>
        <p:spPr>
          <a:xfrm>
            <a:off x="3606800" y="444499"/>
            <a:ext cx="8191500" cy="6048375"/>
          </a:xfrm>
          <a:prstGeom prst="wedgeRectCallout">
            <a:avLst>
              <a:gd name="adj1" fmla="val -61143"/>
              <a:gd name="adj2" fmla="val -10985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Ubuntu"/>
              </a:rPr>
              <a:t>Для решения этой задачи </a:t>
            </a:r>
            <a:r>
              <a:rPr lang="ru-RU" sz="3200" dirty="0">
                <a:solidFill>
                  <a:srgbClr val="333333"/>
                </a:solidFill>
                <a:latin typeface="Ubuntu"/>
              </a:rPr>
              <a:t>необходимо организовать в   образовательном пространстве системы дошкольного образования </a:t>
            </a:r>
            <a:r>
              <a:rPr lang="ru-RU" sz="3200" b="1" dirty="0">
                <a:solidFill>
                  <a:srgbClr val="C00000"/>
                </a:solidFill>
                <a:latin typeface="Ubuntu"/>
              </a:rPr>
              <a:t>предметную игровую </a:t>
            </a:r>
            <a:r>
              <a:rPr lang="ru-RU" sz="3200" b="1" dirty="0" err="1">
                <a:solidFill>
                  <a:srgbClr val="C00000"/>
                </a:solidFill>
                <a:latin typeface="Ubuntu"/>
              </a:rPr>
              <a:t>техносреду</a:t>
            </a:r>
            <a:r>
              <a:rPr lang="ru-RU" sz="3200" dirty="0">
                <a:solidFill>
                  <a:srgbClr val="333333"/>
                </a:solidFill>
                <a:latin typeface="Ubuntu"/>
              </a:rPr>
              <a:t>, адекватную современным требованиям к политехнической подготовке детей (ее содержанию, материально-техническому, организационно-методическому и дидактическому обеспечению) и их возрастным особенностям в условиях реализации ФГОС дошкольного образования.</a:t>
            </a:r>
            <a:endParaRPr lang="ru-RU" sz="3200" dirty="0"/>
          </a:p>
        </p:txBody>
      </p:sp>
      <p:pic>
        <p:nvPicPr>
          <p:cNvPr id="6" name="Picture 4" descr="CRCTR027">
            <a:extLst>
              <a:ext uri="{FF2B5EF4-FFF2-40B4-BE49-F238E27FC236}">
                <a16:creationId xmlns:a16="http://schemas.microsoft.com/office/drawing/2014/main" id="{DA101E9A-02DB-411B-9FE4-9ADDEC41F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281918"/>
            <a:ext cx="1724980" cy="30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216025"/>
      </p:ext>
    </p:extLst>
  </p:cSld>
  <p:clrMapOvr>
    <a:masterClrMapping/>
  </p:clrMapOvr>
  <p:transition spd="med" advClick="0" advTm="5663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ABEF8E-F691-41E9-9D80-2EA6BD023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92" y="1670294"/>
            <a:ext cx="6646008" cy="4984506"/>
          </a:xfr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Облачко с текстом: овальное 2">
            <a:extLst>
              <a:ext uri="{FF2B5EF4-FFF2-40B4-BE49-F238E27FC236}">
                <a16:creationId xmlns:a16="http://schemas.microsoft.com/office/drawing/2014/main" id="{045B1C05-2C65-4536-ABD8-928890FDEAA4}"/>
              </a:ext>
            </a:extLst>
          </p:cNvPr>
          <p:cNvSpPr/>
          <p:nvPr/>
        </p:nvSpPr>
        <p:spPr>
          <a:xfrm>
            <a:off x="838200" y="203200"/>
            <a:ext cx="10452100" cy="1309688"/>
          </a:xfrm>
          <a:prstGeom prst="wedgeEllipseCallout">
            <a:avLst>
              <a:gd name="adj1" fmla="val -38239"/>
              <a:gd name="adj2" fmla="val 76076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Лаборатория по техническому развитию</a:t>
            </a:r>
          </a:p>
        </p:txBody>
      </p:sp>
      <p:pic>
        <p:nvPicPr>
          <p:cNvPr id="7" name="Picture 4" descr="CRCTR027">
            <a:extLst>
              <a:ext uri="{FF2B5EF4-FFF2-40B4-BE49-F238E27FC236}">
                <a16:creationId xmlns:a16="http://schemas.microsoft.com/office/drawing/2014/main" id="{D6610AB4-91C2-4BAA-A18B-1E5ABED07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31536"/>
            <a:ext cx="1980223" cy="345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464284"/>
      </p:ext>
    </p:extLst>
  </p:cSld>
  <p:clrMapOvr>
    <a:masterClrMapping/>
  </p:clrMapOvr>
  <p:transition spd="med" advClick="0" advTm="5688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AA247F-6EC5-4064-93C0-3258AB80B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13" y="312660"/>
            <a:ext cx="4725719" cy="6300960"/>
          </a:xfr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A7019F78-D306-4948-90A0-E6408BDDBD1E}"/>
              </a:ext>
            </a:extLst>
          </p:cNvPr>
          <p:cNvSpPr/>
          <p:nvPr/>
        </p:nvSpPr>
        <p:spPr>
          <a:xfrm>
            <a:off x="839787" y="457200"/>
            <a:ext cx="5080000" cy="241300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«Станция юных техников»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4" descr="CRCTR027">
            <a:extLst>
              <a:ext uri="{FF2B5EF4-FFF2-40B4-BE49-F238E27FC236}">
                <a16:creationId xmlns:a16="http://schemas.microsoft.com/office/drawing/2014/main" id="{A341471E-0BC5-4980-B27A-835EBE256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3259530"/>
            <a:ext cx="1724980" cy="30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888721"/>
      </p:ext>
    </p:extLst>
  </p:cSld>
  <p:clrMapOvr>
    <a:masterClrMapping/>
  </p:clrMapOvr>
  <p:transition spd="med" advClick="0" advTm="5624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C10DFE1-51AA-4E68-B169-6143AD12C1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03200"/>
            <a:ext cx="4743252" cy="6324336"/>
          </a:xfr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id="{9C430E37-2DEA-48C2-85BE-376BB75D486E}"/>
              </a:ext>
            </a:extLst>
          </p:cNvPr>
          <p:cNvSpPr/>
          <p:nvPr/>
        </p:nvSpPr>
        <p:spPr>
          <a:xfrm>
            <a:off x="5588000" y="203200"/>
            <a:ext cx="6286500" cy="3822700"/>
          </a:xfrm>
          <a:prstGeom prst="wedgeRoundRectCallout">
            <a:avLst>
              <a:gd name="adj1" fmla="val -13762"/>
              <a:gd name="adj2" fmla="val 59178"/>
              <a:gd name="adj3" fmla="val 16667"/>
            </a:avLst>
          </a:prstGeom>
          <a:solidFill>
            <a:srgbClr val="FFC000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«Опытные образцы поделок»</a:t>
            </a:r>
          </a:p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Ребята по желанию могут изменить, дополнить свои поделки самостоятельно или со своими друзьями.</a:t>
            </a:r>
          </a:p>
        </p:txBody>
      </p:sp>
      <p:pic>
        <p:nvPicPr>
          <p:cNvPr id="8" name="Picture 4" descr="CRCTR027">
            <a:extLst>
              <a:ext uri="{FF2B5EF4-FFF2-40B4-BE49-F238E27FC236}">
                <a16:creationId xmlns:a16="http://schemas.microsoft.com/office/drawing/2014/main" id="{B927C76F-0BF4-412A-97C3-E41DEBDE5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4191068"/>
            <a:ext cx="1413830" cy="246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044448"/>
      </p:ext>
    </p:extLst>
  </p:cSld>
  <p:clrMapOvr>
    <a:masterClrMapping/>
  </p:clrMapOvr>
  <p:transition spd="med" advClick="0" advTm="6219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6834CB-1808-47EB-81BA-245CF2A45B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7" y="431801"/>
            <a:ext cx="4518124" cy="6024166"/>
          </a:xfr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2" name="Облачко с текстом: овальное 1">
            <a:extLst>
              <a:ext uri="{FF2B5EF4-FFF2-40B4-BE49-F238E27FC236}">
                <a16:creationId xmlns:a16="http://schemas.microsoft.com/office/drawing/2014/main" id="{55569F0C-93EB-4F7F-82B5-3189D14D8FE3}"/>
              </a:ext>
            </a:extLst>
          </p:cNvPr>
          <p:cNvSpPr/>
          <p:nvPr/>
        </p:nvSpPr>
        <p:spPr>
          <a:xfrm>
            <a:off x="266700" y="431801"/>
            <a:ext cx="5829300" cy="3390900"/>
          </a:xfrm>
          <a:prstGeom prst="wedgeEllipseCallout">
            <a:avLst>
              <a:gd name="adj1" fmla="val 20343"/>
              <a:gd name="adj2" fmla="val 59129"/>
            </a:avLst>
          </a:prstGeom>
          <a:solidFill>
            <a:srgbClr val="92D050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Очень важно, чтобы все необходимое находилось в одном месте.</a:t>
            </a:r>
          </a:p>
        </p:txBody>
      </p:sp>
      <p:pic>
        <p:nvPicPr>
          <p:cNvPr id="6" name="Picture 4" descr="CRCTR027">
            <a:extLst>
              <a:ext uri="{FF2B5EF4-FFF2-40B4-BE49-F238E27FC236}">
                <a16:creationId xmlns:a16="http://schemas.microsoft.com/office/drawing/2014/main" id="{2FE23928-F207-4A01-BDFD-3505BBD8B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992235"/>
            <a:ext cx="1413830" cy="246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199062"/>
      </p:ext>
    </p:extLst>
  </p:cSld>
  <p:clrMapOvr>
    <a:masterClrMapping/>
  </p:clrMapOvr>
  <p:transition spd="med" advClick="0" advTm="6551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4A6E51-66CF-4BB5-B4BC-51833ED3B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51" y="2006051"/>
            <a:ext cx="6130599" cy="4597949"/>
          </a:xfr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id="{0F21EB9C-BAEC-4D1A-A971-4A8EE44C3018}"/>
              </a:ext>
            </a:extLst>
          </p:cNvPr>
          <p:cNvSpPr/>
          <p:nvPr/>
        </p:nvSpPr>
        <p:spPr>
          <a:xfrm>
            <a:off x="501650" y="254000"/>
            <a:ext cx="11188700" cy="1663700"/>
          </a:xfrm>
          <a:prstGeom prst="wedgeRoundRectCallout">
            <a:avLst>
              <a:gd name="adj1" fmla="val -31957"/>
              <a:gd name="adj2" fmla="val 13730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Дети используют разнообразный материал: и разноцветные крышечки, и деревянные палочки, и пустые втулки, и разные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</a:rPr>
              <a:t>карабинчики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</p:txBody>
      </p:sp>
      <p:pic>
        <p:nvPicPr>
          <p:cNvPr id="6" name="Picture 4" descr="CRCTR027">
            <a:extLst>
              <a:ext uri="{FF2B5EF4-FFF2-40B4-BE49-F238E27FC236}">
                <a16:creationId xmlns:a16="http://schemas.microsoft.com/office/drawing/2014/main" id="{94A7D907-1460-4202-8355-8A2B3B92C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8" y="3166506"/>
            <a:ext cx="1972630" cy="343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76443"/>
      </p:ext>
    </p:extLst>
  </p:cSld>
  <p:clrMapOvr>
    <a:masterClrMapping/>
  </p:clrMapOvr>
  <p:transition spd="med" advClick="0" advTm="5801">
    <p:wipe/>
  </p:transition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327</Words>
  <Application>Microsoft Office PowerPoint</Application>
  <PresentationFormat>Широкоэкранный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Ubuntu</vt:lpstr>
      <vt:lpstr>Office Theme</vt:lpstr>
      <vt:lpstr>Тольятти 2021г.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19</cp:revision>
  <dcterms:created xsi:type="dcterms:W3CDTF">2021-10-02T18:53:48Z</dcterms:created>
  <dcterms:modified xsi:type="dcterms:W3CDTF">2021-10-03T07:54:08Z</dcterms:modified>
</cp:coreProperties>
</file>