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52"/>
  </p:notesMasterIdLst>
  <p:sldIdLst>
    <p:sldId id="347" r:id="rId8"/>
    <p:sldId id="268" r:id="rId9"/>
    <p:sldId id="257" r:id="rId10"/>
    <p:sldId id="275" r:id="rId11"/>
    <p:sldId id="320" r:id="rId12"/>
    <p:sldId id="338" r:id="rId13"/>
    <p:sldId id="339" r:id="rId14"/>
    <p:sldId id="340" r:id="rId15"/>
    <p:sldId id="336" r:id="rId16"/>
    <p:sldId id="337" r:id="rId17"/>
    <p:sldId id="341" r:id="rId18"/>
    <p:sldId id="276" r:id="rId19"/>
    <p:sldId id="277" r:id="rId20"/>
    <p:sldId id="285" r:id="rId21"/>
    <p:sldId id="287" r:id="rId22"/>
    <p:sldId id="289" r:id="rId23"/>
    <p:sldId id="284" r:id="rId24"/>
    <p:sldId id="288" r:id="rId25"/>
    <p:sldId id="312" r:id="rId26"/>
    <p:sldId id="313" r:id="rId27"/>
    <p:sldId id="315" r:id="rId28"/>
    <p:sldId id="314" r:id="rId29"/>
    <p:sldId id="323" r:id="rId30"/>
    <p:sldId id="343" r:id="rId31"/>
    <p:sldId id="345" r:id="rId32"/>
    <p:sldId id="346" r:id="rId33"/>
    <p:sldId id="325" r:id="rId34"/>
    <p:sldId id="326" r:id="rId35"/>
    <p:sldId id="327" r:id="rId36"/>
    <p:sldId id="328" r:id="rId37"/>
    <p:sldId id="329" r:id="rId38"/>
    <p:sldId id="330" r:id="rId39"/>
    <p:sldId id="317" r:id="rId40"/>
    <p:sldId id="319" r:id="rId41"/>
    <p:sldId id="332" r:id="rId42"/>
    <p:sldId id="318" r:id="rId43"/>
    <p:sldId id="283" r:id="rId44"/>
    <p:sldId id="333" r:id="rId45"/>
    <p:sldId id="334" r:id="rId46"/>
    <p:sldId id="335" r:id="rId47"/>
    <p:sldId id="309" r:id="rId48"/>
    <p:sldId id="269" r:id="rId49"/>
    <p:sldId id="316" r:id="rId50"/>
    <p:sldId id="342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4" autoAdjust="0"/>
    <p:restoredTop sz="94660"/>
  </p:normalViewPr>
  <p:slideViewPr>
    <p:cSldViewPr>
      <p:cViewPr varScale="1">
        <p:scale>
          <a:sx n="52" d="100"/>
          <a:sy n="52" d="100"/>
        </p:scale>
        <p:origin x="-129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FC849-CD61-4294-B9FF-38C7FAB9218C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F65F-C265-468F-A0DF-88D5E228A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6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9F65F-C265-468F-A0DF-88D5E228A79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43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06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79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34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318D-4DBF-4E0F-B6E0-E52B28EC28C2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CA61C-3FD5-4AEC-AF59-81C0CF69D38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17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396C-8906-4BC0-9957-C6DD84A9A8DE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AAF84-34A2-4BC5-A5D8-DF0ADBF1D76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28A2E-91FB-4187-B802-C1B0D7B30132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8020-2BA7-4E82-BCD4-BA8BD29D923A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42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009B-07BB-4560-A976-941400164E7D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88324-42A2-49E6-A37C-AFF5F53DD65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90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5E70A-C12F-430D-AA67-2E4914DB9829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FE570-9A8E-4BBF-A066-5D2A39233E9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20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3604F-755D-42F6-B596-3380697BF1D5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E1195-F92B-4CA5-9BF4-3CA5C7143AD6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0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77057-CAF5-439A-8F25-B7DCD4D4AC06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1DF46-2217-46AB-91BB-1B478B0C92F0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31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F1F7F-F99D-471C-BDF5-37E2D49228D8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E19B-18C1-470E-9471-56FE4D82DA3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2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179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D84C-E339-4AB0-92C5-DE75D1301AFA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8A24C-4AB0-4917-9C56-6682D79BC25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80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5F452-E686-4DE0-95DC-B03AE4DEA50B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398D-457F-4228-A9D8-F6C98AA21DA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45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80453-1CBD-40F9-B22D-F6F83516E1DB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52FB6-5E99-48A5-A0D2-A688B897021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7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318D-4DBF-4E0F-B6E0-E52B28EC28C2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CA61C-3FD5-4AEC-AF59-81C0CF69D38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40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396C-8906-4BC0-9957-C6DD84A9A8DE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AAF84-34A2-4BC5-A5D8-DF0ADBF1D76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28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28A2E-91FB-4187-B802-C1B0D7B30132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8020-2BA7-4E82-BCD4-BA8BD29D923A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6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009B-07BB-4560-A976-941400164E7D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88324-42A2-49E6-A37C-AFF5F53DD65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0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5E70A-C12F-430D-AA67-2E4914DB9829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FE570-9A8E-4BBF-A066-5D2A39233E9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11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3604F-755D-42F6-B596-3380697BF1D5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E1195-F92B-4CA5-9BF4-3CA5C7143AD6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3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77057-CAF5-439A-8F25-B7DCD4D4AC06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1DF46-2217-46AB-91BB-1B478B0C92F0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3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F1F7F-F99D-471C-BDF5-37E2D49228D8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E19B-18C1-470E-9471-56FE4D82DA3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D84C-E339-4AB0-92C5-DE75D1301AFA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8A24C-4AB0-4917-9C56-6682D79BC25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82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5F452-E686-4DE0-95DC-B03AE4DEA50B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398D-457F-4228-A9D8-F6C98AA21DA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42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80453-1CBD-40F9-B22D-F6F83516E1DB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52FB6-5E99-48A5-A0D2-A688B897021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85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318D-4DBF-4E0F-B6E0-E52B28EC28C2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CA61C-3FD5-4AEC-AF59-81C0CF69D38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688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396C-8906-4BC0-9957-C6DD84A9A8DE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AAF84-34A2-4BC5-A5D8-DF0ADBF1D76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76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28A2E-91FB-4187-B802-C1B0D7B30132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8020-2BA7-4E82-BCD4-BA8BD29D923A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13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009B-07BB-4560-A976-941400164E7D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88324-42A2-49E6-A37C-AFF5F53DD65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047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5E70A-C12F-430D-AA67-2E4914DB9829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FE570-9A8E-4BBF-A066-5D2A39233E9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65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3604F-755D-42F6-B596-3380697BF1D5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E1195-F92B-4CA5-9BF4-3CA5C7143AD6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6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208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77057-CAF5-439A-8F25-B7DCD4D4AC06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1DF46-2217-46AB-91BB-1B478B0C92F0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46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F1F7F-F99D-471C-BDF5-37E2D49228D8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E19B-18C1-470E-9471-56FE4D82DA3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63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D84C-E339-4AB0-92C5-DE75D1301AFA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8A24C-4AB0-4917-9C56-6682D79BC25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74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5F452-E686-4DE0-95DC-B03AE4DEA50B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398D-457F-4228-A9D8-F6C98AA21DA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14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80453-1CBD-40F9-B22D-F6F83516E1DB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52FB6-5E99-48A5-A0D2-A688B897021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133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318D-4DBF-4E0F-B6E0-E52B28EC28C2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CA61C-3FD5-4AEC-AF59-81C0CF69D38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547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396C-8906-4BC0-9957-C6DD84A9A8DE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AAF84-34A2-4BC5-A5D8-DF0ADBF1D76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57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28A2E-91FB-4187-B802-C1B0D7B30132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8020-2BA7-4E82-BCD4-BA8BD29D923A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24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009B-07BB-4560-A976-941400164E7D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88324-42A2-49E6-A37C-AFF5F53DD65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89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5E70A-C12F-430D-AA67-2E4914DB9829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FE570-9A8E-4BBF-A066-5D2A39233E9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1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04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3604F-755D-42F6-B596-3380697BF1D5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E1195-F92B-4CA5-9BF4-3CA5C7143AD6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55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77057-CAF5-439A-8F25-B7DCD4D4AC06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1DF46-2217-46AB-91BB-1B478B0C92F0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25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F1F7F-F99D-471C-BDF5-37E2D49228D8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E19B-18C1-470E-9471-56FE4D82DA3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47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D84C-E339-4AB0-92C5-DE75D1301AFA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8A24C-4AB0-4917-9C56-6682D79BC25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942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5F452-E686-4DE0-95DC-B03AE4DEA50B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398D-457F-4228-A9D8-F6C98AA21DA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60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80453-1CBD-40F9-B22D-F6F83516E1DB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52FB6-5E99-48A5-A0D2-A688B897021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77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318D-4DBF-4E0F-B6E0-E52B28EC28C2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CA61C-3FD5-4AEC-AF59-81C0CF69D38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11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396C-8906-4BC0-9957-C6DD84A9A8DE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AAF84-34A2-4BC5-A5D8-DF0ADBF1D76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818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28A2E-91FB-4187-B802-C1B0D7B30132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8020-2BA7-4E82-BCD4-BA8BD29D923A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93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1009B-07BB-4560-A976-941400164E7D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88324-42A2-49E6-A37C-AFF5F53DD65C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9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1722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5E70A-C12F-430D-AA67-2E4914DB9829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FE570-9A8E-4BBF-A066-5D2A39233E9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029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3604F-755D-42F6-B596-3380697BF1D5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E1195-F92B-4CA5-9BF4-3CA5C7143AD6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708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77057-CAF5-439A-8F25-B7DCD4D4AC06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1DF46-2217-46AB-91BB-1B478B0C92F0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14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F1F7F-F99D-471C-BDF5-37E2D49228D8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E19B-18C1-470E-9471-56FE4D82DA3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68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D84C-E339-4AB0-92C5-DE75D1301AFA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8A24C-4AB0-4917-9C56-6682D79BC253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86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5F452-E686-4DE0-95DC-B03AE4DEA50B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398D-457F-4228-A9D8-F6C98AA21DA2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009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80453-1CBD-40F9-B22D-F6F83516E1DB}" type="datetime1">
              <a:rPr lang="ru-RU">
                <a:solidFill>
                  <a:srgbClr val="000000"/>
                </a:solidFill>
              </a:rPr>
              <a:pPr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52FB6-5E99-48A5-A0D2-A688B897021B}" type="slidenum">
              <a:rPr lang="ru-RU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457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301208"/>
            <a:ext cx="8208912" cy="932521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>
                <a:solidFill>
                  <a:prstClr val="white"/>
                </a:solidFill>
              </a:rPr>
              <a:pPr/>
              <a:t>21.09.2021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25278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323528" y="1988840"/>
            <a:ext cx="828092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699792" y="-27384"/>
            <a:ext cx="6336704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406456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B0F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9672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1171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>
                <a:solidFill>
                  <a:srgbClr val="00B0F0"/>
                </a:solidFill>
              </a:defRPr>
            </a:lvl2pPr>
            <a:lvl3pPr>
              <a:defRPr sz="2000">
                <a:solidFill>
                  <a:srgbClr val="00B0F0"/>
                </a:solidFill>
              </a:defRPr>
            </a:lvl3pPr>
            <a:lvl4pPr>
              <a:defRPr sz="1800">
                <a:solidFill>
                  <a:srgbClr val="00B0F0"/>
                </a:solidFill>
              </a:defRPr>
            </a:lvl4pPr>
            <a:lvl5pPr>
              <a:defRPr sz="1800">
                <a:solidFill>
                  <a:srgbClr val="00B0F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>
                <a:solidFill>
                  <a:srgbClr val="00B0F0"/>
                </a:solidFill>
              </a:defRPr>
            </a:lvl2pPr>
            <a:lvl3pPr>
              <a:defRPr sz="2000">
                <a:solidFill>
                  <a:srgbClr val="00B0F0"/>
                </a:solidFill>
              </a:defRPr>
            </a:lvl3pPr>
            <a:lvl4pPr>
              <a:defRPr sz="1800">
                <a:solidFill>
                  <a:srgbClr val="00B0F0"/>
                </a:solidFill>
              </a:defRPr>
            </a:lvl4pPr>
            <a:lvl5pPr>
              <a:defRPr sz="1800">
                <a:solidFill>
                  <a:srgbClr val="00B0F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9164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00B0F0"/>
                </a:solidFill>
              </a:defRPr>
            </a:lvl1pPr>
            <a:lvl2pPr>
              <a:defRPr sz="2000">
                <a:solidFill>
                  <a:srgbClr val="00B0F0"/>
                </a:solidFill>
              </a:defRPr>
            </a:lvl2pPr>
            <a:lvl3pPr>
              <a:defRPr sz="1800">
                <a:solidFill>
                  <a:srgbClr val="00B0F0"/>
                </a:solidFill>
              </a:defRPr>
            </a:lvl3pPr>
            <a:lvl4pPr>
              <a:defRPr sz="1600">
                <a:solidFill>
                  <a:srgbClr val="00B0F0"/>
                </a:solidFill>
              </a:defRPr>
            </a:lvl4pPr>
            <a:lvl5pPr>
              <a:defRPr sz="1600">
                <a:solidFill>
                  <a:srgbClr val="00B0F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00B0F0"/>
                </a:solidFill>
              </a:defRPr>
            </a:lvl1pPr>
            <a:lvl2pPr>
              <a:defRPr sz="2000">
                <a:solidFill>
                  <a:srgbClr val="00B0F0"/>
                </a:solidFill>
              </a:defRPr>
            </a:lvl2pPr>
            <a:lvl3pPr>
              <a:defRPr sz="1800">
                <a:solidFill>
                  <a:srgbClr val="00B0F0"/>
                </a:solidFill>
              </a:defRPr>
            </a:lvl3pPr>
            <a:lvl4pPr>
              <a:defRPr sz="1600">
                <a:solidFill>
                  <a:srgbClr val="00B0F0"/>
                </a:solidFill>
              </a:defRPr>
            </a:lvl4pPr>
            <a:lvl5pPr>
              <a:defRPr sz="1600">
                <a:solidFill>
                  <a:srgbClr val="00B0F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6919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83236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1142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rgbClr val="00B0F0"/>
                </a:solidFill>
              </a:defRPr>
            </a:lvl1pPr>
            <a:lvl2pPr>
              <a:defRPr sz="2800">
                <a:solidFill>
                  <a:srgbClr val="00B0F0"/>
                </a:solidFill>
              </a:defRPr>
            </a:lvl2pPr>
            <a:lvl3pPr>
              <a:defRPr sz="2400">
                <a:solidFill>
                  <a:srgbClr val="00B0F0"/>
                </a:solidFill>
              </a:defRPr>
            </a:lvl3pPr>
            <a:lvl4pPr>
              <a:defRPr sz="2000">
                <a:solidFill>
                  <a:srgbClr val="00B0F0"/>
                </a:solidFill>
              </a:defRPr>
            </a:lvl4pPr>
            <a:lvl5pPr>
              <a:defRPr sz="2000">
                <a:solidFill>
                  <a:srgbClr val="00B0F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48060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B0F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B0F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32014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63138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00B0F0"/>
                </a:solidFill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1616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121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8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B1000-9F7B-4C8E-90EB-2EA2F4107795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7CC5E-F811-4A5E-9CE7-B17D8E0D7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66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CD084F-C102-44FB-8D4F-20A8B9B3BE85}" type="datetime1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C5D8F-B5BD-4D84-9D9D-E1C9FDAEF7A6}" type="slidenum">
              <a:rPr lang="ru-RU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00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CD084F-C102-44FB-8D4F-20A8B9B3BE85}" type="datetime1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C5D8F-B5BD-4D84-9D9D-E1C9FDAEF7A6}" type="slidenum">
              <a:rPr lang="ru-RU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52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CD084F-C102-44FB-8D4F-20A8B9B3BE85}" type="datetime1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C5D8F-B5BD-4D84-9D9D-E1C9FDAEF7A6}" type="slidenum">
              <a:rPr lang="ru-RU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33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CD084F-C102-44FB-8D4F-20A8B9B3BE85}" type="datetime1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C5D8F-B5BD-4D84-9D9D-E1C9FDAEF7A6}" type="slidenum">
              <a:rPr lang="ru-RU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8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CD084F-C102-44FB-8D4F-20A8B9B3BE85}" type="datetime1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21.09.2021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C5D8F-B5BD-4D84-9D9D-E1C9FDAEF7A6}" type="slidenum">
              <a:rPr lang="ru-RU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1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-27384"/>
            <a:ext cx="6336704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988840"/>
            <a:ext cx="828092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B0F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B0F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0F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7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zoom dir="in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B0F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B0F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B0F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B0F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B0F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nova-prazdnik.ru/den-rozhdeniya-5-let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319"/>
            <a:ext cx="8229600" cy="51705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45224"/>
            <a:ext cx="8291264" cy="1152128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Подготовили: воспитатели МАДОУ д/с № 87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Черноусова Л.В.</a:t>
            </a:r>
          </a:p>
          <a:p>
            <a:pPr marL="0" indent="0" algn="r">
              <a:buNone/>
            </a:pPr>
            <a:r>
              <a:rPr lang="ru-RU" sz="1800" dirty="0" err="1" smtClean="0">
                <a:solidFill>
                  <a:srgbClr val="002060"/>
                </a:solidFill>
              </a:rPr>
              <a:t>Поддубная</a:t>
            </a:r>
            <a:r>
              <a:rPr lang="ru-RU" sz="1800" dirty="0" smtClean="0">
                <a:solidFill>
                  <a:srgbClr val="002060"/>
                </a:solidFill>
              </a:rPr>
              <a:t> И.В.</a:t>
            </a:r>
          </a:p>
          <a:p>
            <a:pPr marL="0" indent="0" algn="r">
              <a:buNone/>
            </a:pPr>
            <a:r>
              <a:rPr lang="ru-RU" sz="1800" dirty="0" err="1" smtClean="0">
                <a:solidFill>
                  <a:srgbClr val="002060"/>
                </a:solidFill>
              </a:rPr>
              <a:t>Шестаченко</a:t>
            </a:r>
            <a:r>
              <a:rPr lang="ru-RU" sz="1800" dirty="0" smtClean="0">
                <a:solidFill>
                  <a:srgbClr val="002060"/>
                </a:solidFill>
              </a:rPr>
              <a:t> Н.Н.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623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930275"/>
          </a:xfrm>
        </p:spPr>
        <p:txBody>
          <a:bodyPr/>
          <a:lstStyle/>
          <a:p>
            <a:r>
              <a:rPr lang="ru-RU" altLang="ru-RU" smtClean="0"/>
              <a:t>Содержание знаний детей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256212"/>
          </a:xfrm>
        </p:spPr>
        <p:txBody>
          <a:bodyPr/>
          <a:lstStyle/>
          <a:p>
            <a:pPr>
              <a:defRPr/>
            </a:pPr>
            <a:r>
              <a:rPr lang="ru-RU" sz="2100" b="1" dirty="0">
                <a:solidFill>
                  <a:srgbClr val="FF0000"/>
                </a:solidFill>
              </a:rPr>
              <a:t>Деньги любят счет.</a:t>
            </a:r>
            <a:r>
              <a:rPr lang="ru-RU" sz="2100" dirty="0">
                <a:solidFill>
                  <a:srgbClr val="FF0000"/>
                </a:solidFill>
              </a:rPr>
              <a:t> 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100" dirty="0"/>
              <a:t>Приучаем считать сдачу и вообще быстро и внимательно считать деньги.</a:t>
            </a:r>
          </a:p>
          <a:p>
            <a:pPr>
              <a:defRPr/>
            </a:pPr>
            <a:r>
              <a:rPr lang="ru-RU" sz="2100" b="1" dirty="0" smtClean="0">
                <a:solidFill>
                  <a:srgbClr val="FF0000"/>
                </a:solidFill>
              </a:rPr>
              <a:t>Финансы </a:t>
            </a:r>
            <a:r>
              <a:rPr lang="ru-RU" sz="2100" b="1" dirty="0">
                <a:solidFill>
                  <a:srgbClr val="FF0000"/>
                </a:solidFill>
              </a:rPr>
              <a:t>нужно планировать.</a:t>
            </a:r>
            <a:r>
              <a:rPr lang="ru-RU" sz="2100" dirty="0">
                <a:solidFill>
                  <a:srgbClr val="FF0000"/>
                </a:solidFill>
              </a:rPr>
              <a:t> </a:t>
            </a:r>
            <a:endParaRPr lang="ru-RU" sz="210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100" dirty="0" smtClean="0"/>
              <a:t>Приучаем </a:t>
            </a:r>
            <a:r>
              <a:rPr lang="ru-RU" sz="2100" dirty="0"/>
              <a:t>вести учет доходов и расходов в краткосрочном периоде.</a:t>
            </a:r>
          </a:p>
          <a:p>
            <a:pPr>
              <a:defRPr/>
            </a:pPr>
            <a:r>
              <a:rPr lang="ru-RU" sz="2100" b="1" dirty="0" smtClean="0">
                <a:solidFill>
                  <a:srgbClr val="FF0000"/>
                </a:solidFill>
              </a:rPr>
              <a:t>Твои </a:t>
            </a:r>
            <a:r>
              <a:rPr lang="ru-RU" sz="2100" b="1" dirty="0">
                <a:solidFill>
                  <a:srgbClr val="FF0000"/>
                </a:solidFill>
              </a:rPr>
              <a:t>деньги бывают объектом чужого интереса.</a:t>
            </a:r>
            <a:endParaRPr lang="ru-RU" sz="2100" dirty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100" dirty="0" smtClean="0"/>
              <a:t>Договариваемся </a:t>
            </a:r>
            <a:r>
              <a:rPr lang="ru-RU" sz="2100" dirty="0"/>
              <a:t>о ключевых правилах финансовой безопасности и о том, к кому нужно обращаться в экстренных случаях.</a:t>
            </a:r>
          </a:p>
          <a:p>
            <a:pPr>
              <a:defRPr/>
            </a:pPr>
            <a:r>
              <a:rPr lang="ru-RU" sz="2100" b="1" dirty="0" smtClean="0">
                <a:solidFill>
                  <a:srgbClr val="FF0000"/>
                </a:solidFill>
              </a:rPr>
              <a:t>Не </a:t>
            </a:r>
            <a:r>
              <a:rPr lang="ru-RU" sz="2100" b="1" dirty="0">
                <a:solidFill>
                  <a:srgbClr val="FF0000"/>
                </a:solidFill>
              </a:rPr>
              <a:t>все покупается. </a:t>
            </a:r>
            <a:endParaRPr lang="ru-RU" sz="2100" dirty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100" dirty="0"/>
              <a:t>Прививаем понимание того, что </a:t>
            </a:r>
            <a:r>
              <a:rPr lang="ru-RU" sz="2100" b="1" dirty="0"/>
              <a:t>главные ценности – жизнь, отношения, радость близких людей – за деньги не </a:t>
            </a:r>
            <a:r>
              <a:rPr lang="ru-RU" sz="2100" b="1" dirty="0" smtClean="0"/>
              <a:t>купишь</a:t>
            </a:r>
            <a:r>
              <a:rPr lang="ru-RU" sz="2100" dirty="0" smtClean="0"/>
              <a:t>.</a:t>
            </a:r>
          </a:p>
          <a:p>
            <a:pPr>
              <a:defRPr/>
            </a:pPr>
            <a:r>
              <a:rPr lang="ru-RU" sz="2100" b="1" dirty="0" smtClean="0">
                <a:solidFill>
                  <a:srgbClr val="FF0000"/>
                </a:solidFill>
              </a:rPr>
              <a:t>Финансы </a:t>
            </a:r>
            <a:r>
              <a:rPr lang="ru-RU" sz="2100" b="1" dirty="0">
                <a:solidFill>
                  <a:srgbClr val="FF0000"/>
                </a:solidFill>
              </a:rPr>
              <a:t>– это интересно и увлекательно!</a:t>
            </a:r>
            <a:endParaRPr lang="ru-RU" sz="2100" dirty="0">
              <a:solidFill>
                <a:srgbClr val="FF0000"/>
              </a:solidFill>
            </a:endParaRPr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EF7D464-DC6A-42F9-A41C-970E88ECD2BB}" type="slidenum">
              <a:rPr lang="ru-RU" altLang="en-US" smtClean="0">
                <a:solidFill>
                  <a:srgbClr val="000000"/>
                </a:solidFill>
              </a:rPr>
              <a:pPr/>
              <a:t>10</a:t>
            </a:fld>
            <a:endParaRPr lang="ru-RU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2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556792"/>
            <a:ext cx="8280920" cy="4752528"/>
          </a:xfrm>
        </p:spPr>
        <p:txBody>
          <a:bodyPr/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Игровые методы обучения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Игровое обучение – это форма учебного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процесса в условных ситуациях, направленная на воссоздание и усвоение общественного опыта во всех его проявлениях: знаниях, навыках, умениях, эмоционально-оценочной деятельности.</a:t>
            </a:r>
            <a:r>
              <a:rPr lang="ru-RU" sz="2000" i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Словесные методы обучения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Словесные методы позволяют в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кратчайший срок передавать детям информацию, ставить перед ними учебную задачу, указывать пути ее решения.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обучения</a:t>
            </a:r>
            <a:endParaRPr lang="ru-RU" dirty="0"/>
          </a:p>
        </p:txBody>
      </p:sp>
      <p:pic>
        <p:nvPicPr>
          <p:cNvPr id="4" name="Рисунок 3" descr="87_main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35696" y="3981233"/>
            <a:ext cx="4536504" cy="273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1727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0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277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475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914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936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289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947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10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53" y="0"/>
            <a:ext cx="9368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681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llsoft.ru/upload/screenshots/6cd/6cd662e5a72a319b7ea22348b597ff6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806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llsoft.ru/upload/screenshots/8d9/8d96cd42c6f4883691bb4f134a67168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80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llsoft.ru/upload/screenshots/959/959908f9ba10d0f0bf8f720d26e1ba1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294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46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Новая папка\20210401_181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56" y="0"/>
            <a:ext cx="91835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Новая папка\20210401_181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546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Новая папка\20210401_182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1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Художественная литература для детей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err="1" smtClean="0"/>
              <a:t>К.Чуковский</a:t>
            </a:r>
            <a:r>
              <a:rPr lang="ru-RU" altLang="ru-RU" dirty="0" smtClean="0"/>
              <a:t> «</a:t>
            </a:r>
            <a:r>
              <a:rPr lang="ru-RU" altLang="ru-RU" dirty="0" err="1" smtClean="0"/>
              <a:t>Федорино</a:t>
            </a:r>
            <a:r>
              <a:rPr lang="ru-RU" altLang="ru-RU" dirty="0" smtClean="0"/>
              <a:t> горе», «Муха-цокотуха»</a:t>
            </a:r>
          </a:p>
          <a:p>
            <a:r>
              <a:rPr lang="ru-RU" altLang="ru-RU" dirty="0" smtClean="0"/>
              <a:t>Галлиев Ш. «Три копейки на покупку», «Волшебное кольцо»</a:t>
            </a:r>
          </a:p>
          <a:p>
            <a:r>
              <a:rPr lang="ru-RU" altLang="ru-RU" dirty="0" smtClean="0"/>
              <a:t>английская сказка «Три поросенка»</a:t>
            </a:r>
          </a:p>
          <a:p>
            <a:r>
              <a:rPr lang="ru-RU" altLang="ru-RU" dirty="0" smtClean="0"/>
              <a:t>Романов А. «Чудеса в кошельке»</a:t>
            </a:r>
          </a:p>
          <a:p>
            <a:r>
              <a:rPr lang="ru-RU" altLang="ru-RU" dirty="0" err="1" smtClean="0"/>
              <a:t>С.Михалков</a:t>
            </a:r>
            <a:r>
              <a:rPr lang="ru-RU" altLang="ru-RU" dirty="0" smtClean="0"/>
              <a:t> «Как старик корову продавал»</a:t>
            </a:r>
          </a:p>
          <a:p>
            <a:endParaRPr lang="ru-RU" altLang="ru-RU" dirty="0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B74ADE3-F21E-4D74-8B9E-CA4D0254F940}" type="slidenum">
              <a:rPr lang="ru-RU" altLang="en-US" smtClean="0">
                <a:solidFill>
                  <a:srgbClr val="000000"/>
                </a:solidFill>
              </a:rPr>
              <a:pPr/>
              <a:t>27</a:t>
            </a:fld>
            <a:endParaRPr lang="ru-RU" altLang="en-US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80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r>
              <a:rPr lang="ru-RU" altLang="ru-RU" sz="2800" smtClean="0">
                <a:solidFill>
                  <a:srgbClr val="800000"/>
                </a:solidFill>
              </a:rPr>
              <a:t>А.Н. Толстой «Золотой ключик»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5181600"/>
            <a:ext cx="7543800" cy="1447800"/>
          </a:xfrm>
          <a:noFill/>
          <a:ln w="76200" cmpd="tri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2400" b="1" smtClean="0">
                <a:solidFill>
                  <a:srgbClr val="800000"/>
                </a:solidFill>
              </a:rPr>
              <a:t>Буратино хотел получить много денег сразу для добрых дел, но что он сделал не так? </a:t>
            </a:r>
          </a:p>
          <a:p>
            <a:r>
              <a:rPr lang="ru-RU" altLang="ru-RU" sz="2400" b="1" smtClean="0">
                <a:solidFill>
                  <a:srgbClr val="800000"/>
                </a:solidFill>
              </a:rPr>
              <a:t>Добился ли Буратино желаемого? Почему?</a:t>
            </a:r>
          </a:p>
        </p:txBody>
      </p:sp>
      <p:pic>
        <p:nvPicPr>
          <p:cNvPr id="29700" name="Picture 7" descr="ANd9GcS9AwIoirbjr6NqSmN7brSYYwAezhlcE4ExLgAHMbl7baLv-uH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0"/>
            <a:ext cx="17494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3" descr="ANd9GcR261rSoQcnaWgDeBH522ZgkKPvZDnZHYWtSZzurPqorJ_nJem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254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5" descr="ANd9GcQdS5GzMlXeJ_575eXi571gBuqi3FhIMKaiclsjsv6UtZIEak8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7" descr="ANd9GcRFg1qmU8derAFSq6kZqWOOuxA77ynkC5v-RVvIOiEQN5OI66QK9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85800"/>
            <a:ext cx="20574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9" descr="ANd9GcQhycLKJJJwqVgxR0gqS6-QuPttoXyMunY8HONqXDEEPMo_vW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24200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1" descr="ANd9GcS4RDYy5dGcv0TSn0O3kOLU9-hv4zbzYJH_pESIYsT8GwJQFV0Xm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0"/>
            <a:ext cx="25908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AutoShape 22"/>
          <p:cNvSpPr>
            <a:spLocks noChangeArrowheads="1"/>
          </p:cNvSpPr>
          <p:nvPr/>
        </p:nvSpPr>
        <p:spPr bwMode="auto">
          <a:xfrm>
            <a:off x="2895600" y="1447800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AutoShape 23"/>
          <p:cNvSpPr>
            <a:spLocks noChangeArrowheads="1"/>
          </p:cNvSpPr>
          <p:nvPr/>
        </p:nvSpPr>
        <p:spPr bwMode="auto">
          <a:xfrm>
            <a:off x="5867400" y="1524000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AutoShape 24"/>
          <p:cNvSpPr>
            <a:spLocks noChangeArrowheads="1"/>
          </p:cNvSpPr>
          <p:nvPr/>
        </p:nvSpPr>
        <p:spPr bwMode="auto">
          <a:xfrm rot="5400000">
            <a:off x="7443788" y="2614612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AutoShape 25"/>
          <p:cNvSpPr>
            <a:spLocks noChangeArrowheads="1"/>
          </p:cNvSpPr>
          <p:nvPr/>
        </p:nvSpPr>
        <p:spPr bwMode="auto">
          <a:xfrm flipH="1">
            <a:off x="5943600" y="3886200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AutoShape 26"/>
          <p:cNvSpPr>
            <a:spLocks noChangeArrowheads="1"/>
          </p:cNvSpPr>
          <p:nvPr/>
        </p:nvSpPr>
        <p:spPr bwMode="auto">
          <a:xfrm>
            <a:off x="2895600" y="3810000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9711" name="Picture 27" descr="ANd9GcSWH7ppXfeWQ8nsYP61n7674oe4_fRxGyl2eTMMF9l7_F1skl6rg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81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305800" cy="838200"/>
          </a:xfrm>
        </p:spPr>
        <p:txBody>
          <a:bodyPr/>
          <a:lstStyle/>
          <a:p>
            <a:r>
              <a:rPr lang="ru-RU" altLang="ru-RU" sz="2400" smtClean="0">
                <a:solidFill>
                  <a:srgbClr val="800000"/>
                </a:solidFill>
              </a:rPr>
              <a:t>А.С. Пушкин «Сказка о рыбаке и рыбке»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4953000"/>
            <a:ext cx="7315200" cy="1630363"/>
          </a:xfrm>
          <a:noFill/>
          <a:ln w="76200" cmpd="tri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2400" b="1" smtClean="0">
                <a:solidFill>
                  <a:srgbClr val="800000"/>
                </a:solidFill>
              </a:rPr>
              <a:t>Почему поступки старухи нельзя назвать правильным экономическим поведением?</a:t>
            </a:r>
          </a:p>
          <a:p>
            <a:r>
              <a:rPr lang="ru-RU" altLang="ru-RU" sz="2400" b="1" smtClean="0">
                <a:solidFill>
                  <a:srgbClr val="800000"/>
                </a:solidFill>
              </a:rPr>
              <a:t>Что значит «остаться у разбитого корыта»?</a:t>
            </a:r>
          </a:p>
          <a:p>
            <a:endParaRPr lang="ru-RU" altLang="ru-RU" sz="2400" b="1" smtClean="0">
              <a:solidFill>
                <a:srgbClr val="800000"/>
              </a:solidFill>
            </a:endParaRPr>
          </a:p>
        </p:txBody>
      </p:sp>
      <p:pic>
        <p:nvPicPr>
          <p:cNvPr id="28676" name="Picture 13" descr="ANd9GcSMESJLgdS4kkeCyCWET7Es_8x98hnxO7SMih6uTf6sPE1Ky1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24384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5" descr="ANd9GcTm5ZAy2F9UvdSY7edfHsjqgSMjmr5wjwp2RCQyJgKvO7_CuD3F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0"/>
            <a:ext cx="25146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7" descr="ANd9GcQV_I-XQeFYmQZIBet8GQnxQ5V0fyx6LOMf0y-OWuVXemwHbN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2514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9" descr="ANd9GcS_T8WsugyAPUm_EWRNbp7Is80Sf6-5GFXkx4FU6Lnfs8cMtepW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2438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1" descr="ANd9GcQbVOLq09XGeCaviOSsgHuxBe4-Bws6LI_oIbXEAJMwk_oVDf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2438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23" descr="ANd9GcS6Mbco_b6ojWNg5WywL6_6NCAOuGcy-YCWbqHHCChadMfyrsg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2514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AutoShape 24"/>
          <p:cNvSpPr>
            <a:spLocks noChangeArrowheads="1"/>
          </p:cNvSpPr>
          <p:nvPr/>
        </p:nvSpPr>
        <p:spPr bwMode="auto">
          <a:xfrm>
            <a:off x="2743200" y="1447800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AutoShape 25"/>
          <p:cNvSpPr>
            <a:spLocks noChangeArrowheads="1"/>
          </p:cNvSpPr>
          <p:nvPr/>
        </p:nvSpPr>
        <p:spPr bwMode="auto">
          <a:xfrm>
            <a:off x="5791200" y="1447800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AutoShape 26"/>
          <p:cNvSpPr>
            <a:spLocks noChangeArrowheads="1"/>
          </p:cNvSpPr>
          <p:nvPr/>
        </p:nvSpPr>
        <p:spPr bwMode="auto">
          <a:xfrm rot="5400000">
            <a:off x="7291388" y="2462212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AutoShape 28"/>
          <p:cNvSpPr>
            <a:spLocks noChangeArrowheads="1"/>
          </p:cNvSpPr>
          <p:nvPr/>
        </p:nvSpPr>
        <p:spPr bwMode="auto">
          <a:xfrm flipH="1">
            <a:off x="5791200" y="3429000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AutoShape 29"/>
          <p:cNvSpPr>
            <a:spLocks noChangeArrowheads="1"/>
          </p:cNvSpPr>
          <p:nvPr/>
        </p:nvSpPr>
        <p:spPr bwMode="auto">
          <a:xfrm flipH="1">
            <a:off x="2743200" y="3429000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AutoShape 30"/>
          <p:cNvSpPr>
            <a:spLocks noChangeArrowheads="1"/>
          </p:cNvSpPr>
          <p:nvPr/>
        </p:nvSpPr>
        <p:spPr bwMode="auto">
          <a:xfrm rot="16200000" flipV="1">
            <a:off x="1119188" y="2462212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8688" name="Picture 31" descr="ANd9GcSWH7ppXfeWQ8nsYP61n7674oe4_fRxGyl2eTMMF9l7_F1skl6rg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21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182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ru-RU" altLang="ru-RU" sz="2800" smtClean="0">
                <a:solidFill>
                  <a:srgbClr val="800000"/>
                </a:solidFill>
              </a:rPr>
              <a:t>Три поросенка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5105400"/>
            <a:ext cx="6934200" cy="1477963"/>
          </a:xfrm>
          <a:noFill/>
          <a:ln w="76200" cmpd="tri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2400" b="1" smtClean="0">
                <a:solidFill>
                  <a:srgbClr val="800000"/>
                </a:solidFill>
              </a:rPr>
              <a:t>Почему поросята построили разные домики?</a:t>
            </a:r>
          </a:p>
          <a:p>
            <a:r>
              <a:rPr lang="ru-RU" altLang="ru-RU" sz="2400" b="1" smtClean="0">
                <a:solidFill>
                  <a:srgbClr val="800000"/>
                </a:solidFill>
              </a:rPr>
              <a:t>Кто из них оказался прав и почему?</a:t>
            </a:r>
          </a:p>
        </p:txBody>
      </p:sp>
      <p:pic>
        <p:nvPicPr>
          <p:cNvPr id="30724" name="Picture 7" descr="&amp;tcy;&amp;rcy;&amp;icy; &amp;pcy;&amp;ocy;&amp;rcy;&amp;ocy;&amp;scy;&amp;iecy;&amp;ncy;&amp;kcy;&amp;acy;, &amp;icy;&amp;lcy;&amp;lcy;&amp;yucy;&amp;scy;&amp;tcy;&amp;rcy;&amp;acy;&amp;tscy;&amp;icy;&amp;icy; &amp;Tcy;&amp;ocy;&amp;ncy;&amp;icy; &amp;Vcy;&amp;ucy;&amp;lcy;&amp;f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2286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 descr="&amp;tcy;&amp;rcy;&amp;icy; &amp;pcy;&amp;ocy;&amp;rcy;&amp;ocy;&amp;scy;&amp;iecy;&amp;ncy;&amp;kcy;&amp;acy;, &amp;icy;&amp;lcy;&amp;lcy;&amp;yucy;&amp;scy;&amp;tcy;&amp;rcy;&amp;acy;&amp;tscy;&amp;icy;&amp;icy; &amp;Tcy;&amp;ocy;&amp;ncy;&amp;icy; &amp;Vcy;&amp;ucy;&amp;lcy;&amp;f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18573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1" descr="&amp;tcy;&amp;rcy;&amp;icy; &amp;pcy;&amp;ocy;&amp;rcy;&amp;ocy;&amp;scy;&amp;iecy;&amp;ncy;&amp;kcy;&amp;acy;, &amp;icy;&amp;lcy;&amp;lcy;&amp;yucy;&amp;scy;&amp;tcy;&amp;rcy;&amp;acy;&amp;tscy;&amp;icy;&amp;icy; &amp;Tcy;&amp;ocy;&amp;ncy;&amp;icy; &amp;Vcy;&amp;ucy;&amp;lcy;&amp;f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838200"/>
            <a:ext cx="2971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3" descr="&amp;tcy;&amp;rcy;&amp;icy; &amp;pcy;&amp;ocy;&amp;rcy;&amp;ocy;&amp;scy;&amp;iecy;&amp;ncy;&amp;kcy;&amp;acy;, &amp;icy;&amp;lcy;&amp;lcy;&amp;yucy;&amp;scy;&amp;tcy;&amp;rcy;&amp;acy;&amp;tscy;&amp;icy;&amp;icy; &amp;Tcy;&amp;ocy;&amp;ncy;&amp;icy; &amp;Vcy;&amp;ucy;&amp;lcy;&amp;f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5" descr="&amp;tcy;&amp;rcy;&amp;icy; &amp;pcy;&amp;ocy;&amp;rcy;&amp;ocy;&amp;scy;&amp;iecy;&amp;ncy;&amp;kcy;&amp;acy;, &amp;icy;&amp;lcy;&amp;lcy;&amp;yucy;&amp;scy;&amp;tcy;&amp;rcy;&amp;acy;&amp;tscy;&amp;icy;&amp;icy; &amp;Tcy;&amp;ocy;&amp;ncy;&amp;icy; &amp;Vcy;&amp;ucy;&amp;lcy;&amp;f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05200"/>
            <a:ext cx="242887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7" descr="&amp;tcy;&amp;rcy;&amp;icy; &amp;pcy;&amp;ocy;&amp;rcy;&amp;ocy;&amp;scy;&amp;iecy;&amp;ncy;&amp;kcy;&amp;a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0400"/>
            <a:ext cx="2667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AutoShape 19"/>
          <p:cNvSpPr>
            <a:spLocks noChangeArrowheads="1"/>
          </p:cNvSpPr>
          <p:nvPr/>
        </p:nvSpPr>
        <p:spPr bwMode="auto">
          <a:xfrm rot="5400000">
            <a:off x="1195388" y="2919412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1" name="AutoShape 20"/>
          <p:cNvSpPr>
            <a:spLocks noChangeArrowheads="1"/>
          </p:cNvSpPr>
          <p:nvPr/>
        </p:nvSpPr>
        <p:spPr bwMode="auto">
          <a:xfrm rot="5400000">
            <a:off x="4090988" y="2843212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2" name="AutoShape 21"/>
          <p:cNvSpPr>
            <a:spLocks noChangeArrowheads="1"/>
          </p:cNvSpPr>
          <p:nvPr/>
        </p:nvSpPr>
        <p:spPr bwMode="auto">
          <a:xfrm rot="5400000">
            <a:off x="7367588" y="2690812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3" name="AutoShape 22"/>
          <p:cNvSpPr>
            <a:spLocks noChangeArrowheads="1"/>
          </p:cNvSpPr>
          <p:nvPr/>
        </p:nvSpPr>
        <p:spPr bwMode="auto">
          <a:xfrm>
            <a:off x="2743200" y="3886200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34" name="AutoShape 23"/>
          <p:cNvSpPr>
            <a:spLocks noChangeArrowheads="1"/>
          </p:cNvSpPr>
          <p:nvPr/>
        </p:nvSpPr>
        <p:spPr bwMode="auto">
          <a:xfrm>
            <a:off x="5715000" y="3810000"/>
            <a:ext cx="3810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735" name="Picture 24" descr="ANd9GcSWH7ppXfeWQ8nsYP61n7674oe4_fRxGyl2eTMMF9l7_F1skl6rg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57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7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39750" y="214313"/>
            <a:ext cx="8247063" cy="785812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ru-RU" sz="4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Цветик-семицветик</a:t>
            </a:r>
            <a:r>
              <a:rPr lang="ru-RU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057B790-5133-4F14-BD18-DB12AEA83875}" type="slidenum">
              <a:rPr lang="ru-RU" altLang="ru-RU" smtClean="0">
                <a:solidFill>
                  <a:srgbClr val="BCBCBC"/>
                </a:solidFill>
              </a:rPr>
              <a:pPr/>
              <a:t>31</a:t>
            </a:fld>
            <a:endParaRPr lang="ru-RU" altLang="ru-RU" smtClean="0">
              <a:solidFill>
                <a:srgbClr val="BCBCBC"/>
              </a:solidFill>
            </a:endParaRPr>
          </a:p>
        </p:txBody>
      </p:sp>
      <p:sp>
        <p:nvSpPr>
          <p:cNvPr id="31748" name="WordArt 15"/>
          <p:cNvSpPr>
            <a:spLocks noChangeArrowheads="1" noChangeShapeType="1" noTextEdit="1"/>
          </p:cNvSpPr>
          <p:nvPr/>
        </p:nvSpPr>
        <p:spPr bwMode="auto">
          <a:xfrm>
            <a:off x="1403350" y="981075"/>
            <a:ext cx="6896100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kern="10" spc="720"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cs typeface="Arial"/>
            </a:endParaRPr>
          </a:p>
        </p:txBody>
      </p:sp>
      <p:pic>
        <p:nvPicPr>
          <p:cNvPr id="31749" name="Picture 14" descr="http://go3.imgsmail.ru/imgpreview?key=http%3A//mega-mult.net/uploads/posts/2012-08/1345275894%5Fcvetik-semicvetik-01.jpg&amp;mb=imgdb_preview_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71562"/>
            <a:ext cx="6768752" cy="322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6" descr="http://snova-prazdnik.ru/wp-content/uploads/2012/07/%D0%B4%D0%B5%D0%BD%D1%8C_%D1%80%D0%BE%D0%B6%D0%B4%D0%B5%D0%BD%D0%B8%D1%8F_5_%D0%BB%D0%B5%D1%82_0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6313" y="3286125"/>
            <a:ext cx="4572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17"/>
          <p:cNvSpPr>
            <a:spLocks noChangeArrowheads="1"/>
          </p:cNvSpPr>
          <p:nvPr/>
        </p:nvSpPr>
        <p:spPr bwMode="auto">
          <a:xfrm>
            <a:off x="899592" y="4516683"/>
            <a:ext cx="7560840" cy="193899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 ли девочка получила от цветка по своему желанию?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 думаете, какое из желаний было самое ценное?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Почему? Все ли наши желания могут исполняться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реальной жизни? Почему не все?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мы хотим что-то иметь, как мы это приобретаем? </a:t>
            </a:r>
          </a:p>
        </p:txBody>
      </p:sp>
    </p:spTree>
    <p:extLst>
      <p:ext uri="{BB962C8B-B14F-4D97-AF65-F5344CB8AC3E}">
        <p14:creationId xmlns:p14="http://schemas.microsoft.com/office/powerpoint/2010/main" val="2819507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5849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Мультфильмы по теме</a:t>
            </a:r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ru-RU" altLang="ru-RU" smtClean="0"/>
              <a:t>Мультфильм СМЕШАРИКИ «Финансовая грамотность. Благородное дело». </a:t>
            </a:r>
            <a:r>
              <a:rPr lang="ru-RU" altLang="ru-RU" smtClean="0">
                <a:solidFill>
                  <a:srgbClr val="FF0000"/>
                </a:solidFill>
              </a:rPr>
              <a:t>Проблема «Где могут вырасти деньги?»</a:t>
            </a:r>
          </a:p>
          <a:p>
            <a:r>
              <a:rPr lang="ru-RU" altLang="ru-RU" smtClean="0"/>
              <a:t>Мультфильм из серии «Азбука денег тетушки Совы - Работа и зарплата». </a:t>
            </a:r>
            <a:r>
              <a:rPr lang="ru-RU" altLang="ru-RU" smtClean="0">
                <a:solidFill>
                  <a:srgbClr val="FF0000"/>
                </a:solidFill>
              </a:rPr>
              <a:t>Проблема «Как помочь ребятам вырасти богатыми?»</a:t>
            </a:r>
          </a:p>
          <a:p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12"/>
          </p:nvPr>
        </p:nvSpPr>
        <p:spPr>
          <a:xfrm rot="5400000">
            <a:off x="6989763" y="3736975"/>
            <a:ext cx="32004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fld id="{D12AB6A7-5B7A-4318-9C9B-60A6F716FFE8}" type="slidenum">
              <a:rPr lang="ru-RU" altLang="en-US" sz="1200" smtClean="0">
                <a:solidFill>
                  <a:srgbClr val="330066"/>
                </a:solidFill>
              </a:rPr>
              <a:pPr algn="l"/>
              <a:t>32</a:t>
            </a:fld>
            <a:endParaRPr lang="ru-RU" altLang="en-US" sz="1200" smtClean="0">
              <a:solidFill>
                <a:srgbClr val="33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esktop\Новая папка\20210329_170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44001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648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Новая папка\20210329_165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36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002060"/>
                </a:solidFill>
              </a:rPr>
              <a:t>Примерные названия сюжетно-ролевых</a:t>
            </a:r>
            <a:r>
              <a:rPr lang="ru-RU" altLang="ru-RU" smtClean="0"/>
              <a:t> игр</a:t>
            </a:r>
          </a:p>
        </p:txBody>
      </p:sp>
      <p:sp>
        <p:nvSpPr>
          <p:cNvPr id="358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 smtClean="0"/>
              <a:t>«Банк»</a:t>
            </a:r>
          </a:p>
          <a:p>
            <a:r>
              <a:rPr lang="ru-RU" altLang="ru-RU" dirty="0" smtClean="0"/>
              <a:t>«Кафе»</a:t>
            </a:r>
          </a:p>
          <a:p>
            <a:r>
              <a:rPr lang="ru-RU" altLang="ru-RU" dirty="0" smtClean="0"/>
              <a:t>«Супермаркет» </a:t>
            </a:r>
          </a:p>
          <a:p>
            <a:r>
              <a:rPr lang="ru-RU" altLang="ru-RU" dirty="0" smtClean="0"/>
              <a:t>«Путешествие» </a:t>
            </a:r>
          </a:p>
          <a:p>
            <a:r>
              <a:rPr lang="ru-RU" altLang="ru-RU" dirty="0" smtClean="0"/>
              <a:t>«Аукцион»</a:t>
            </a:r>
          </a:p>
          <a:p>
            <a:r>
              <a:rPr lang="ru-RU" altLang="ru-RU" dirty="0" smtClean="0"/>
              <a:t>«Ателье для маленьких красавиц»</a:t>
            </a:r>
          </a:p>
          <a:p>
            <a:r>
              <a:rPr lang="ru-RU" altLang="ru-RU" dirty="0" smtClean="0"/>
              <a:t>«Рекламное агентство»</a:t>
            </a:r>
          </a:p>
          <a:p>
            <a:r>
              <a:rPr lang="ru-RU" altLang="ru-RU" dirty="0" smtClean="0"/>
              <a:t>«Магазин Детский мир» и др.</a:t>
            </a: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75CCB61-43BC-45CC-A2B5-B6AC40AA4C2E}" type="slidenum">
              <a:rPr lang="ru-RU" altLang="en-US" smtClean="0">
                <a:solidFill>
                  <a:srgbClr val="000000"/>
                </a:solidFill>
              </a:rPr>
              <a:pPr/>
              <a:t>35</a:t>
            </a:fld>
            <a:endParaRPr lang="ru-RU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Сюжетно-ролевые игры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Admin\Desktop\Новая папка\20210329_1645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397078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Новая папка\20210329_165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0386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70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7"/>
            <a:ext cx="9144000" cy="685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7064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-28575"/>
            <a:ext cx="8578850" cy="1196975"/>
          </a:xfrm>
        </p:spPr>
        <p:txBody>
          <a:bodyPr/>
          <a:lstStyle/>
          <a:p>
            <a:r>
              <a:rPr lang="ru-RU" altLang="ru-RU" sz="2800" smtClean="0">
                <a:solidFill>
                  <a:srgbClr val="002060"/>
                </a:solidFill>
              </a:rPr>
              <a:t>Пословицы и поговорки об экономическом поведении: как ты понимаешь?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895850"/>
          </a:xfrm>
          <a:noFill/>
          <a:ln w="76200" cmpd="tri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2800" b="1" dirty="0" smtClean="0">
                <a:solidFill>
                  <a:srgbClr val="002060"/>
                </a:solidFill>
              </a:rPr>
              <a:t>Без труда не вытащить рыбку из пруда</a:t>
            </a:r>
          </a:p>
          <a:p>
            <a:r>
              <a:rPr lang="ru-RU" altLang="ru-RU" sz="2800" b="1" dirty="0" smtClean="0">
                <a:solidFill>
                  <a:srgbClr val="002060"/>
                </a:solidFill>
              </a:rPr>
              <a:t>Семь раз отмерь, один раз отрежь</a:t>
            </a:r>
          </a:p>
          <a:p>
            <a:r>
              <a:rPr lang="ru-RU" altLang="ru-RU" sz="2800" b="1" dirty="0" smtClean="0">
                <a:solidFill>
                  <a:srgbClr val="002060"/>
                </a:solidFill>
              </a:rPr>
              <a:t>С мастерством люди не родятся, а добытым ремеслом гордятся</a:t>
            </a:r>
          </a:p>
          <a:p>
            <a:r>
              <a:rPr lang="ru-RU" altLang="ru-RU" sz="2800" b="1" dirty="0" smtClean="0">
                <a:solidFill>
                  <a:srgbClr val="002060"/>
                </a:solidFill>
              </a:rPr>
              <a:t>За всякое дело берись умело</a:t>
            </a:r>
          </a:p>
          <a:p>
            <a:r>
              <a:rPr lang="ru-RU" altLang="ru-RU" sz="2800" b="1" dirty="0" smtClean="0">
                <a:solidFill>
                  <a:srgbClr val="002060"/>
                </a:solidFill>
              </a:rPr>
              <a:t> Умелец да рукодельник и себе и людям радость приносит </a:t>
            </a:r>
          </a:p>
          <a:p>
            <a:r>
              <a:rPr lang="ru-RU" altLang="ru-RU" sz="2800" b="1" dirty="0" smtClean="0">
                <a:solidFill>
                  <a:srgbClr val="002060"/>
                </a:solidFill>
              </a:rPr>
              <a:t>Скоро сказка сказывается, да не скоро дело делается</a:t>
            </a:r>
            <a:r>
              <a:rPr lang="ru-RU" altLang="ru-RU" sz="2800" dirty="0" smtClean="0">
                <a:solidFill>
                  <a:srgbClr val="002060"/>
                </a:solidFill>
              </a:rPr>
              <a:t> </a:t>
            </a:r>
          </a:p>
          <a:p>
            <a:endParaRPr lang="ru-RU" altLang="ru-RU" sz="28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4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214313" y="214313"/>
            <a:ext cx="8572500" cy="1428750"/>
          </a:xfrm>
        </p:spPr>
        <p:txBody>
          <a:bodyPr>
            <a:normAutofit fontScale="90000"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Викторина </a:t>
            </a:r>
            <a:b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«Отгадай загадку»</a:t>
            </a:r>
            <a:endParaRPr lang="ru-RU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D484DD0-F1D0-4E34-85FC-641C3FB9762D}" type="slidenum">
              <a:rPr lang="ru-RU" altLang="ru-RU" smtClean="0">
                <a:solidFill>
                  <a:srgbClr val="BCBCBC"/>
                </a:solidFill>
              </a:rPr>
              <a:pPr/>
              <a:t>39</a:t>
            </a:fld>
            <a:endParaRPr lang="ru-RU" altLang="ru-RU" smtClean="0">
              <a:solidFill>
                <a:srgbClr val="BCBCBC"/>
              </a:solidFill>
            </a:endParaRPr>
          </a:p>
        </p:txBody>
      </p:sp>
      <p:sp>
        <p:nvSpPr>
          <p:cNvPr id="39940" name="WordArt 15"/>
          <p:cNvSpPr>
            <a:spLocks noChangeArrowheads="1" noChangeShapeType="1" noTextEdit="1"/>
          </p:cNvSpPr>
          <p:nvPr/>
        </p:nvSpPr>
        <p:spPr bwMode="auto">
          <a:xfrm>
            <a:off x="1403350" y="981075"/>
            <a:ext cx="6896100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kern="10" spc="720"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cs typeface="Arial"/>
            </a:endParaRPr>
          </a:p>
        </p:txBody>
      </p:sp>
      <p:sp>
        <p:nvSpPr>
          <p:cNvPr id="39941" name="Rectangle 17"/>
          <p:cNvSpPr>
            <a:spLocks noChangeArrowheads="1"/>
          </p:cNvSpPr>
          <p:nvPr/>
        </p:nvSpPr>
        <p:spPr bwMode="auto">
          <a:xfrm>
            <a:off x="714375" y="4786313"/>
            <a:ext cx="7786688" cy="307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 altLang="ru-RU" sz="2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00125" y="1928813"/>
            <a:ext cx="67151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>
                <a:solidFill>
                  <a:srgbClr val="000000"/>
                </a:solidFill>
              </a:rPr>
              <a:t>Маленькая, кругленькая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>
                <a:solidFill>
                  <a:srgbClr val="000000"/>
                </a:solidFill>
              </a:rPr>
              <a:t>Из кармана в карман скачет.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002060"/>
                </a:solidFill>
              </a:rPr>
              <a:t>(</a:t>
            </a:r>
            <a:r>
              <a:rPr lang="ru-RU" altLang="ru-RU" sz="3200" b="1" i="1">
                <a:solidFill>
                  <a:srgbClr val="002060"/>
                </a:solidFill>
              </a:rPr>
              <a:t>Монета</a:t>
            </a:r>
            <a:r>
              <a:rPr lang="ru-RU" altLang="ru-RU" sz="3200" b="1">
                <a:solidFill>
                  <a:srgbClr val="00206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>
                <a:solidFill>
                  <a:srgbClr val="000000"/>
                </a:solidFill>
              </a:rPr>
              <a:t>Как не берегутся, а растрясутся.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002060"/>
                </a:solidFill>
              </a:rPr>
              <a:t>(Деньги)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>
                <a:solidFill>
                  <a:srgbClr val="000000"/>
                </a:solidFill>
              </a:rPr>
              <a:t>На товаре быть должна</a:t>
            </a:r>
            <a:br>
              <a:rPr lang="ru-RU" altLang="ru-RU" sz="3200">
                <a:solidFill>
                  <a:srgbClr val="000000"/>
                </a:solidFill>
              </a:rPr>
            </a:br>
            <a:r>
              <a:rPr lang="ru-RU" altLang="ru-RU" sz="3200">
                <a:solidFill>
                  <a:srgbClr val="000000"/>
                </a:solidFill>
              </a:rPr>
              <a:t>Обязательна ...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002060"/>
                </a:solidFill>
              </a:rPr>
              <a:t>(цена)</a:t>
            </a:r>
          </a:p>
        </p:txBody>
      </p:sp>
    </p:spTree>
    <p:extLst>
      <p:ext uri="{BB962C8B-B14F-4D97-AF65-F5344CB8AC3E}">
        <p14:creationId xmlns:p14="http://schemas.microsoft.com/office/powerpoint/2010/main" val="25071458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965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214313" y="214313"/>
            <a:ext cx="8572500" cy="1214437"/>
          </a:xfrm>
        </p:spPr>
        <p:txBody>
          <a:bodyPr>
            <a:normAutofit fontScale="90000"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Викторина </a:t>
            </a:r>
            <a:b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«Отгадай загадку»</a:t>
            </a:r>
            <a:endParaRPr lang="ru-RU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D2D3EE7-B730-48DA-AC86-E8DD5F9A9926}" type="slidenum">
              <a:rPr lang="ru-RU" altLang="ru-RU" smtClean="0">
                <a:solidFill>
                  <a:srgbClr val="BCBCBC"/>
                </a:solidFill>
              </a:rPr>
              <a:pPr/>
              <a:t>40</a:t>
            </a:fld>
            <a:endParaRPr lang="ru-RU" altLang="ru-RU" smtClean="0">
              <a:solidFill>
                <a:srgbClr val="BCBCBC"/>
              </a:solidFill>
            </a:endParaRPr>
          </a:p>
        </p:txBody>
      </p:sp>
      <p:sp>
        <p:nvSpPr>
          <p:cNvPr id="40964" name="WordArt 15"/>
          <p:cNvSpPr>
            <a:spLocks noChangeArrowheads="1" noChangeShapeType="1" noTextEdit="1"/>
          </p:cNvSpPr>
          <p:nvPr/>
        </p:nvSpPr>
        <p:spPr bwMode="auto">
          <a:xfrm>
            <a:off x="1403350" y="981075"/>
            <a:ext cx="6896100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kern="10" spc="720"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cs typeface="Arial"/>
            </a:endParaRPr>
          </a:p>
        </p:txBody>
      </p:sp>
      <p:sp>
        <p:nvSpPr>
          <p:cNvPr id="40965" name="Rectangle 17"/>
          <p:cNvSpPr>
            <a:spLocks noChangeArrowheads="1"/>
          </p:cNvSpPr>
          <p:nvPr/>
        </p:nvSpPr>
        <p:spPr bwMode="auto">
          <a:xfrm>
            <a:off x="714375" y="4786313"/>
            <a:ext cx="7786688" cy="3079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 altLang="ru-RU" sz="2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00125" y="2143125"/>
            <a:ext cx="671512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>
                <a:solidFill>
                  <a:srgbClr val="000000"/>
                </a:solidFill>
              </a:rPr>
              <a:t>За сметану, хлеб и сыр</a:t>
            </a:r>
            <a:br>
              <a:rPr lang="ru-RU" altLang="ru-RU" sz="3200">
                <a:solidFill>
                  <a:srgbClr val="000000"/>
                </a:solidFill>
              </a:rPr>
            </a:br>
            <a:r>
              <a:rPr lang="ru-RU" altLang="ru-RU" sz="3200">
                <a:solidFill>
                  <a:srgbClr val="000000"/>
                </a:solidFill>
              </a:rPr>
              <a:t>В кассе чек пробьёт 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>
                <a:solidFill>
                  <a:srgbClr val="000000"/>
                </a:solidFill>
              </a:rPr>
              <a:t> </a:t>
            </a:r>
            <a:r>
              <a:rPr lang="ru-RU" altLang="ru-RU" sz="3200" b="1">
                <a:solidFill>
                  <a:srgbClr val="002060"/>
                </a:solidFill>
              </a:rPr>
              <a:t>(кассир)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>
                <a:solidFill>
                  <a:srgbClr val="000000"/>
                </a:solidFill>
              </a:rPr>
              <a:t>Мебель, хлеб и огурцы</a:t>
            </a:r>
            <a:br>
              <a:rPr lang="ru-RU" altLang="ru-RU" sz="3200">
                <a:solidFill>
                  <a:srgbClr val="000000"/>
                </a:solidFill>
              </a:rPr>
            </a:br>
            <a:r>
              <a:rPr lang="ru-RU" altLang="ru-RU" sz="3200">
                <a:solidFill>
                  <a:srgbClr val="000000"/>
                </a:solidFill>
              </a:rPr>
              <a:t>Продают нам ...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>
                <a:solidFill>
                  <a:srgbClr val="002060"/>
                </a:solidFill>
              </a:rPr>
              <a:t>(продавцы)</a:t>
            </a:r>
          </a:p>
        </p:txBody>
      </p:sp>
    </p:spTree>
    <p:extLst>
      <p:ext uri="{BB962C8B-B14F-4D97-AF65-F5344CB8AC3E}">
        <p14:creationId xmlns:p14="http://schemas.microsoft.com/office/powerpoint/2010/main" val="23143848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литература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638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248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3"/>
            <a:ext cx="4355976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00013"/>
            <a:ext cx="4788025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922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581128"/>
            <a:ext cx="5486400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результате -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5229200"/>
            <a:ext cx="7776864" cy="14401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Раннее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разумное воспитание финансовой грамотности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служит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основой эффективного взаимодействия с окружающим миром, и в дальнейшем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способствует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успешному обучению в школе.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" b="133"/>
          <a:stretch>
            <a:fillRect/>
          </a:stretch>
        </p:blipFill>
        <p:spPr bwMode="auto">
          <a:xfrm>
            <a:off x="1547665" y="162492"/>
            <a:ext cx="6248606" cy="434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427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71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ель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помочь детям войти в социально-экономическую жизнь, способствовать формированию основ финансовой грамотности у детей.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22916"/>
            <a:ext cx="6624736" cy="473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154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Задачи формирования основ финансовой грамотности</a:t>
            </a: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411662"/>
          </a:xfrm>
        </p:spPr>
        <p:txBody>
          <a:bodyPr/>
          <a:lstStyle/>
          <a:p>
            <a:r>
              <a:rPr lang="ru-RU" altLang="ru-RU" dirty="0" smtClean="0"/>
              <a:t>знакомить детей с </a:t>
            </a:r>
            <a:r>
              <a:rPr lang="ru-RU" altLang="ru-RU" dirty="0" smtClean="0">
                <a:solidFill>
                  <a:srgbClr val="FF0000"/>
                </a:solidFill>
              </a:rPr>
              <a:t>основными экономическими понятиями </a:t>
            </a:r>
            <a:r>
              <a:rPr lang="ru-RU" altLang="ru-RU" dirty="0" smtClean="0"/>
              <a:t>(деньги, ресурсы, цена, и т.д.). </a:t>
            </a:r>
          </a:p>
          <a:p>
            <a:r>
              <a:rPr lang="ru-RU" altLang="ru-RU" dirty="0" smtClean="0"/>
              <a:t>формировать представление детей о финансовой грамотности, </a:t>
            </a:r>
            <a:r>
              <a:rPr lang="ru-RU" altLang="ru-RU" dirty="0" smtClean="0">
                <a:solidFill>
                  <a:srgbClr val="FF0000"/>
                </a:solidFill>
              </a:rPr>
              <a:t>организации производства</a:t>
            </a:r>
            <a:r>
              <a:rPr lang="ru-RU" altLang="ru-RU" dirty="0" smtClean="0"/>
              <a:t>;</a:t>
            </a:r>
          </a:p>
          <a:p>
            <a:r>
              <a:rPr lang="ru-RU" altLang="ru-RU" dirty="0" smtClean="0"/>
              <a:t>формировать понятие основных </a:t>
            </a:r>
            <a:r>
              <a:rPr lang="ru-RU" altLang="ru-RU" dirty="0" smtClean="0">
                <a:solidFill>
                  <a:srgbClr val="FF0000"/>
                </a:solidFill>
              </a:rPr>
              <a:t>правил расходования денег</a:t>
            </a:r>
            <a:r>
              <a:rPr lang="ru-RU" altLang="ru-RU" dirty="0" smtClean="0"/>
              <a:t>, умение учитывать важность и необходимость покупки;</a:t>
            </a:r>
          </a:p>
          <a:p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B476B46-9663-4311-BED2-D8E5FAE7C615}" type="slidenum">
              <a:rPr lang="ru-RU" altLang="en-US" smtClean="0">
                <a:solidFill>
                  <a:srgbClr val="000000"/>
                </a:solidFill>
              </a:rPr>
              <a:pPr/>
              <a:t>6</a:t>
            </a:fld>
            <a:endParaRPr lang="ru-RU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Задачи формирования основ финансовой грамотности</a:t>
            </a: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539750" y="1476375"/>
            <a:ext cx="8147050" cy="4976813"/>
          </a:xfrm>
        </p:spPr>
        <p:txBody>
          <a:bodyPr/>
          <a:lstStyle/>
          <a:p>
            <a:r>
              <a:rPr lang="ru-RU" altLang="ru-RU" sz="2800" smtClean="0"/>
              <a:t>воспитывать </a:t>
            </a:r>
            <a:r>
              <a:rPr lang="ru-RU" altLang="ru-RU" sz="2800" smtClean="0">
                <a:solidFill>
                  <a:srgbClr val="FF0000"/>
                </a:solidFill>
              </a:rPr>
              <a:t>уважения к труду, людям труда</a:t>
            </a:r>
            <a:r>
              <a:rPr lang="ru-RU" altLang="ru-RU" sz="2800" smtClean="0"/>
              <a:t>, </a:t>
            </a:r>
            <a:r>
              <a:rPr lang="ru-RU" altLang="ru-RU" sz="2800" smtClean="0">
                <a:solidFill>
                  <a:srgbClr val="FF0000"/>
                </a:solidFill>
              </a:rPr>
              <a:t>бережливого отношения</a:t>
            </a:r>
            <a:r>
              <a:rPr lang="ru-RU" altLang="ru-RU" sz="2800" smtClean="0"/>
              <a:t> ко всем видам собственности;</a:t>
            </a:r>
          </a:p>
          <a:p>
            <a:r>
              <a:rPr lang="ru-RU" altLang="ru-RU" sz="2800" smtClean="0"/>
              <a:t>воспитывать умение правильного обращения с деньгами, </a:t>
            </a:r>
            <a:r>
              <a:rPr lang="ru-RU" altLang="ru-RU" sz="2800" smtClean="0">
                <a:solidFill>
                  <a:srgbClr val="FF0000"/>
                </a:solidFill>
              </a:rPr>
              <a:t>разумного подхода к своим желаниям</a:t>
            </a:r>
            <a:r>
              <a:rPr lang="ru-RU" altLang="ru-RU" sz="2800" smtClean="0"/>
              <a:t>, сопоставление их с возможностями бюджета семьи;</a:t>
            </a:r>
          </a:p>
          <a:p>
            <a:r>
              <a:rPr lang="ru-RU" altLang="ru-RU" sz="2800" smtClean="0"/>
              <a:t>воспитывать </a:t>
            </a:r>
            <a:r>
              <a:rPr lang="ru-RU" altLang="ru-RU" sz="2800" smtClean="0">
                <a:solidFill>
                  <a:srgbClr val="FF0000"/>
                </a:solidFill>
              </a:rPr>
              <a:t>нравственно-экономических качеств и ценностных ориентиров</a:t>
            </a:r>
            <a:r>
              <a:rPr lang="ru-RU" altLang="ru-RU" sz="2800" smtClean="0"/>
              <a:t>, необходимых для </a:t>
            </a:r>
            <a:r>
              <a:rPr lang="ru-RU" altLang="ru-RU" sz="2800" smtClean="0">
                <a:solidFill>
                  <a:srgbClr val="FF0000"/>
                </a:solidFill>
              </a:rPr>
              <a:t>рационального поведения</a:t>
            </a:r>
            <a:r>
              <a:rPr lang="ru-RU" altLang="ru-RU" sz="2800" smtClean="0"/>
              <a:t> в финансовой сфере.</a:t>
            </a:r>
          </a:p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D680D07-9075-47D4-8AF6-B63FC78A9EF9}" type="slidenum">
              <a:rPr lang="ru-RU" altLang="en-US" smtClean="0">
                <a:solidFill>
                  <a:srgbClr val="000000"/>
                </a:solidFill>
              </a:rPr>
              <a:pPr/>
              <a:t>7</a:t>
            </a:fld>
            <a:endParaRPr lang="ru-RU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268760"/>
            <a:ext cx="8280920" cy="43204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всё-таки правильно познакомить ребенка с финансовой составляющей жизненных отношений?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1.Для начала необходимо четко объяснить функцию денег на понятном дошкольнику языке. Следует подробно рассказать детям о способах заработка родителями.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2.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стоит заострять внимание на понятиях «бедный» и «богатый». 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3.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рекомендуется развивать потребительское отношение к родителям у детей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200800" cy="121682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Содержание образования по финансовой грамотности дошкольников.</a:t>
            </a:r>
            <a:r>
              <a:rPr lang="ru-RU" sz="31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malish(1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35696" y="4227838"/>
            <a:ext cx="4696670" cy="24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33353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146175"/>
          </a:xfrm>
        </p:spPr>
        <p:txBody>
          <a:bodyPr/>
          <a:lstStyle/>
          <a:p>
            <a:r>
              <a:rPr lang="ru-RU" altLang="ru-RU" smtClean="0"/>
              <a:t>Содержание знаний детей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968875"/>
          </a:xfrm>
        </p:spPr>
        <p:txBody>
          <a:bodyPr/>
          <a:lstStyle/>
          <a:p>
            <a:pPr>
              <a:defRPr/>
            </a:pPr>
            <a:r>
              <a:rPr lang="ru-RU" sz="2100" b="1" dirty="0" smtClean="0">
                <a:solidFill>
                  <a:srgbClr val="FF0000"/>
                </a:solidFill>
              </a:rPr>
              <a:t>Деньги </a:t>
            </a:r>
            <a:r>
              <a:rPr lang="ru-RU" sz="2100" b="1" dirty="0">
                <a:solidFill>
                  <a:srgbClr val="FF0000"/>
                </a:solidFill>
              </a:rPr>
              <a:t>не появляются сами собой, а зарабатываются!</a:t>
            </a:r>
            <a:endParaRPr lang="ru-RU" sz="2100" dirty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100" dirty="0" smtClean="0"/>
              <a:t>Объясняем</a:t>
            </a:r>
            <a:r>
              <a:rPr lang="ru-RU" sz="2100" dirty="0"/>
              <a:t>, как люди зарабатывают деньги и каким образом заработок зависит от вида деятельности.</a:t>
            </a:r>
          </a:p>
          <a:p>
            <a:pPr>
              <a:defRPr/>
            </a:pPr>
            <a:r>
              <a:rPr lang="ru-RU" sz="2100" b="1" dirty="0" smtClean="0">
                <a:solidFill>
                  <a:srgbClr val="FF0000"/>
                </a:solidFill>
              </a:rPr>
              <a:t>Сначала </a:t>
            </a:r>
            <a:r>
              <a:rPr lang="ru-RU" sz="2100" b="1" dirty="0">
                <a:solidFill>
                  <a:srgbClr val="FF0000"/>
                </a:solidFill>
              </a:rPr>
              <a:t>зарабатываем – потом тратим.</a:t>
            </a:r>
            <a:r>
              <a:rPr lang="ru-RU" sz="2100" dirty="0">
                <a:solidFill>
                  <a:srgbClr val="FF0000"/>
                </a:solidFill>
              </a:rPr>
              <a:t> 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100" dirty="0"/>
              <a:t>Рассказываем, что «из тумбочки можно взять только то, что в нее положили», – соответственно, чем больше зарабатываешь и разумнее тратишь, тем больше можешь купить.</a:t>
            </a:r>
          </a:p>
          <a:p>
            <a:pPr>
              <a:defRPr/>
            </a:pPr>
            <a:r>
              <a:rPr lang="ru-RU" sz="2100" b="1" dirty="0" smtClean="0">
                <a:solidFill>
                  <a:srgbClr val="FF0000"/>
                </a:solidFill>
              </a:rPr>
              <a:t>Стоимость </a:t>
            </a:r>
            <a:r>
              <a:rPr lang="ru-RU" sz="2100" b="1" dirty="0">
                <a:solidFill>
                  <a:srgbClr val="FF0000"/>
                </a:solidFill>
              </a:rPr>
              <a:t>товара зависит от его качества, нужности и от того, насколько сложно его произвести. </a:t>
            </a:r>
            <a:endParaRPr lang="ru-RU" sz="2100" dirty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100" dirty="0" smtClean="0"/>
              <a:t>Объясняем</a:t>
            </a:r>
            <a:r>
              <a:rPr lang="ru-RU" sz="2100" dirty="0"/>
              <a:t>, что цена – это количество денег, которые надо отдать, а товар в магазине – это результат труда других людей, поэтому он стоит денег; люди как бы меняют свой труд на труд других людей, и в этой цепочке деньги – это посредник.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dirty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3353C22-F4AB-4C06-B454-92090665F0E7}" type="slidenum">
              <a:rPr lang="ru-RU" altLang="en-US" smtClean="0">
                <a:solidFill>
                  <a:srgbClr val="000000"/>
                </a:solidFill>
              </a:rPr>
              <a:pPr/>
              <a:t>9</a:t>
            </a:fld>
            <a:endParaRPr lang="ru-RU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еть">
  <a:themeElements>
    <a:clrScheme name="Сет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Сеть">
  <a:themeElements>
    <a:clrScheme name="Сет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Сеть">
  <a:themeElements>
    <a:clrScheme name="Сет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Сеть">
  <a:themeElements>
    <a:clrScheme name="Сет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Сеть">
  <a:themeElements>
    <a:clrScheme name="Сеть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Се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692</Words>
  <Application>Microsoft Office PowerPoint</Application>
  <PresentationFormat>Экран (4:3)</PresentationFormat>
  <Paragraphs>109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Тема Office</vt:lpstr>
      <vt:lpstr>1_Сеть</vt:lpstr>
      <vt:lpstr>Сеть</vt:lpstr>
      <vt:lpstr>2_Сеть</vt:lpstr>
      <vt:lpstr>3_Сеть</vt:lpstr>
      <vt:lpstr>4_Сеть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– помочь детям войти в социально-экономическую жизнь, способствовать формированию основ финансовой грамотности у детей.</vt:lpstr>
      <vt:lpstr>Задачи формирования основ финансовой грамотности</vt:lpstr>
      <vt:lpstr>Задачи формирования основ финансовой грамотности</vt:lpstr>
      <vt:lpstr>Содержание образования по финансовой грамотности дошкольников.  </vt:lpstr>
      <vt:lpstr>Содержание знаний детей</vt:lpstr>
      <vt:lpstr>Содержание знаний детей</vt:lpstr>
      <vt:lpstr>Методы 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Художественная литература для детей</vt:lpstr>
      <vt:lpstr>А.Н. Толстой «Золотой ключик»</vt:lpstr>
      <vt:lpstr>А.С. Пушкин «Сказка о рыбаке и рыбке»</vt:lpstr>
      <vt:lpstr>Три поросенка</vt:lpstr>
      <vt:lpstr>«Цветик-семицветик»</vt:lpstr>
      <vt:lpstr>Мультфильмы по теме</vt:lpstr>
      <vt:lpstr>Презентация PowerPoint</vt:lpstr>
      <vt:lpstr>Презентация PowerPoint</vt:lpstr>
      <vt:lpstr>Примерные названия сюжетно-ролевых игр</vt:lpstr>
      <vt:lpstr>Сюжетно-ролевые игры</vt:lpstr>
      <vt:lpstr>Презентация PowerPoint</vt:lpstr>
      <vt:lpstr>Пословицы и поговорки об экономическом поведении: как ты понимаешь?</vt:lpstr>
      <vt:lpstr>Викторина  «Отгадай загадку»</vt:lpstr>
      <vt:lpstr>Викторина  «Отгадай загадку»</vt:lpstr>
      <vt:lpstr>литература</vt:lpstr>
      <vt:lpstr>Презентация PowerPoint</vt:lpstr>
      <vt:lpstr>В результате -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39</cp:revision>
  <dcterms:created xsi:type="dcterms:W3CDTF">2021-03-26T19:17:38Z</dcterms:created>
  <dcterms:modified xsi:type="dcterms:W3CDTF">2021-09-21T17:25:24Z</dcterms:modified>
</cp:coreProperties>
</file>