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80" r:id="rId5"/>
    <p:sldId id="281" r:id="rId6"/>
    <p:sldId id="288" r:id="rId7"/>
    <p:sldId id="302" r:id="rId8"/>
    <p:sldId id="293" r:id="rId9"/>
    <p:sldId id="319" r:id="rId10"/>
    <p:sldId id="303" r:id="rId11"/>
    <p:sldId id="304" r:id="rId12"/>
    <p:sldId id="310" r:id="rId13"/>
    <p:sldId id="295" r:id="rId14"/>
    <p:sldId id="301" r:id="rId15"/>
    <p:sldId id="308" r:id="rId16"/>
    <p:sldId id="307" r:id="rId17"/>
    <p:sldId id="313" r:id="rId18"/>
    <p:sldId id="312" r:id="rId19"/>
    <p:sldId id="314" r:id="rId20"/>
    <p:sldId id="300" r:id="rId21"/>
    <p:sldId id="311" r:id="rId22"/>
    <p:sldId id="306" r:id="rId23"/>
    <p:sldId id="317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E2B2B-C0F9-3A4F-8919-DA746F053AE9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6CC0C-B491-914F-9968-09817E430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27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E78AD7B-6C45-4427-8F54-14247E29ED0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875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E78AD7B-6C45-4427-8F54-14247E29ED0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71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E78AD7B-6C45-4427-8F54-14247E29ED0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73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es-ES" smtClean="0"/>
              <a:pPr/>
              <a:t>26/09/2021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2706688" y="6654800"/>
            <a:ext cx="6437312" cy="0"/>
          </a:xfrm>
          <a:prstGeom prst="line">
            <a:avLst/>
          </a:prstGeom>
          <a:noFill/>
          <a:ln w="3175">
            <a:solidFill>
              <a:srgbClr val="DA731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9" name="Picture 46" descr="ARTE_pr_PPt_Punt"/>
          <p:cNvPicPr>
            <a:picLocks noChangeAspect="1" noChangeArrowheads="1"/>
          </p:cNvPicPr>
          <p:nvPr userDrawn="1"/>
        </p:nvPicPr>
        <p:blipFill>
          <a:blip r:embed="rId2" cstate="print"/>
          <a:srcRect t="20750"/>
          <a:stretch>
            <a:fillRect/>
          </a:stretch>
        </p:blipFill>
        <p:spPr bwMode="auto">
          <a:xfrm>
            <a:off x="0" y="0"/>
            <a:ext cx="91440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graf1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214"/>
          <a:stretch>
            <a:fillRect/>
          </a:stretch>
        </p:blipFill>
        <p:spPr bwMode="auto">
          <a:xfrm>
            <a:off x="0" y="1"/>
            <a:ext cx="1282700" cy="23574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es-ES" smtClean="0"/>
              <a:pPr/>
              <a:t>26/09/2021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es-ES" smtClean="0"/>
              <a:pPr/>
              <a:t>26/09/2021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0FE8E7E-A870-4B74-A94F-C1783C13E23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3682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350" i="1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 dirty="0"/>
              <a:t>Перетащите или вставьте свой рисунок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90F1DA79-07F8-4E44-BA4E-4006191F1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7239" y="4983094"/>
            <a:ext cx="7248111" cy="1325563"/>
          </a:xfrm>
          <a:solidFill>
            <a:schemeClr val="accent5">
              <a:lumMod val="50000"/>
            </a:schemeClr>
          </a:solidFill>
        </p:spPr>
        <p:txBody>
          <a:bodyPr lIns="360000" rIns="90000"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dirty="0"/>
              <a:t>ВАША </a:t>
            </a:r>
            <a:br>
              <a:rPr lang="ru-RU" noProof="0" dirty="0"/>
            </a:br>
            <a:r>
              <a:rPr lang="ru-RU" noProof="0" dirty="0"/>
              <a:t>ДОЛЖНОСТЬ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38F45F1-1F6E-4470-8663-FE748A026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6647" y="5135036"/>
            <a:ext cx="2949178" cy="1021679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5853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raf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-144000" y="4896000"/>
            <a:ext cx="3000364" cy="1840191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428736"/>
            <a:ext cx="8401080" cy="4789227"/>
          </a:xfrm>
        </p:spPr>
        <p:txBody>
          <a:bodyPr/>
          <a:lstStyle>
            <a:lvl1pPr algn="just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just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just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just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just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0"/>
            <a:ext cx="8358246" cy="714356"/>
          </a:xfrm>
        </p:spPr>
        <p:txBody>
          <a:bodyPr>
            <a:noAutofit/>
          </a:bodyPr>
          <a:lstStyle>
            <a:lvl1pPr algn="ctr">
              <a:tabLst>
                <a:tab pos="2514600" algn="l"/>
              </a:tabLst>
              <a:defRPr sz="30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/>
                  </a:inn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es-ES" smtClean="0"/>
              <a:pPr/>
              <a:t>26/09/2021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Picture 7" descr="graf1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214"/>
          <a:stretch>
            <a:fillRect/>
          </a:stretch>
        </p:blipFill>
        <p:spPr bwMode="auto">
          <a:xfrm flipH="1">
            <a:off x="8501058" y="0"/>
            <a:ext cx="642942" cy="1285929"/>
          </a:xfrm>
          <a:prstGeom prst="rect">
            <a:avLst/>
          </a:prstGeom>
          <a:noFill/>
        </p:spPr>
      </p:pic>
      <p:pic>
        <p:nvPicPr>
          <p:cNvPr id="10" name="Picture 2" descr="C:\Documents and Settings\Usuario\Mis documentos\Mis imágenes\planeta tierra\SuperStock_1566-075227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-357214"/>
            <a:ext cx="2589233" cy="207164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2592000" y="6643710"/>
            <a:ext cx="6516000" cy="0"/>
          </a:xfrm>
          <a:prstGeom prst="line">
            <a:avLst/>
          </a:prstGeom>
          <a:noFill/>
          <a:ln w="3175">
            <a:solidFill>
              <a:srgbClr val="DA731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es-ES" smtClean="0"/>
              <a:pPr/>
              <a:t>26/09/2021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es-ES" smtClean="0"/>
              <a:pPr/>
              <a:t>26/09/2021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es-ES" smtClean="0"/>
              <a:pPr/>
              <a:t>26/09/2021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es-ES" smtClean="0"/>
              <a:pPr/>
              <a:t>26/09/2021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es-ES" smtClean="0"/>
              <a:pPr/>
              <a:t>26/09/2021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es-ES" smtClean="0"/>
              <a:pPr/>
              <a:t>26/09/2021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es-ES" smtClean="0"/>
              <a:pPr/>
              <a:t>26/09/2021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6BFAE-E94B-48D1-BC30-3D3C00174128}" type="datetimeFigureOut">
              <a:rPr lang="es-ES" smtClean="0"/>
              <a:pPr/>
              <a:t>26/09/2021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86DB2-610E-4113-9868-585D6E9D731F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Picture 46" descr="ARTE_pr_PPt_Punt"/>
          <p:cNvPicPr>
            <a:picLocks noChangeAspect="1" noChangeArrowheads="1"/>
          </p:cNvPicPr>
          <p:nvPr userDrawn="1"/>
        </p:nvPicPr>
        <p:blipFill>
          <a:blip r:embed="rId14" cstate="print"/>
          <a:srcRect t="20750"/>
          <a:stretch>
            <a:fillRect/>
          </a:stretch>
        </p:blipFill>
        <p:spPr bwMode="auto">
          <a:xfrm>
            <a:off x="0" y="1"/>
            <a:ext cx="914400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779AA621-8458-6D46-9700-1B13EB5C4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0404" y="3501008"/>
            <a:ext cx="4280520" cy="697631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Ф.И.О. участников конкурса: 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Захарова Ирина Вячеславовна,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Должность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работы: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общеобразовательное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  «Основная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№ 280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Оленья Губа</a:t>
            </a:r>
          </a:p>
          <a:p>
            <a:r>
              <a:rPr lang="ru-RU" sz="2000" b="1" dirty="0"/>
              <a:t> </a:t>
            </a:r>
            <a:endParaRPr lang="ru-RU" sz="2000" dirty="0"/>
          </a:p>
          <a:p>
            <a:pPr algn="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1 Título">
            <a:extLst>
              <a:ext uri="{FF2B5EF4-FFF2-40B4-BE49-F238E27FC236}">
                <a16:creationId xmlns="" xmlns:a16="http://schemas.microsoft.com/office/drawing/2014/main" id="{27692DF3-1CC7-234F-BD61-80FB275AC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580" y="1198687"/>
            <a:ext cx="7632848" cy="15121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«Пособия для уединения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уюта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примирения» </a:t>
            </a:r>
            <a:endParaRPr lang="es-E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17D2F6A-589B-2B42-B621-CBA7B991CA4E}"/>
              </a:ext>
            </a:extLst>
          </p:cNvPr>
          <p:cNvSpPr txBox="1"/>
          <p:nvPr/>
        </p:nvSpPr>
        <p:spPr>
          <a:xfrm>
            <a:off x="7604377" y="6427494"/>
            <a:ext cx="1436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6600"/>
                </a:solidFill>
              </a:rPr>
              <a:t>Декабрь 2020 </a:t>
            </a:r>
            <a:r>
              <a:rPr lang="ru-RU" sz="1200" b="1" dirty="0">
                <a:solidFill>
                  <a:srgbClr val="FF6600"/>
                </a:solidFill>
              </a:rPr>
              <a:t>года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9BD87761-3583-7C4F-BF4F-0228467A4462}"/>
              </a:ext>
            </a:extLst>
          </p:cNvPr>
          <p:cNvCxnSpPr/>
          <p:nvPr/>
        </p:nvCxnSpPr>
        <p:spPr>
          <a:xfrm>
            <a:off x="323528" y="6669360"/>
            <a:ext cx="8568952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27692DF3-1CC7-234F-BD61-80FB275AC58E}"/>
              </a:ext>
            </a:extLst>
          </p:cNvPr>
          <p:cNvSpPr txBox="1">
            <a:spLocks/>
          </p:cNvSpPr>
          <p:nvPr/>
        </p:nvSpPr>
        <p:spPr>
          <a:xfrm>
            <a:off x="943980" y="116632"/>
            <a:ext cx="763284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образования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«Информационно-методический центр»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«Основная общеобразовательная школа № 280» п. Оленья Губа</a:t>
            </a:r>
            <a:endParaRPr lang="es-E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0606" y="2852936"/>
            <a:ext cx="3816424" cy="3713058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86630" y="3053281"/>
            <a:ext cx="3384376" cy="331236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57127" y="3134789"/>
            <a:ext cx="3244270" cy="3149352"/>
            <a:chOff x="107718225" y="107289600"/>
            <a:chExt cx="5219700" cy="5114925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07718225" y="107289600"/>
              <a:ext cx="5219700" cy="5114925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 descr="эмблема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9" t="1866" r="11618" b="-186"/>
            <a:stretch>
              <a:fillRect/>
            </a:stretch>
          </p:blipFill>
          <p:spPr bwMode="auto">
            <a:xfrm>
              <a:off x="107746800" y="107334277"/>
              <a:ext cx="5127600" cy="501727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99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Олешек - </a:t>
            </a:r>
            <a:r>
              <a:rPr lang="ru-RU" sz="3600" b="1" i="1" dirty="0" err="1" smtClean="0">
                <a:latin typeface="Constantia" panose="02030602050306030303" pitchFamily="18" charset="0"/>
                <a:cs typeface="Times New Roman" panose="02020603050405020304" pitchFamily="18" charset="0"/>
              </a:rPr>
              <a:t>миряшка</a:t>
            </a:r>
            <a:r>
              <a:rPr lang="ru-RU" sz="2700" b="1" i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i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Пособие помогает </a:t>
            </a:r>
            <a:r>
              <a:rPr lang="ru-RU" sz="2400" i="1" dirty="0">
                <a:latin typeface="Constantia" panose="02030602050306030303" pitchFamily="18" charset="0"/>
                <a:cs typeface="Times New Roman" panose="02020603050405020304" pitchFamily="18" charset="0"/>
              </a:rPr>
              <a:t>детям </a:t>
            </a:r>
            <a:r>
              <a:rPr lang="ru-RU" sz="2400" i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помириться.</a:t>
            </a:r>
          </a:p>
          <a:p>
            <a:pPr marL="0" indent="0">
              <a:buNone/>
            </a:pPr>
            <a:r>
              <a:rPr lang="ru-RU" sz="2400" i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smtClean="0">
                <a:latin typeface="Constantia" panose="02030602050306030303" pitchFamily="18" charset="0"/>
              </a:rPr>
              <a:t>Дети </a:t>
            </a:r>
            <a:r>
              <a:rPr lang="ru-RU" sz="2600" i="1" dirty="0">
                <a:latin typeface="Constantia" panose="02030602050306030303" pitchFamily="18" charset="0"/>
              </a:rPr>
              <a:t>надевают по одной перчатке и мирятся, произнося простую фразу "мирись, мирись и больше не дерись". </a:t>
            </a:r>
            <a:endParaRPr lang="ru-RU" sz="2600" i="1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sz="2600" i="1" dirty="0" smtClean="0">
                <a:latin typeface="Constantia" panose="02030602050306030303" pitchFamily="18" charset="0"/>
              </a:rPr>
              <a:t>С оленёнком  </a:t>
            </a:r>
            <a:r>
              <a:rPr lang="ru-RU" sz="2600" i="1" dirty="0">
                <a:latin typeface="Constantia" panose="02030602050306030303" pitchFamily="18" charset="0"/>
              </a:rPr>
              <a:t>можно просто поиграть, для этого каждый ребенок надевает по одной перчатке и хлопает в ладоши, здоровается </a:t>
            </a:r>
            <a:endParaRPr lang="ru-RU" sz="2600" i="1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sz="2600" i="1" dirty="0" smtClean="0">
                <a:latin typeface="Constantia" panose="02030602050306030303" pitchFamily="18" charset="0"/>
              </a:rPr>
              <a:t>и </a:t>
            </a:r>
            <a:r>
              <a:rPr lang="ru-RU" sz="2600" i="1" dirty="0">
                <a:latin typeface="Constantia" panose="02030602050306030303" pitchFamily="18" charset="0"/>
              </a:rPr>
              <a:t>т. д</a:t>
            </a:r>
            <a:r>
              <a:rPr lang="ru-RU" sz="2600" b="1" i="1" dirty="0">
                <a:solidFill>
                  <a:prstClr val="white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е</a:t>
            </a:r>
            <a:endParaRPr lang="ru-RU" sz="2600" i="1" dirty="0">
              <a:latin typeface="Constantia" panose="02030602050306030303" pitchFamily="18" charset="0"/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59"/>
            <a:ext cx="4244280" cy="4857403"/>
          </a:xfrm>
        </p:spPr>
      </p:pic>
    </p:spTree>
    <p:extLst>
      <p:ext uri="{BB962C8B-B14F-4D97-AF65-F5344CB8AC3E}">
        <p14:creationId xmlns:p14="http://schemas.microsoft.com/office/powerpoint/2010/main" val="1236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Constantia" panose="02030602050306030303" pitchFamily="18" charset="0"/>
                <a:cs typeface="Times New Roman" panose="02020603050405020304" pitchFamily="18" charset="0"/>
              </a:rPr>
              <a:t>Олешек - </a:t>
            </a:r>
            <a:r>
              <a:rPr lang="ru-RU" b="1" i="1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миряшка</a:t>
            </a:r>
            <a:r>
              <a:rPr lang="ru-RU" sz="4000" b="1" i="1" dirty="0">
                <a:latin typeface="Constantia" panose="02030602050306030303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4" y="1600200"/>
            <a:ext cx="3668711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84" y="1600200"/>
            <a:ext cx="3623232" cy="4525963"/>
          </a:xfrm>
        </p:spPr>
      </p:pic>
    </p:spTree>
    <p:extLst>
      <p:ext uri="{BB962C8B-B14F-4D97-AF65-F5344CB8AC3E}">
        <p14:creationId xmlns:p14="http://schemas.microsoft.com/office/powerpoint/2010/main" val="17042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779912" cy="923702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         </a:t>
            </a:r>
            <a:r>
              <a:rPr lang="ru-RU" sz="4000" i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Дорожка </a:t>
            </a:r>
            <a:br>
              <a:rPr lang="ru-RU" sz="4000" i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4000" i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        к </a:t>
            </a:r>
            <a:r>
              <a:rPr lang="ru-RU" sz="4000" i="1" dirty="0">
                <a:latin typeface="Constantia" panose="02030602050306030303" pitchFamily="18" charset="0"/>
                <a:cs typeface="Times New Roman" panose="02020603050405020304" pitchFamily="18" charset="0"/>
              </a:rPr>
              <a:t>другу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395538" cy="5018236"/>
          </a:xfrm>
        </p:spPr>
        <p:txBody>
          <a:bodyPr>
            <a:normAutofit fontScale="92500" lnSpcReduction="10000"/>
          </a:bodyPr>
          <a:lstStyle/>
          <a:p>
            <a:r>
              <a:rPr lang="ru-RU" sz="2200" i="1" dirty="0">
                <a:latin typeface="Constantia" panose="02030602050306030303" pitchFamily="18" charset="0"/>
              </a:rPr>
              <a:t>Роль дорожки выполняет синяя лента, прикреплённая к палочкам с цветами. Дети берут в руки палочки, встают на расстоянии растянутой ленточки- дорожки, начинают двигаться навстречу друг другу , произносить добрые слова в адрес  друга и накручивать ленточку на палочку с цветком. Когда ленточка накручена на палочку, происходит </a:t>
            </a:r>
            <a:r>
              <a:rPr lang="ru-RU" sz="2200" i="1" dirty="0" smtClean="0">
                <a:latin typeface="Constantia" panose="02030602050306030303" pitchFamily="18" charset="0"/>
              </a:rPr>
              <a:t>примирение</a:t>
            </a:r>
            <a:r>
              <a:rPr lang="es-E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2698" y="986768"/>
            <a:ext cx="6027798" cy="4905339"/>
          </a:xfrm>
        </p:spPr>
      </p:pic>
    </p:spTree>
    <p:extLst>
      <p:ext uri="{BB962C8B-B14F-4D97-AF65-F5344CB8AC3E}">
        <p14:creationId xmlns:p14="http://schemas.microsoft.com/office/powerpoint/2010/main" val="424799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19619" y="1440520"/>
            <a:ext cx="6669361" cy="433759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4775" y="1375038"/>
            <a:ext cx="6616722" cy="43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3050"/>
            <a:ext cx="3903117" cy="70767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Constantia" panose="02030602050306030303" pitchFamily="18" charset="0"/>
              </a:rPr>
              <a:t>     </a:t>
            </a:r>
            <a:r>
              <a:rPr lang="ru-RU" sz="3600" i="1" dirty="0" err="1" smtClean="0">
                <a:latin typeface="Constantia" panose="02030602050306030303" pitchFamily="18" charset="0"/>
              </a:rPr>
              <a:t>Мирилка</a:t>
            </a:r>
            <a:endParaRPr lang="ru-RU" sz="3600" i="1" dirty="0">
              <a:latin typeface="Constantia" panose="02030602050306030303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24744"/>
            <a:ext cx="4010621" cy="5001419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Constantia" panose="02030602050306030303" pitchFamily="18" charset="0"/>
              </a:rPr>
              <a:t>Цель: </a:t>
            </a:r>
            <a:r>
              <a:rPr lang="ru-RU" sz="2000" i="1" dirty="0">
                <a:latin typeface="Constantia" panose="02030602050306030303" pitchFamily="18" charset="0"/>
              </a:rPr>
              <a:t>научить детей </a:t>
            </a:r>
            <a:r>
              <a:rPr lang="ru-RU" sz="2000" i="1" dirty="0" smtClean="0">
                <a:latin typeface="Constantia" panose="02030602050306030303" pitchFamily="18" charset="0"/>
              </a:rPr>
              <a:t>разрешать </a:t>
            </a:r>
            <a:r>
              <a:rPr lang="ru-RU" sz="2000" i="1" dirty="0">
                <a:latin typeface="Constantia" panose="02030602050306030303" pitchFamily="18" charset="0"/>
              </a:rPr>
              <a:t>конфликтные ситуации с помощью переговоров и бесед; побуждать их отказаться от драк, споров, заменив их обсуждением проблемы друг с другом</a:t>
            </a:r>
            <a:r>
              <a:rPr lang="ru-RU" sz="2000" i="1" dirty="0" smtClean="0">
                <a:latin typeface="Constantia" panose="02030602050306030303" pitchFamily="18" charset="0"/>
              </a:rPr>
              <a:t>. </a:t>
            </a:r>
          </a:p>
          <a:p>
            <a:r>
              <a:rPr lang="ru-RU" sz="2000" i="1" dirty="0" smtClean="0">
                <a:latin typeface="Constantia" panose="02030602050306030303" pitchFamily="18" charset="0"/>
              </a:rPr>
              <a:t> </a:t>
            </a:r>
            <a:r>
              <a:rPr lang="ru-RU" sz="2000" i="1" dirty="0">
                <a:latin typeface="Constantia" panose="02030602050306030303" pitchFamily="18" charset="0"/>
              </a:rPr>
              <a:t>«</a:t>
            </a:r>
            <a:r>
              <a:rPr lang="ru-RU" sz="2000" i="1" dirty="0" err="1" smtClean="0">
                <a:latin typeface="Constantia" panose="02030602050306030303" pitchFamily="18" charset="0"/>
              </a:rPr>
              <a:t>Мирилка</a:t>
            </a:r>
            <a:r>
              <a:rPr lang="ru-RU" sz="2000" i="1" dirty="0" smtClean="0">
                <a:latin typeface="Constantia" panose="02030602050306030303" pitchFamily="18" charset="0"/>
              </a:rPr>
              <a:t>» расположена </a:t>
            </a:r>
            <a:r>
              <a:rPr lang="ru-RU" sz="2000" i="1" dirty="0">
                <a:latin typeface="Constantia" panose="02030602050306030303" pitchFamily="18" charset="0"/>
              </a:rPr>
              <a:t>в доступном для детей месте. Поссорившиеся дети в любой момент могут подойти к </a:t>
            </a:r>
            <a:r>
              <a:rPr lang="ru-RU" sz="2000" i="1" dirty="0" smtClean="0">
                <a:latin typeface="Constantia" panose="02030602050306030303" pitchFamily="18" charset="0"/>
              </a:rPr>
              <a:t>пособию,  рассказать, </a:t>
            </a:r>
            <a:r>
              <a:rPr lang="ru-RU" sz="2000" i="1" dirty="0">
                <a:latin typeface="Constantia" panose="02030602050306030303" pitchFamily="18" charset="0"/>
              </a:rPr>
              <a:t>как и из – за чего у них произошла ссора. После этого дети прикладывают руки на любую ладошку </a:t>
            </a:r>
            <a:r>
              <a:rPr lang="ru-RU" sz="2000" i="1" dirty="0" smtClean="0">
                <a:latin typeface="Constantia" panose="02030602050306030303" pitchFamily="18" charset="0"/>
              </a:rPr>
              <a:t>и </a:t>
            </a:r>
            <a:r>
              <a:rPr lang="ru-RU" sz="2000" i="1" dirty="0">
                <a:latin typeface="Constantia" panose="02030602050306030303" pitchFamily="18" charset="0"/>
              </a:rPr>
              <a:t>вместе проговаривают </a:t>
            </a:r>
            <a:r>
              <a:rPr lang="ru-RU" sz="2000" i="1" dirty="0" err="1">
                <a:latin typeface="Constantia" panose="02030602050306030303" pitchFamily="18" charset="0"/>
              </a:rPr>
              <a:t>мирилку</a:t>
            </a:r>
            <a:r>
              <a:rPr lang="ru-RU" sz="2000" i="1" dirty="0">
                <a:latin typeface="Constantia" panose="02030602050306030303" pitchFamily="18" charset="0"/>
              </a:rPr>
              <a:t>.</a:t>
            </a:r>
          </a:p>
        </p:txBody>
      </p:sp>
      <p:pic>
        <p:nvPicPr>
          <p:cNvPr id="5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621" y="561294"/>
            <a:ext cx="5111750" cy="5577482"/>
          </a:xfrm>
        </p:spPr>
      </p:pic>
    </p:spTree>
    <p:extLst>
      <p:ext uri="{BB962C8B-B14F-4D97-AF65-F5344CB8AC3E}">
        <p14:creationId xmlns:p14="http://schemas.microsoft.com/office/powerpoint/2010/main" val="33591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3050"/>
            <a:ext cx="5132144" cy="63567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Constantia" panose="02030602050306030303" pitchFamily="18" charset="0"/>
              </a:rPr>
              <a:t>                 </a:t>
            </a:r>
            <a:r>
              <a:rPr lang="ru-RU" sz="2800" i="1" dirty="0" err="1" smtClean="0">
                <a:latin typeface="Constantia" panose="02030602050306030303" pitchFamily="18" charset="0"/>
              </a:rPr>
              <a:t>Мирилка</a:t>
            </a:r>
            <a:r>
              <a:rPr lang="ru-RU" sz="2800" i="1" dirty="0" smtClean="0">
                <a:latin typeface="Constantia" panose="02030602050306030303" pitchFamily="18" charset="0"/>
              </a:rPr>
              <a:t> </a:t>
            </a:r>
            <a:br>
              <a:rPr lang="ru-RU" sz="2800" i="1" dirty="0" smtClean="0">
                <a:latin typeface="Constantia" panose="02030602050306030303" pitchFamily="18" charset="0"/>
              </a:rPr>
            </a:br>
            <a:r>
              <a:rPr lang="ru-RU" sz="2800" i="1" dirty="0" smtClean="0">
                <a:latin typeface="Constantia" panose="02030602050306030303" pitchFamily="18" charset="0"/>
              </a:rPr>
              <a:t>« Давайте жить дружно»</a:t>
            </a:r>
            <a:endParaRPr lang="ru-RU" sz="2800" i="1" dirty="0">
              <a:latin typeface="Constantia" panose="0203060205030603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-26996"/>
            <a:ext cx="2915816" cy="45241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5904656" cy="2395671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onstantia" panose="02030602050306030303" pitchFamily="18" charset="0"/>
              </a:rPr>
              <a:t>Цель: </a:t>
            </a:r>
            <a:r>
              <a:rPr lang="ru-RU" sz="2800" dirty="0">
                <a:latin typeface="Constantia" panose="02030602050306030303" pitchFamily="18" charset="0"/>
              </a:rPr>
              <a:t>научить детей </a:t>
            </a:r>
            <a:r>
              <a:rPr lang="ru-RU" sz="2800" dirty="0" smtClean="0">
                <a:latin typeface="Constantia" panose="02030602050306030303" pitchFamily="18" charset="0"/>
              </a:rPr>
              <a:t>мириться, самостоятельно разрешать </a:t>
            </a:r>
            <a:r>
              <a:rPr lang="ru-RU" sz="2800" dirty="0">
                <a:latin typeface="Constantia" panose="02030602050306030303" pitchFamily="18" charset="0"/>
              </a:rPr>
              <a:t>конфликтные </a:t>
            </a:r>
            <a:r>
              <a:rPr lang="ru-RU" sz="2800" dirty="0" smtClean="0">
                <a:latin typeface="Constantia" panose="02030602050306030303" pitchFamily="18" charset="0"/>
              </a:rPr>
              <a:t>ситуации.</a:t>
            </a:r>
          </a:p>
          <a:p>
            <a:endParaRPr lang="ru-RU" sz="2800" dirty="0">
              <a:latin typeface="Constantia" panose="0203060205030603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" y="3448407"/>
            <a:ext cx="2772282" cy="34095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15816" y="2564904"/>
            <a:ext cx="3096344" cy="41044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Constantia" panose="02030602050306030303" pitchFamily="18" charset="0"/>
              </a:rPr>
              <a:t>Дети просовывают ручку в отверстие коробочки </a:t>
            </a:r>
            <a:endParaRPr lang="ru-RU" sz="2400" dirty="0" smtClean="0">
              <a:latin typeface="Constantia" panose="02030602050306030303" pitchFamily="18" charset="0"/>
            </a:endParaRPr>
          </a:p>
          <a:p>
            <a:r>
              <a:rPr lang="ru-RU" sz="2400" dirty="0" smtClean="0">
                <a:latin typeface="Constantia" panose="02030602050306030303" pitchFamily="18" charset="0"/>
              </a:rPr>
              <a:t>и </a:t>
            </a:r>
            <a:r>
              <a:rPr lang="ru-RU" sz="2400" dirty="0">
                <a:latin typeface="Constantia" panose="02030602050306030303" pitchFamily="18" charset="0"/>
              </a:rPr>
              <a:t>произносят </a:t>
            </a:r>
            <a:endParaRPr lang="ru-RU" sz="2400" dirty="0" smtClean="0">
              <a:latin typeface="Constantia" panose="02030602050306030303" pitchFamily="18" charset="0"/>
            </a:endParaRPr>
          </a:p>
          <a:p>
            <a:r>
              <a:rPr lang="ru-RU" sz="2400" dirty="0" smtClean="0">
                <a:latin typeface="Constantia" panose="02030602050306030303" pitchFamily="18" charset="0"/>
              </a:rPr>
              <a:t>стишок </a:t>
            </a:r>
            <a:r>
              <a:rPr lang="ru-RU" sz="2400" dirty="0">
                <a:latin typeface="Constantia" panose="02030602050306030303" pitchFamily="18" charset="0"/>
              </a:rPr>
              <a:t>– </a:t>
            </a:r>
            <a:r>
              <a:rPr lang="ru-RU" sz="2400" dirty="0" err="1">
                <a:latin typeface="Constantia" panose="02030602050306030303" pitchFamily="18" charset="0"/>
              </a:rPr>
              <a:t>мирилку</a:t>
            </a:r>
            <a:r>
              <a:rPr lang="ru-RU" sz="2400" dirty="0" smtClean="0">
                <a:latin typeface="Constantia" panose="02030602050306030303" pitchFamily="18" charset="0"/>
              </a:rPr>
              <a:t>.</a:t>
            </a:r>
          </a:p>
          <a:p>
            <a:endParaRPr lang="ru-RU" sz="2400" dirty="0">
              <a:latin typeface="Constantia" panose="02030602050306030303" pitchFamily="18" charset="0"/>
            </a:endParaRPr>
          </a:p>
          <a:p>
            <a:r>
              <a:rPr lang="ru-RU" sz="2400" dirty="0">
                <a:latin typeface="Constantia" panose="02030602050306030303" pitchFamily="18" charset="0"/>
              </a:rPr>
              <a:t>Или кладут шарик- смайлик в отверстие и произносят добрые слова в адрес друга.</a:t>
            </a:r>
          </a:p>
        </p:txBody>
      </p:sp>
    </p:spTree>
    <p:extLst>
      <p:ext uri="{BB962C8B-B14F-4D97-AF65-F5344CB8AC3E}">
        <p14:creationId xmlns:p14="http://schemas.microsoft.com/office/powerpoint/2010/main" val="29337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3213993" cy="116205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Constantia" panose="02030602050306030303" pitchFamily="18" charset="0"/>
              </a:rPr>
              <a:t>     </a:t>
            </a:r>
            <a:r>
              <a:rPr lang="ru-RU" sz="3200" i="1" dirty="0" err="1" smtClean="0">
                <a:latin typeface="Constantia" panose="02030602050306030303" pitchFamily="18" charset="0"/>
              </a:rPr>
              <a:t>Мирилка</a:t>
            </a:r>
            <a:r>
              <a:rPr lang="ru-RU" sz="3200" i="1" dirty="0" smtClean="0">
                <a:latin typeface="Constantia" panose="02030602050306030303" pitchFamily="18" charset="0"/>
              </a:rPr>
              <a:t>     «</a:t>
            </a:r>
            <a:r>
              <a:rPr lang="ru-RU" sz="3200" i="1" dirty="0" err="1" smtClean="0">
                <a:latin typeface="Constantia" panose="02030602050306030303" pitchFamily="18" charset="0"/>
              </a:rPr>
              <a:t>Топотушка</a:t>
            </a:r>
            <a:r>
              <a:rPr lang="ru-RU" sz="3200" i="1" dirty="0" smtClean="0">
                <a:latin typeface="Constantia" panose="02030602050306030303" pitchFamily="18" charset="0"/>
              </a:rPr>
              <a:t>»</a:t>
            </a:r>
            <a:endParaRPr lang="ru-RU" sz="3200" i="1" dirty="0">
              <a:latin typeface="Constantia" panose="0203060205030603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6672"/>
            <a:ext cx="4297439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960440" cy="4691063"/>
          </a:xfrm>
        </p:spPr>
        <p:txBody>
          <a:bodyPr>
            <a:normAutofit lnSpcReduction="10000"/>
          </a:bodyPr>
          <a:lstStyle/>
          <a:p>
            <a:r>
              <a:rPr lang="ru-RU" sz="2800" i="1" dirty="0" smtClean="0">
                <a:latin typeface="Constantia" panose="02030602050306030303" pitchFamily="18" charset="0"/>
              </a:rPr>
              <a:t>«</a:t>
            </a:r>
            <a:r>
              <a:rPr lang="ru-RU" sz="2800" i="1" dirty="0" err="1" smtClean="0">
                <a:latin typeface="Constantia" panose="02030602050306030303" pitchFamily="18" charset="0"/>
              </a:rPr>
              <a:t>Топотушка</a:t>
            </a:r>
            <a:r>
              <a:rPr lang="ru-RU" sz="2800" i="1" dirty="0" smtClean="0">
                <a:latin typeface="Constantia" panose="02030602050306030303" pitchFamily="18" charset="0"/>
              </a:rPr>
              <a:t>» </a:t>
            </a:r>
            <a:r>
              <a:rPr lang="ru-RU" sz="2800" i="1" dirty="0">
                <a:latin typeface="Constantia" panose="02030602050306030303" pitchFamily="18" charset="0"/>
              </a:rPr>
              <a:t>расположена в доступном для детей месте. Поссорившиеся дети в любой момент могут </a:t>
            </a:r>
            <a:r>
              <a:rPr lang="ru-RU" sz="2800" i="1" dirty="0" smtClean="0">
                <a:latin typeface="Constantia" panose="02030602050306030303" pitchFamily="18" charset="0"/>
              </a:rPr>
              <a:t>надеть ее на ноги, проговорить стишок -  </a:t>
            </a:r>
            <a:r>
              <a:rPr lang="ru-RU" sz="2800" i="1" dirty="0" err="1" smtClean="0">
                <a:latin typeface="Constantia" panose="02030602050306030303" pitchFamily="18" charset="0"/>
              </a:rPr>
              <a:t>мирилку</a:t>
            </a:r>
            <a:r>
              <a:rPr lang="ru-RU" sz="2800" i="1" dirty="0" smtClean="0">
                <a:latin typeface="Constantia" panose="02030602050306030303" pitchFamily="18" charset="0"/>
              </a:rPr>
              <a:t>, разрешить конфликт самостоятельно, без участия взрослого.</a:t>
            </a:r>
            <a:endParaRPr lang="ru-RU" sz="2800" i="1" dirty="0">
              <a:latin typeface="Constantia" panose="0203060205030603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5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Constantia" panose="02030602050306030303" pitchFamily="18" charset="0"/>
              </a:rPr>
              <a:t>           </a:t>
            </a:r>
            <a:r>
              <a:rPr lang="ru-RU" sz="4000" b="1" i="1" dirty="0" err="1" smtClean="0">
                <a:latin typeface="Constantia" panose="02030602050306030303" pitchFamily="18" charset="0"/>
              </a:rPr>
              <a:t>Мирилка</a:t>
            </a:r>
            <a:r>
              <a:rPr lang="ru-RU" sz="4000" b="1" i="1" dirty="0" smtClean="0">
                <a:latin typeface="Constantia" panose="02030602050306030303" pitchFamily="18" charset="0"/>
              </a:rPr>
              <a:t> «</a:t>
            </a:r>
            <a:r>
              <a:rPr lang="ru-RU" sz="4000" b="1" i="1" dirty="0" err="1" smtClean="0">
                <a:latin typeface="Constantia" panose="02030602050306030303" pitchFamily="18" charset="0"/>
              </a:rPr>
              <a:t>Топотушка</a:t>
            </a:r>
            <a:r>
              <a:rPr lang="ru-RU" sz="4000" b="1" i="1" dirty="0" smtClean="0">
                <a:latin typeface="Constantia" panose="02030602050306030303" pitchFamily="18" charset="0"/>
              </a:rPr>
              <a:t>»</a:t>
            </a:r>
            <a:endParaRPr lang="ru-RU" sz="4000" b="1" i="1" dirty="0">
              <a:latin typeface="Constantia" panose="02030602050306030303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5508" y="1621772"/>
            <a:ext cx="5098511" cy="3960440"/>
          </a:xfrm>
        </p:spPr>
      </p:pic>
      <p:pic>
        <p:nvPicPr>
          <p:cNvPr id="5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2835" y="2049973"/>
            <a:ext cx="5101162" cy="3970784"/>
          </a:xfrm>
        </p:spPr>
      </p:pic>
    </p:spTree>
    <p:extLst>
      <p:ext uri="{BB962C8B-B14F-4D97-AF65-F5344CB8AC3E}">
        <p14:creationId xmlns:p14="http://schemas.microsoft.com/office/powerpoint/2010/main" val="26411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4032448" cy="851694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Constantia" panose="02030602050306030303" pitchFamily="18" charset="0"/>
              </a:rPr>
              <a:t>Подари улыбку</a:t>
            </a:r>
            <a:endParaRPr lang="ru-RU" sz="3600" i="1" dirty="0">
              <a:latin typeface="Constantia" panose="0203060205030603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672"/>
            <a:ext cx="4392488" cy="60486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124744"/>
            <a:ext cx="4320480" cy="5184576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latin typeface="Constantia" panose="02030602050306030303" pitchFamily="18" charset="0"/>
              </a:rPr>
              <a:t>Цель </a:t>
            </a:r>
            <a:r>
              <a:rPr lang="ru-RU" sz="1700" dirty="0">
                <a:latin typeface="Constantia" panose="02030602050306030303" pitchFamily="18" charset="0"/>
              </a:rPr>
              <a:t>– </a:t>
            </a:r>
            <a:r>
              <a:rPr lang="ru-RU" sz="1700" dirty="0" smtClean="0">
                <a:latin typeface="Constantia" panose="02030602050306030303" pitchFamily="18" charset="0"/>
              </a:rPr>
              <a:t>предотвращение и </a:t>
            </a:r>
            <a:r>
              <a:rPr lang="ru-RU" sz="1700" dirty="0">
                <a:latin typeface="Constantia" panose="02030602050306030303" pitchFamily="18" charset="0"/>
              </a:rPr>
              <a:t>разрешение </a:t>
            </a:r>
            <a:r>
              <a:rPr lang="ru-RU" sz="1700" dirty="0" smtClean="0">
                <a:latin typeface="Constantia" panose="02030602050306030303" pitchFamily="18" charset="0"/>
              </a:rPr>
              <a:t>конфликтов, создание </a:t>
            </a:r>
            <a:r>
              <a:rPr lang="ru-RU" sz="1700" dirty="0">
                <a:latin typeface="Constantia" panose="02030602050306030303" pitchFamily="18" charset="0"/>
              </a:rPr>
              <a:t>в группе положительного эмоционального фона, атмосферы доброжелательности и защищённости, установка на хорошее настроение, преодоление отчужденного отношения к </a:t>
            </a:r>
            <a:r>
              <a:rPr lang="ru-RU" sz="1700" dirty="0" smtClean="0">
                <a:latin typeface="Constantia" panose="02030602050306030303" pitchFamily="18" charset="0"/>
              </a:rPr>
              <a:t>сверстникам</a:t>
            </a:r>
            <a:r>
              <a:rPr lang="ru-RU" sz="1700" dirty="0">
                <a:latin typeface="Constantia" panose="02030602050306030303" pitchFamily="18" charset="0"/>
              </a:rPr>
              <a:t> </a:t>
            </a:r>
          </a:p>
          <a:p>
            <a:r>
              <a:rPr lang="ru-RU" sz="1700" b="1" dirty="0">
                <a:latin typeface="Constantia" panose="02030602050306030303" pitchFamily="18" charset="0"/>
              </a:rPr>
              <a:t>Ход игры</a:t>
            </a:r>
            <a:r>
              <a:rPr lang="ru-RU" sz="1700" dirty="0">
                <a:latin typeface="Constantia" panose="02030602050306030303" pitchFamily="18" charset="0"/>
              </a:rPr>
              <a:t>: </a:t>
            </a:r>
            <a:r>
              <a:rPr lang="ru-RU" sz="1700" dirty="0" smtClean="0">
                <a:latin typeface="Constantia" panose="02030602050306030303" pitchFamily="18" charset="0"/>
              </a:rPr>
              <a:t>Ведущий предлагает детям выбрать смайлик</a:t>
            </a:r>
            <a:r>
              <a:rPr lang="ru-RU" sz="1700" dirty="0">
                <a:latin typeface="Constantia" panose="02030602050306030303" pitchFamily="18" charset="0"/>
              </a:rPr>
              <a:t>, отражающий его сегодняшнее настроение и поместить в кармашки игрового поля (улыбка, улыбка с подмигиванием, хмурое лицо, огорчение...). Далее каждый ребёнок встаёт на выбранный смайлик, объясняет свой выбор. Особого внимания требуют дети, выбравшие грустный смайлик. Для того чтоб каждый ребёнок почувствовал себя в центре </a:t>
            </a:r>
            <a:r>
              <a:rPr lang="ru-RU" sz="1700" dirty="0" smtClean="0">
                <a:latin typeface="Constantia" panose="02030602050306030303" pitchFamily="18" charset="0"/>
              </a:rPr>
              <a:t>внимания и  его настроение улучшилось, ведущий дарит воздушный шарик. Затем этот ребёнок становится ведущим.  В конце </a:t>
            </a:r>
            <a:r>
              <a:rPr lang="ru-RU" sz="1700" dirty="0" err="1" smtClean="0">
                <a:latin typeface="Constantia" panose="02030602050306030303" pitchFamily="18" charset="0"/>
              </a:rPr>
              <a:t>обнимашки</a:t>
            </a:r>
            <a:r>
              <a:rPr lang="ru-RU" sz="1700" dirty="0">
                <a:latin typeface="Constantia" panose="02030602050306030303" pitchFamily="18" charset="0"/>
              </a:rPr>
              <a:t>: крепкие и </a:t>
            </a:r>
            <a:r>
              <a:rPr lang="ru-RU" sz="1700" dirty="0" smtClean="0">
                <a:latin typeface="Constantia" panose="02030602050306030303" pitchFamily="18" charset="0"/>
              </a:rPr>
              <a:t>весёлые. </a:t>
            </a:r>
            <a:endParaRPr lang="ru-RU" sz="1700" dirty="0">
              <a:latin typeface="Constantia" panose="0203060205030603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latin typeface="Constantia" panose="02030602050306030303" pitchFamily="18" charset="0"/>
              </a:rPr>
              <a:t>Яблоки настроения</a:t>
            </a:r>
            <a:endParaRPr lang="ru-RU" sz="3600" i="1" dirty="0">
              <a:latin typeface="Constantia" panose="02030602050306030303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3960440" cy="5306268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i="1" dirty="0" smtClean="0">
                <a:latin typeface="Constantia" panose="02030602050306030303" pitchFamily="18" charset="0"/>
              </a:rPr>
              <a:t>Цель: </a:t>
            </a:r>
            <a:r>
              <a:rPr lang="ru-RU" sz="2000" dirty="0" smtClean="0">
                <a:latin typeface="Constantia" panose="02030602050306030303" pitchFamily="18" charset="0"/>
              </a:rPr>
              <a:t>разрешение ссор, конфликтов между детьми, формирование </a:t>
            </a:r>
            <a:r>
              <a:rPr lang="ru-RU" sz="2000" dirty="0" err="1" smtClean="0">
                <a:latin typeface="Constantia" panose="02030602050306030303" pitchFamily="18" charset="0"/>
              </a:rPr>
              <a:t>саморегуляции</a:t>
            </a:r>
            <a:r>
              <a:rPr lang="ru-RU" sz="2000" dirty="0">
                <a:latin typeface="Constantia" panose="02030602050306030303" pitchFamily="18" charset="0"/>
              </a:rPr>
              <a:t>, снятия психического </a:t>
            </a:r>
            <a:r>
              <a:rPr lang="ru-RU" sz="2000" dirty="0" smtClean="0">
                <a:latin typeface="Constantia" panose="02030602050306030303" pitchFamily="18" charset="0"/>
              </a:rPr>
              <a:t>напряжения.</a:t>
            </a:r>
          </a:p>
          <a:p>
            <a:endParaRPr lang="ru-RU" sz="2000" dirty="0" smtClean="0">
              <a:latin typeface="Constantia" panose="02030602050306030303" pitchFamily="18" charset="0"/>
            </a:endParaRPr>
          </a:p>
          <a:p>
            <a:r>
              <a:rPr lang="ru-RU" sz="2000" dirty="0" smtClean="0">
                <a:latin typeface="Constantia" panose="02030602050306030303" pitchFamily="18" charset="0"/>
              </a:rPr>
              <a:t>Ведущий </a:t>
            </a:r>
            <a:r>
              <a:rPr lang="ru-RU" sz="2000" dirty="0">
                <a:latin typeface="Constantia" panose="02030602050306030303" pitchFamily="18" charset="0"/>
              </a:rPr>
              <a:t>во время рассмат­ривания яблок задает вопросы: — Какое настроение у этого яблока? (Веселое, </a:t>
            </a:r>
            <a:r>
              <a:rPr lang="ru-RU" sz="2000" dirty="0" smtClean="0">
                <a:latin typeface="Constantia" panose="02030602050306030303" pitchFamily="18" charset="0"/>
              </a:rPr>
              <a:t>радостное</a:t>
            </a:r>
            <a:r>
              <a:rPr lang="ru-RU" sz="2000" dirty="0">
                <a:latin typeface="Constantia" panose="02030602050306030303" pitchFamily="18" charset="0"/>
              </a:rPr>
              <a:t>.) Какое чувство оно переживает? (Веселье, ра­дость.) (По аналогии: грустное, печальное — грусть, пе­чаль; испуганное — испуг, страх, тревогу; злое, серди­тое, рассерженное — злость, гнев, ярость; недовольное, хмурое — недовольство; довольное — удовольствие.) — Какого цвета грустное (злое, недовольное, до­вольное, веселое, испуганное) яблоко</a:t>
            </a:r>
            <a:r>
              <a:rPr lang="ru-RU" sz="2000" dirty="0" smtClean="0">
                <a:latin typeface="Constantia" panose="02030602050306030303" pitchFamily="18" charset="0"/>
              </a:rPr>
              <a:t>? Постепенно дети забывает о конфликте, наступает примирение.</a:t>
            </a:r>
            <a:endParaRPr lang="ru-RU" sz="2000" dirty="0">
              <a:latin typeface="Constantia" panose="02030602050306030303" pitchFamily="18" charset="0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96752"/>
            <a:ext cx="4968552" cy="5472608"/>
          </a:xfrm>
        </p:spPr>
      </p:pic>
    </p:spTree>
    <p:extLst>
      <p:ext uri="{BB962C8B-B14F-4D97-AF65-F5344CB8AC3E}">
        <p14:creationId xmlns:p14="http://schemas.microsoft.com/office/powerpoint/2010/main" val="15578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ABFB78A-BD5E-40DD-BD85-C69E2C4A6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760" y="116632"/>
            <a:ext cx="8910736" cy="6510337"/>
          </a:xfrm>
        </p:spPr>
        <p:txBody>
          <a:bodyPr rtlCol="0">
            <a:normAutofit/>
          </a:bodyPr>
          <a:lstStyle/>
          <a:p>
            <a:pPr algn="just"/>
            <a:r>
              <a:rPr lang="ru-RU" sz="2800" i="1" dirty="0">
                <a:latin typeface="Constantia" panose="02030602050306030303" pitchFamily="18" charset="0"/>
              </a:rPr>
              <a:t>Детский сад — первый социальный институт ребёнка. Здесь он постоянно находится в коллективе, вне зависимости от своих мыслей, настроения и переживаний. Вместе с тем одна из задач современного дошкольного учреждения — обеспечение эмоционального благополучия воспитанников. Содействовать этому должна развивающая среда. В каждой групповой комнате воспитатель обустраивает особое место, где дошкольник может побыть наедине с собой, расслабиться, выплеснуть негативные эмоции. Называется такая зона уголком уединения (или, согласно ФГОС, центром уединения и релаксации</a:t>
            </a:r>
            <a:r>
              <a:rPr lang="ru-RU" sz="2800" i="1" dirty="0" smtClean="0">
                <a:latin typeface="Constantia" panose="02030602050306030303" pitchFamily="18" charset="0"/>
              </a:rPr>
              <a:t>)</a:t>
            </a:r>
            <a:endParaRPr lang="ru-RU" sz="2800" b="1" i="1" dirty="0">
              <a:latin typeface="Constantia" panose="020306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DA9BE47-05AF-2D41-8F4B-6A2125E11E79}"/>
              </a:ext>
            </a:extLst>
          </p:cNvPr>
          <p:cNvSpPr txBox="1"/>
          <p:nvPr/>
        </p:nvSpPr>
        <p:spPr>
          <a:xfrm>
            <a:off x="6941499" y="6349970"/>
            <a:ext cx="1436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6600"/>
                </a:solidFill>
              </a:rPr>
              <a:t>Декабрь 2020 </a:t>
            </a:r>
            <a:r>
              <a:rPr lang="ru-RU" sz="1200" b="1" dirty="0">
                <a:solidFill>
                  <a:srgbClr val="FF6600"/>
                </a:solidFill>
              </a:rPr>
              <a:t>года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532A0EC-099B-3B4B-BE49-99711AB6188E}"/>
              </a:ext>
            </a:extLst>
          </p:cNvPr>
          <p:cNvCxnSpPr/>
          <p:nvPr/>
        </p:nvCxnSpPr>
        <p:spPr>
          <a:xfrm>
            <a:off x="323528" y="6626969"/>
            <a:ext cx="8568952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1 Título">
            <a:extLst>
              <a:ext uri="{FF2B5EF4-FFF2-40B4-BE49-F238E27FC236}">
                <a16:creationId xmlns="" xmlns:a16="http://schemas.microsoft.com/office/drawing/2014/main" id="{A2D959A3-F09E-AD43-83F1-8446011CD2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516216" cy="604158"/>
          </a:xfrm>
          <a:prstGeom prst="rect">
            <a:avLst/>
          </a:prstGeom>
          <a:noFill/>
        </p:spPr>
        <p:txBody>
          <a:bodyPr vert="horz" lIns="360000" tIns="45720" rIns="900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/>
          </a:bodyPr>
          <a:lstStyle/>
          <a:p>
            <a:r>
              <a:rPr lang="ru-RU" sz="3600" i="1" dirty="0">
                <a:latin typeface="Constantia" panose="02030602050306030303" pitchFamily="18" charset="0"/>
              </a:rPr>
              <a:t>Все представленные в презентации пособия являются авторским, </a:t>
            </a:r>
            <a:br>
              <a:rPr lang="ru-RU" sz="3600" i="1" dirty="0">
                <a:latin typeface="Constantia" panose="02030602050306030303" pitchFamily="18" charset="0"/>
              </a:rPr>
            </a:br>
            <a:r>
              <a:rPr lang="ru-RU" sz="3600" i="1" dirty="0">
                <a:latin typeface="Constantia" panose="02030602050306030303" pitchFamily="18" charset="0"/>
              </a:rPr>
              <a:t>изготовлены руками </a:t>
            </a:r>
            <a:r>
              <a:rPr lang="ru-RU" sz="3600" i="1" dirty="0" smtClean="0">
                <a:latin typeface="Constantia" panose="02030602050306030303" pitchFamily="18" charset="0"/>
              </a:rPr>
              <a:t>воспитателя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Constantia" panose="02030602050306030303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93532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ABFB78A-BD5E-40DD-BD85-C69E2C4A6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760" y="604157"/>
            <a:ext cx="8766720" cy="6022812"/>
          </a:xfrm>
        </p:spPr>
        <p:txBody>
          <a:bodyPr rtlCol="0">
            <a:normAutofit/>
          </a:bodyPr>
          <a:lstStyle/>
          <a:p>
            <a:r>
              <a:rPr lang="ru-RU" sz="2400" b="1" i="1" dirty="0" smtClean="0">
                <a:latin typeface="Constantia" panose="02030602050306030303" pitchFamily="18" charset="0"/>
              </a:rPr>
              <a:t>Цель уголка уединения: </a:t>
            </a:r>
            <a:r>
              <a:rPr lang="ru-RU" sz="2400" i="1" dirty="0">
                <a:latin typeface="Constantia" panose="02030602050306030303" pitchFamily="18" charset="0"/>
              </a:rPr>
              <a:t>обеспечение эмоционального благополучия </a:t>
            </a:r>
            <a:r>
              <a:rPr lang="ru-RU" sz="2400" i="1" dirty="0" smtClean="0">
                <a:latin typeface="Constantia" panose="02030602050306030303" pitchFamily="18" charset="0"/>
              </a:rPr>
              <a:t>воспитанников</a:t>
            </a:r>
          </a:p>
          <a:p>
            <a:r>
              <a:rPr lang="ru-RU" sz="2400" b="1" i="1" dirty="0">
                <a:latin typeface="Constantia" panose="02030602050306030303" pitchFamily="18" charset="0"/>
              </a:rPr>
              <a:t>З</a:t>
            </a:r>
            <a:r>
              <a:rPr lang="ru-RU" sz="2400" b="1" i="1" dirty="0" smtClean="0">
                <a:latin typeface="Constantia" panose="02030602050306030303" pitchFamily="18" charset="0"/>
              </a:rPr>
              <a:t>адачи: </a:t>
            </a:r>
          </a:p>
          <a:p>
            <a:r>
              <a:rPr lang="ru-RU" sz="2400" b="1" i="1" dirty="0" smtClean="0">
                <a:latin typeface="Constantia" panose="02030602050306030303" pitchFamily="18" charset="0"/>
              </a:rPr>
              <a:t>-</a:t>
            </a:r>
            <a:r>
              <a:rPr lang="ru-RU" sz="2400" i="1" dirty="0">
                <a:latin typeface="Constantia" panose="02030602050306030303" pitchFamily="18" charset="0"/>
              </a:rPr>
              <a:t>в</a:t>
            </a:r>
            <a:r>
              <a:rPr lang="ru-RU" sz="2400" i="1" dirty="0" smtClean="0">
                <a:latin typeface="Constantia" panose="02030602050306030303" pitchFamily="18" charset="0"/>
              </a:rPr>
              <a:t> </a:t>
            </a:r>
            <a:r>
              <a:rPr lang="ru-RU" sz="2400" i="1" dirty="0">
                <a:latin typeface="Constantia" panose="02030602050306030303" pitchFamily="18" charset="0"/>
              </a:rPr>
              <a:t>младшем дошкольном </a:t>
            </a:r>
            <a:r>
              <a:rPr lang="ru-RU" sz="2400" i="1" dirty="0" smtClean="0">
                <a:latin typeface="Constantia" panose="02030602050306030303" pitchFamily="18" charset="0"/>
              </a:rPr>
              <a:t>возрасте — </a:t>
            </a:r>
            <a:r>
              <a:rPr lang="ru-RU" sz="2400" i="1" dirty="0">
                <a:latin typeface="Constantia" panose="02030602050306030303" pitchFamily="18" charset="0"/>
              </a:rPr>
              <a:t>облегчить процесс адаптации, помочь малышам пережить расставание с мамой и привыкнуть к требованиям </a:t>
            </a:r>
            <a:r>
              <a:rPr lang="ru-RU" sz="2400" i="1" dirty="0" smtClean="0">
                <a:latin typeface="Constantia" panose="02030602050306030303" pitchFamily="18" charset="0"/>
              </a:rPr>
              <a:t>педагога</a:t>
            </a:r>
            <a:r>
              <a:rPr lang="ru-RU" sz="2400" i="1" dirty="0">
                <a:latin typeface="Constantia" panose="02030602050306030303" pitchFamily="18" charset="0"/>
              </a:rPr>
              <a:t>,</a:t>
            </a:r>
            <a:endParaRPr lang="ru-RU" sz="2400" i="1" dirty="0" smtClean="0">
              <a:latin typeface="Constantia" panose="02030602050306030303" pitchFamily="18" charset="0"/>
            </a:endParaRPr>
          </a:p>
          <a:p>
            <a:r>
              <a:rPr lang="ru-RU" sz="2400" i="1" dirty="0" smtClean="0">
                <a:latin typeface="Constantia" panose="02030602050306030303" pitchFamily="18" charset="0"/>
              </a:rPr>
              <a:t>-начиная со среднего возраста - научить </a:t>
            </a:r>
            <a:r>
              <a:rPr lang="ru-RU" sz="2400" i="1" dirty="0">
                <a:latin typeface="Constantia" panose="02030602050306030303" pitchFamily="18" charset="0"/>
              </a:rPr>
              <a:t>ребёнка выражать свой гнев в приемлемой, безопасной форме, предупредить чрезмерное возбуждение нервной системы, что чревато </a:t>
            </a:r>
            <a:r>
              <a:rPr lang="ru-RU" sz="2400" i="1" dirty="0" smtClean="0">
                <a:latin typeface="Constantia" panose="02030602050306030303" pitchFamily="18" charset="0"/>
              </a:rPr>
              <a:t>переутомлением</a:t>
            </a:r>
            <a:r>
              <a:rPr lang="ru-RU" sz="2400" i="1" dirty="0">
                <a:latin typeface="Constantia" panose="02030602050306030303" pitchFamily="18" charset="0"/>
              </a:rPr>
              <a:t>,</a:t>
            </a:r>
            <a:endParaRPr lang="ru-RU" sz="2400" i="1" dirty="0" smtClean="0">
              <a:latin typeface="Constantia" panose="02030602050306030303" pitchFamily="18" charset="0"/>
            </a:endParaRPr>
          </a:p>
          <a:p>
            <a:r>
              <a:rPr lang="ru-RU" sz="2400" i="1" dirty="0" smtClean="0">
                <a:latin typeface="Constantia" panose="02030602050306030303" pitchFamily="18" charset="0"/>
              </a:rPr>
              <a:t>-помочь </a:t>
            </a:r>
            <a:r>
              <a:rPr lang="ru-RU" sz="2400" i="1" dirty="0">
                <a:latin typeface="Constantia" panose="02030602050306030303" pitchFamily="18" charset="0"/>
              </a:rPr>
              <a:t>дошкольникам освоить приёмы регуляции своего </a:t>
            </a:r>
            <a:r>
              <a:rPr lang="ru-RU" sz="2400" i="1" dirty="0" smtClean="0">
                <a:latin typeface="Constantia" panose="02030602050306030303" pitchFamily="18" charset="0"/>
              </a:rPr>
              <a:t>настроения,</a:t>
            </a:r>
          </a:p>
          <a:p>
            <a:r>
              <a:rPr lang="ru-RU" sz="2400" i="1" dirty="0" smtClean="0">
                <a:latin typeface="Constantia" panose="02030602050306030303" pitchFamily="18" charset="0"/>
              </a:rPr>
              <a:t>-</a:t>
            </a:r>
            <a:r>
              <a:rPr lang="ru-RU" sz="2400" i="1" dirty="0">
                <a:latin typeface="Constantia" panose="02030602050306030303" pitchFamily="18" charset="0"/>
              </a:rPr>
              <a:t>п</a:t>
            </a:r>
            <a:r>
              <a:rPr lang="ru-RU" sz="2400" i="1" dirty="0" smtClean="0">
                <a:latin typeface="Constantia" panose="02030602050306030303" pitchFamily="18" charset="0"/>
              </a:rPr>
              <a:t>овысить </a:t>
            </a:r>
            <a:r>
              <a:rPr lang="ru-RU" sz="2400" i="1" dirty="0">
                <a:latin typeface="Constantia" panose="02030602050306030303" pitchFamily="18" charset="0"/>
              </a:rPr>
              <a:t>самооценку тревожных и застенчивых </a:t>
            </a:r>
            <a:r>
              <a:rPr lang="ru-RU" sz="2400" i="1" dirty="0" smtClean="0">
                <a:latin typeface="Constantia" panose="02030602050306030303" pitchFamily="18" charset="0"/>
              </a:rPr>
              <a:t>детей</a:t>
            </a:r>
            <a:r>
              <a:rPr lang="ru-RU" sz="2400" i="1" dirty="0">
                <a:latin typeface="Constantia" panose="02030602050306030303" pitchFamily="18" charset="0"/>
              </a:rPr>
              <a:t>,</a:t>
            </a:r>
            <a:endParaRPr lang="ru-RU" sz="2400" i="1" dirty="0" smtClean="0">
              <a:latin typeface="Constantia" panose="02030602050306030303" pitchFamily="18" charset="0"/>
            </a:endParaRPr>
          </a:p>
          <a:p>
            <a:r>
              <a:rPr lang="ru-RU" sz="2400" i="1" dirty="0" smtClean="0">
                <a:latin typeface="Constantia" panose="02030602050306030303" pitchFamily="18" charset="0"/>
              </a:rPr>
              <a:t>-научить </a:t>
            </a:r>
            <a:r>
              <a:rPr lang="ru-RU" sz="2400" i="1" dirty="0">
                <a:latin typeface="Constantia" panose="02030602050306030303" pitchFamily="18" charset="0"/>
              </a:rPr>
              <a:t>ребят бесконфликтному общению друг с другом, свести к минимуму возможные ссоры в детском </a:t>
            </a:r>
            <a:r>
              <a:rPr lang="ru-RU" sz="2400" i="1" dirty="0" smtClean="0">
                <a:latin typeface="Constantia" panose="02030602050306030303" pitchFamily="18" charset="0"/>
              </a:rPr>
              <a:t>коллективе</a:t>
            </a:r>
            <a:endParaRPr lang="ru-RU" sz="2400" i="1" dirty="0">
              <a:latin typeface="Constantia" panose="02030602050306030303" pitchFamily="18" charset="0"/>
            </a:endParaRPr>
          </a:p>
          <a:p>
            <a:pPr algn="ctr"/>
            <a:endParaRPr lang="ru-RU" sz="2400" b="1" i="1" dirty="0">
              <a:latin typeface="Constantia" panose="020306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DA9BE47-05AF-2D41-8F4B-6A2125E11E79}"/>
              </a:ext>
            </a:extLst>
          </p:cNvPr>
          <p:cNvSpPr txBox="1"/>
          <p:nvPr/>
        </p:nvSpPr>
        <p:spPr>
          <a:xfrm>
            <a:off x="6941499" y="6349970"/>
            <a:ext cx="1436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6600"/>
                </a:solidFill>
              </a:rPr>
              <a:t>Декабрь 2020 </a:t>
            </a:r>
            <a:r>
              <a:rPr lang="ru-RU" sz="1200" b="1" dirty="0">
                <a:solidFill>
                  <a:srgbClr val="FF6600"/>
                </a:solidFill>
              </a:rPr>
              <a:t>года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532A0EC-099B-3B4B-BE49-99711AB6188E}"/>
              </a:ext>
            </a:extLst>
          </p:cNvPr>
          <p:cNvCxnSpPr/>
          <p:nvPr/>
        </p:nvCxnSpPr>
        <p:spPr>
          <a:xfrm>
            <a:off x="323528" y="6626969"/>
            <a:ext cx="8568952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1 Título">
            <a:extLst>
              <a:ext uri="{FF2B5EF4-FFF2-40B4-BE49-F238E27FC236}">
                <a16:creationId xmlns="" xmlns:a16="http://schemas.microsoft.com/office/drawing/2014/main" id="{A2D959A3-F09E-AD43-83F1-8446011CD2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04158"/>
          </a:xfrm>
          <a:prstGeom prst="rect">
            <a:avLst/>
          </a:prstGeom>
          <a:noFill/>
        </p:spPr>
        <p:txBody>
          <a:bodyPr vert="horz" lIns="360000" tIns="45720" rIns="900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ABFB78A-BD5E-40DD-BD85-C69E2C4A6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760" y="1268760"/>
            <a:ext cx="8766720" cy="5184576"/>
          </a:xfrm>
        </p:spPr>
        <p:txBody>
          <a:bodyPr rtlCol="0">
            <a:normAutofit fontScale="85000" lnSpcReduction="10000"/>
          </a:bodyPr>
          <a:lstStyle/>
          <a:p>
            <a:r>
              <a:rPr lang="ru-RU" sz="2400" i="1" dirty="0" smtClean="0">
                <a:latin typeface="Constantia" panose="02030602050306030303" pitchFamily="18" charset="0"/>
              </a:rPr>
              <a:t>-предметы, </a:t>
            </a:r>
            <a:r>
              <a:rPr lang="ru-RU" sz="2400" i="1" dirty="0">
                <a:latin typeface="Constantia" panose="02030602050306030303" pitchFamily="18" charset="0"/>
              </a:rPr>
              <a:t>к которым ребёнок испытывает тёплые </a:t>
            </a:r>
            <a:r>
              <a:rPr lang="ru-RU" sz="2400" i="1" dirty="0" smtClean="0">
                <a:latin typeface="Constantia" panose="02030602050306030303" pitchFamily="18" charset="0"/>
              </a:rPr>
              <a:t>чувства, позволяющие </a:t>
            </a:r>
            <a:r>
              <a:rPr lang="ru-RU" sz="2400" i="1" dirty="0">
                <a:latin typeface="Constantia" panose="02030602050306030303" pitchFamily="18" charset="0"/>
              </a:rPr>
              <a:t>малышу отвлечься и расслабиться</a:t>
            </a:r>
          </a:p>
          <a:p>
            <a:r>
              <a:rPr lang="ru-RU" sz="2400" i="1" dirty="0" smtClean="0">
                <a:latin typeface="Constantia" panose="02030602050306030303" pitchFamily="18" charset="0"/>
              </a:rPr>
              <a:t> (мягкие </a:t>
            </a:r>
            <a:r>
              <a:rPr lang="ru-RU" sz="2400" i="1" dirty="0">
                <a:latin typeface="Constantia" panose="02030602050306030303" pitchFamily="18" charset="0"/>
              </a:rPr>
              <a:t>красивые подушки и </a:t>
            </a:r>
            <a:r>
              <a:rPr lang="ru-RU" sz="2400" i="1" dirty="0" smtClean="0">
                <a:latin typeface="Constantia" panose="02030602050306030303" pitchFamily="18" charset="0"/>
              </a:rPr>
              <a:t>игрушки, </a:t>
            </a:r>
            <a:r>
              <a:rPr lang="ru-RU" sz="2400" i="1" dirty="0">
                <a:latin typeface="Constantia" panose="02030602050306030303" pitchFamily="18" charset="0"/>
              </a:rPr>
              <a:t>музыкальная шкатулка</a:t>
            </a:r>
            <a:r>
              <a:rPr lang="ru-RU" sz="2400" i="1" dirty="0" smtClean="0">
                <a:latin typeface="Constantia" panose="02030602050306030303" pitchFamily="18" charset="0"/>
              </a:rPr>
              <a:t>, книги, светящийся шар),</a:t>
            </a:r>
          </a:p>
          <a:p>
            <a:r>
              <a:rPr lang="ru-RU" sz="2400" i="1" dirty="0" smtClean="0">
                <a:latin typeface="Constantia" panose="02030602050306030303" pitchFamily="18" charset="0"/>
              </a:rPr>
              <a:t>-стаканчик</a:t>
            </a:r>
            <a:r>
              <a:rPr lang="ru-RU" sz="2400" i="1" dirty="0">
                <a:latin typeface="Constantia" panose="02030602050306030303" pitchFamily="18" charset="0"/>
              </a:rPr>
              <a:t>, куда выбрасывают злость и </a:t>
            </a:r>
            <a:r>
              <a:rPr lang="ru-RU" sz="2400" i="1" dirty="0" smtClean="0">
                <a:latin typeface="Constantia" panose="02030602050306030303" pitchFamily="18" charset="0"/>
              </a:rPr>
              <a:t>обиду</a:t>
            </a:r>
          </a:p>
          <a:p>
            <a:r>
              <a:rPr lang="ru-RU" sz="2400" b="1" i="1" dirty="0" smtClean="0">
                <a:latin typeface="Constantia" panose="02030602050306030303" pitchFamily="18" charset="0"/>
              </a:rPr>
              <a:t>-</a:t>
            </a:r>
            <a:r>
              <a:rPr lang="ru-RU" sz="2400" i="1" dirty="0" smtClean="0">
                <a:latin typeface="Constantia" panose="02030602050306030303" pitchFamily="18" charset="0"/>
              </a:rPr>
              <a:t>островок </a:t>
            </a:r>
            <a:r>
              <a:rPr lang="ru-RU" sz="2400" i="1" dirty="0">
                <a:latin typeface="Constantia" panose="02030602050306030303" pitchFamily="18" charset="0"/>
              </a:rPr>
              <a:t>примирения — специальный коврик, на котором дети мирно решают </a:t>
            </a:r>
            <a:r>
              <a:rPr lang="ru-RU" sz="2400" i="1" dirty="0" smtClean="0">
                <a:latin typeface="Constantia" panose="02030602050306030303" pitchFamily="18" charset="0"/>
              </a:rPr>
              <a:t>конфликт или вытирают ноги, снимая напряжение при входе в уголок уединения,</a:t>
            </a:r>
          </a:p>
          <a:p>
            <a:r>
              <a:rPr lang="ru-RU" sz="2400" i="1" dirty="0" smtClean="0">
                <a:latin typeface="Constantia" panose="02030602050306030303" pitchFamily="18" charset="0"/>
              </a:rPr>
              <a:t>-яблоки </a:t>
            </a:r>
            <a:r>
              <a:rPr lang="ru-RU" sz="2400" i="1" dirty="0">
                <a:latin typeface="Constantia" panose="02030602050306030303" pitchFamily="18" charset="0"/>
              </a:rPr>
              <a:t>настроения, </a:t>
            </a:r>
            <a:r>
              <a:rPr lang="ru-RU" sz="2400" i="1" dirty="0" smtClean="0">
                <a:latin typeface="Constantia" panose="02030602050306030303" pitchFamily="18" charset="0"/>
              </a:rPr>
              <a:t>через которые можно выразить свои эмоции,</a:t>
            </a:r>
          </a:p>
          <a:p>
            <a:r>
              <a:rPr lang="ru-RU" sz="2400" i="1" dirty="0">
                <a:latin typeface="Constantia" panose="02030602050306030303" pitchFamily="18" charset="0"/>
              </a:rPr>
              <a:t>-</a:t>
            </a:r>
            <a:r>
              <a:rPr lang="ru-RU" sz="2400" i="1" dirty="0" smtClean="0">
                <a:latin typeface="Constantia" panose="02030602050306030303" pitchFamily="18" charset="0"/>
              </a:rPr>
              <a:t>альбомы с фотографиями семьи и группы, </a:t>
            </a:r>
          </a:p>
          <a:p>
            <a:r>
              <a:rPr lang="ru-RU" sz="2400" i="1" dirty="0">
                <a:latin typeface="Constantia" panose="02030602050306030303" pitchFamily="18" charset="0"/>
              </a:rPr>
              <a:t>-</a:t>
            </a:r>
            <a:r>
              <a:rPr lang="ru-RU" sz="2400" i="1" dirty="0" smtClean="0">
                <a:latin typeface="Constantia" panose="02030602050306030303" pitchFamily="18" charset="0"/>
              </a:rPr>
              <a:t>наушники</a:t>
            </a:r>
            <a:r>
              <a:rPr lang="ru-RU" sz="2400" i="1" dirty="0">
                <a:latin typeface="Constantia" panose="02030602050306030303" pitchFamily="18" charset="0"/>
              </a:rPr>
              <a:t>, </a:t>
            </a:r>
            <a:r>
              <a:rPr lang="ru-RU" sz="2400" i="1" dirty="0" smtClean="0">
                <a:latin typeface="Constantia" panose="02030602050306030303" pitchFamily="18" charset="0"/>
              </a:rPr>
              <a:t>телефон,</a:t>
            </a:r>
            <a:r>
              <a:rPr lang="ru-RU" sz="2400" i="1" dirty="0">
                <a:latin typeface="Constantia" panose="02030602050306030303" pitchFamily="18" charset="0"/>
              </a:rPr>
              <a:t> ручной </a:t>
            </a:r>
            <a:r>
              <a:rPr lang="ru-RU" sz="2400" i="1" dirty="0" err="1" smtClean="0">
                <a:latin typeface="Constantia" panose="02030602050306030303" pitchFamily="18" charset="0"/>
              </a:rPr>
              <a:t>массажёр</a:t>
            </a:r>
            <a:r>
              <a:rPr lang="ru-RU" sz="2400" i="1" dirty="0" smtClean="0">
                <a:latin typeface="Constantia" panose="02030602050306030303" pitchFamily="18" charset="0"/>
              </a:rPr>
              <a:t>,</a:t>
            </a:r>
          </a:p>
          <a:p>
            <a:r>
              <a:rPr lang="ru-RU" sz="2400" i="1" dirty="0" smtClean="0">
                <a:latin typeface="Constantia" panose="02030602050306030303" pitchFamily="18" charset="0"/>
              </a:rPr>
              <a:t>-пособия по примирению, картотека стихов  -</a:t>
            </a:r>
            <a:r>
              <a:rPr lang="ru-RU" sz="2400" i="1" dirty="0" err="1" smtClean="0">
                <a:latin typeface="Constantia" panose="02030602050306030303" pitchFamily="18" charset="0"/>
              </a:rPr>
              <a:t>мирилок</a:t>
            </a:r>
            <a:r>
              <a:rPr lang="ru-RU" sz="2400" i="1" dirty="0" smtClean="0">
                <a:latin typeface="Constantia" panose="02030602050306030303" pitchFamily="18" charset="0"/>
              </a:rPr>
              <a:t>.</a:t>
            </a:r>
          </a:p>
          <a:p>
            <a:endParaRPr lang="ru-RU" sz="2400" i="1" dirty="0">
              <a:latin typeface="Constantia" panose="02030602050306030303" pitchFamily="18" charset="0"/>
            </a:endParaRPr>
          </a:p>
          <a:p>
            <a:r>
              <a:rPr lang="ru-RU" sz="2400" i="1" dirty="0" smtClean="0">
                <a:latin typeface="Constantia" panose="02030602050306030303" pitchFamily="18" charset="0"/>
              </a:rPr>
              <a:t>Предметная </a:t>
            </a:r>
            <a:r>
              <a:rPr lang="ru-RU" sz="2400" i="1" dirty="0">
                <a:latin typeface="Constantia" panose="02030602050306030303" pitchFamily="18" charset="0"/>
              </a:rPr>
              <a:t>среда в </a:t>
            </a:r>
            <a:r>
              <a:rPr lang="ru-RU" sz="2400" i="1" dirty="0" smtClean="0">
                <a:latin typeface="Constantia" panose="02030602050306030303" pitchFamily="18" charset="0"/>
              </a:rPr>
              <a:t>уголке носит </a:t>
            </a:r>
            <a:r>
              <a:rPr lang="ru-RU" sz="2400" i="1" dirty="0">
                <a:latin typeface="Constantia" panose="02030602050306030303" pitchFamily="18" charset="0"/>
              </a:rPr>
              <a:t>развивающий </a:t>
            </a:r>
            <a:r>
              <a:rPr lang="ru-RU" sz="2400" i="1" dirty="0" smtClean="0">
                <a:latin typeface="Constantia" panose="02030602050306030303" pitchFamily="18" charset="0"/>
              </a:rPr>
              <a:t>характер побуждает </a:t>
            </a:r>
            <a:r>
              <a:rPr lang="ru-RU" sz="2400" i="1" dirty="0">
                <a:latin typeface="Constantia" panose="02030602050306030303" pitchFamily="18" charset="0"/>
              </a:rPr>
              <a:t>дошкольников к самосовершенствованию и </a:t>
            </a:r>
            <a:r>
              <a:rPr lang="ru-RU" sz="2400" i="1" dirty="0" smtClean="0">
                <a:latin typeface="Constantia" panose="02030602050306030303" pitchFamily="18" charset="0"/>
              </a:rPr>
              <a:t>творчеству</a:t>
            </a:r>
            <a:r>
              <a:rPr lang="ru-RU" sz="2400" i="1" dirty="0">
                <a:latin typeface="Constantia" panose="02030602050306030303" pitchFamily="18" charset="0"/>
              </a:rPr>
              <a:t> </a:t>
            </a:r>
            <a:r>
              <a:rPr lang="ru-RU" sz="2400" i="1" dirty="0" smtClean="0">
                <a:latin typeface="Constantia" panose="02030602050306030303" pitchFamily="18" charset="0"/>
              </a:rPr>
              <a:t>(фломастеры, карандаши, пластилин,  бумага для рисования и т.д.)</a:t>
            </a:r>
          </a:p>
          <a:p>
            <a:endParaRPr lang="ru-RU" sz="2400" i="1" dirty="0">
              <a:latin typeface="Constantia" panose="02030602050306030303" pitchFamily="18" charset="0"/>
            </a:endParaRPr>
          </a:p>
          <a:p>
            <a:endParaRPr lang="ru-RU" sz="2400" b="1" i="1" dirty="0">
              <a:latin typeface="Constantia" panose="02030602050306030303" pitchFamily="18" charset="0"/>
            </a:endParaRPr>
          </a:p>
          <a:p>
            <a:pPr algn="ctr"/>
            <a:endParaRPr lang="ru-RU" sz="2400" b="1" i="1" dirty="0">
              <a:latin typeface="Constantia" panose="020306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DA9BE47-05AF-2D41-8F4B-6A2125E11E79}"/>
              </a:ext>
            </a:extLst>
          </p:cNvPr>
          <p:cNvSpPr txBox="1"/>
          <p:nvPr/>
        </p:nvSpPr>
        <p:spPr>
          <a:xfrm>
            <a:off x="6941499" y="6349970"/>
            <a:ext cx="1436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6600"/>
                </a:solidFill>
              </a:rPr>
              <a:t>Декабрь 2020 </a:t>
            </a:r>
            <a:r>
              <a:rPr lang="ru-RU" sz="1200" b="1" dirty="0">
                <a:solidFill>
                  <a:srgbClr val="FF6600"/>
                </a:solidFill>
              </a:rPr>
              <a:t>года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532A0EC-099B-3B4B-BE49-99711AB6188E}"/>
              </a:ext>
            </a:extLst>
          </p:cNvPr>
          <p:cNvCxnSpPr/>
          <p:nvPr/>
        </p:nvCxnSpPr>
        <p:spPr>
          <a:xfrm>
            <a:off x="323528" y="6626969"/>
            <a:ext cx="8568952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1 Título">
            <a:extLst>
              <a:ext uri="{FF2B5EF4-FFF2-40B4-BE49-F238E27FC236}">
                <a16:creationId xmlns="" xmlns:a16="http://schemas.microsoft.com/office/drawing/2014/main" id="{A2D959A3-F09E-AD43-83F1-8446011CD2F3}"/>
              </a:ext>
            </a:extLst>
          </p:cNvPr>
          <p:cNvSpPr txBox="1">
            <a:spLocks/>
          </p:cNvSpPr>
          <p:nvPr/>
        </p:nvSpPr>
        <p:spPr>
          <a:xfrm>
            <a:off x="251520" y="0"/>
            <a:ext cx="9144000" cy="604158"/>
          </a:xfrm>
          <a:prstGeom prst="rect">
            <a:avLst/>
          </a:prstGeom>
          <a:noFill/>
        </p:spPr>
        <p:txBody>
          <a:bodyPr vert="horz" lIns="360000" tIns="45720" rIns="900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Наполнение уголка уединения:</a:t>
            </a:r>
            <a:endParaRPr lang="es-ES" sz="2800" b="1" i="1" dirty="0">
              <a:solidFill>
                <a:schemeClr val="bg1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5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уголков уединения</a:t>
            </a:r>
            <a:r>
              <a:rPr lang="es-E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Когда в групповом помещении недостаточно места</a:t>
            </a:r>
            <a:endParaRPr lang="ru-RU" dirty="0">
              <a:latin typeface="Constantia" panose="02030602050306030303" pitchFamily="18" charset="0"/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0" y="2005241"/>
            <a:ext cx="3450438" cy="3800023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3466728" cy="5217443"/>
          </a:xfrm>
        </p:spPr>
        <p:txBody>
          <a:bodyPr/>
          <a:lstStyle/>
          <a:p>
            <a:r>
              <a:rPr lang="ru-RU" sz="2400" dirty="0">
                <a:latin typeface="Constantia" panose="02030602050306030303" pitchFamily="18" charset="0"/>
              </a:rPr>
              <a:t>Ребёнок сам находит </a:t>
            </a:r>
            <a:r>
              <a:rPr lang="ru-RU" sz="2400" dirty="0" smtClean="0">
                <a:latin typeface="Constantia" panose="02030602050306030303" pitchFamily="18" charset="0"/>
              </a:rPr>
              <a:t>место для </a:t>
            </a:r>
            <a:r>
              <a:rPr lang="ru-RU" sz="2400" dirty="0">
                <a:latin typeface="Constantia" panose="02030602050306030303" pitchFamily="18" charset="0"/>
              </a:rPr>
              <a:t>уединения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76872"/>
            <a:ext cx="4044888" cy="409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latin typeface="Constantia" panose="02030602050306030303" pitchFamily="18" charset="0"/>
              </a:rPr>
              <a:t>Уголок уединения – горенка </a:t>
            </a:r>
            <a:r>
              <a:rPr lang="ru-RU" sz="2000" dirty="0" smtClean="0">
                <a:latin typeface="Constantia" panose="02030602050306030303" pitchFamily="18" charset="0"/>
              </a:rPr>
              <a:t/>
            </a:r>
            <a:br>
              <a:rPr lang="ru-RU" sz="2000" dirty="0" smtClean="0">
                <a:latin typeface="Constantia" panose="02030602050306030303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</a:rPr>
              <a:t>обустроили </a:t>
            </a:r>
            <a:r>
              <a:rPr lang="ru-RU" sz="2000" dirty="0">
                <a:latin typeface="Constantia" panose="02030602050306030303" pitchFamily="18" charset="0"/>
              </a:rPr>
              <a:t>в игровой комнате с помощью макета избы.  Здесь, уединившись, ребёнок может посидеть у русской печи, рассмотреть предметы русского быта, поиграть в дидактические игры, порисовать</a:t>
            </a:r>
            <a:br>
              <a:rPr lang="ru-RU" sz="2000" dirty="0">
                <a:latin typeface="Constantia" panose="02030602050306030303" pitchFamily="18" charset="0"/>
              </a:rPr>
            </a:b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00200"/>
            <a:ext cx="3184399" cy="4853136"/>
          </a:xfrm>
        </p:spPr>
      </p:pic>
      <p:pic>
        <p:nvPicPr>
          <p:cNvPr id="5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0" y="1600200"/>
            <a:ext cx="3452419" cy="48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903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уединения </a:t>
            </a:r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размещён в спальной комнате</a:t>
            </a:r>
            <a:r>
              <a:rPr lang="es-E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0"/>
            <a:ext cx="446003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3703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4637"/>
            <a:ext cx="3960440" cy="64448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637"/>
            <a:ext cx="4320480" cy="6444827"/>
          </a:xfrm>
        </p:spPr>
      </p:pic>
    </p:spTree>
    <p:extLst>
      <p:ext uri="{BB962C8B-B14F-4D97-AF65-F5344CB8AC3E}">
        <p14:creationId xmlns:p14="http://schemas.microsoft.com/office/powerpoint/2010/main" val="34361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3286001" cy="1355750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Пособия по примирению:</a:t>
            </a:r>
            <a:r>
              <a:rPr lang="ru-RU" sz="3200" i="1" dirty="0">
                <a:latin typeface="Constantia" panose="02030602050306030303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96752"/>
            <a:ext cx="3286001" cy="4929411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Constantia" panose="02030602050306030303" pitchFamily="18" charset="0"/>
              </a:rPr>
              <a:t>Цель: </a:t>
            </a:r>
            <a:r>
              <a:rPr lang="ru-RU" sz="2800" dirty="0" smtClean="0">
                <a:latin typeface="Constantia" panose="02030602050306030303" pitchFamily="18" charset="0"/>
              </a:rPr>
              <a:t>разрешение детских конфликтов, профилактика агрессии и ссор.</a:t>
            </a:r>
          </a:p>
          <a:p>
            <a:r>
              <a:rPr lang="ru-RU" sz="2800" dirty="0" smtClean="0">
                <a:latin typeface="Constantia" panose="02030602050306030303" pitchFamily="18" charset="0"/>
              </a:rPr>
              <a:t>Пособия по примирению помогают детям научиться контролировать свои  эмоции. </a:t>
            </a:r>
            <a:endParaRPr lang="ru-RU" dirty="0"/>
          </a:p>
        </p:txBody>
      </p:sp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32" y="980728"/>
            <a:ext cx="4853556" cy="4896543"/>
          </a:xfrm>
        </p:spPr>
      </p:pic>
    </p:spTree>
    <p:extLst>
      <p:ext uri="{BB962C8B-B14F-4D97-AF65-F5344CB8AC3E}">
        <p14:creationId xmlns:p14="http://schemas.microsoft.com/office/powerpoint/2010/main" val="7702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ApprovedAutomatic</ApprovalStatus>
    <BlockPublish xmlns="9d035d7d-02e5-4a00-8b62-9a556aabc7b5" xsi:nil="true"/>
    <EditorialTags xmlns="9d035d7d-02e5-4a00-8b62-9a556aabc7b5" xsi:nil="true"/>
    <MarketSpecific xmlns="9d035d7d-02e5-4a00-8b62-9a556aabc7b5" xsi:nil="true"/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 xsi:nil="true"/>
    <IntlLangReview xmlns="9d035d7d-02e5-4a00-8b62-9a556aabc7b5" xsi:nil="true"/>
    <NumericId xmlns="9d035d7d-02e5-4a00-8b62-9a556aabc7b5" xsi:nil="true"/>
    <OOCacheId xmlns="9d035d7d-02e5-4a00-8b62-9a556aabc7b5">9c814278-5941-4222-beac-8042c9d5e0ae</OOCacheId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>1|PN101970760| | </Providers>
    <TPAppVersion xmlns="9d035d7d-02e5-4a00-8b62-9a556aabc7b5" xsi:nil="true"/>
    <IsSearchable xmlns="9d035d7d-02e5-4a00-8b62-9a556aabc7b5">false</IsSearchable>
    <EditorialStatus xmlns="9d035d7d-02e5-4a00-8b62-9a556aabc7b5">Complete</EditorialStatus>
    <UALocComments xmlns="9d035d7d-02e5-4a00-8b62-9a556aabc7b5" xsi:nil="true"/>
    <CSXHash xmlns="9d035d7d-02e5-4a00-8b62-9a556aabc7b5">WTn96coQA9Y9Mt/B+auRa8D6yo4ininBXIYb4myXXpA=</CSXHash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2 Community Trusted</TrustLevel>
    <UALocRecommendation xmlns="9d035d7d-02e5-4a00-8b62-9a556aabc7b5">Localize</UALocRecommendation>
    <TPApplication xmlns="9d035d7d-02e5-4a00-8b62-9a556aabc7b5" xsi:nil="true"/>
    <AssetId xmlns="9d035d7d-02e5-4a00-8b62-9a556aabc7b5">TP102389734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>TC102389735</ParentAssetId>
    <SubmitterId xmlns="9d035d7d-02e5-4a00-8b62-9a556aabc7b5">S-1-10-0-6-35757-842399744</SubmitterId>
    <TemplateStatus xmlns="9d035d7d-02e5-4a00-8b62-9a556aabc7b5" xsi:nil="true"/>
    <APAuthor xmlns="9d035d7d-02e5-4a00-8b62-9a556aabc7b5">
      <UserInfo>
        <DisplayName/>
        <AccountId>555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278951</Value>
      <Value>424278</Value>
    </PublishStatusLookup>
    <SourceTitle xmlns="9d035d7d-02e5-4a00-8b62-9a556aabc7b5" xsi:nil="true"/>
    <AcquiredFrom xmlns="9d035d7d-02e5-4a00-8b62-9a556aabc7b5">Internal MS</AcquiredFrom>
    <CSXSubmissionMarket xmlns="9d035d7d-02e5-4a00-8b62-9a556aabc7b5">3</CSXSubmissionMarket>
    <Markets xmlns="9d035d7d-02e5-4a00-8b62-9a556aabc7b5">
      <Value>3</Value>
    </Markets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2010-12-01T10:10:07+00:00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2100-01-01T00:00:00+00:00</AssetExpire>
    <Description0 xmlns="91e8d559-4d54-460d-ba58-5d5027f88b4d" xsi:nil="true"/>
    <MachineTranslated xmlns="9d035d7d-02e5-4a00-8b62-9a556aabc7b5">false</MachineTranslated>
    <OutputCachingOn xmlns="9d035d7d-02e5-4a00-8b62-9a556aabc7b5">false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>2010-12-01T10:10:06+00:00</CSXSubmissionDate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701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FDA8F4-AE43-4C3B-99BC-605DF725A5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44F74F-6CE4-48C5-8AC6-E74E3DF997F7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9d035d7d-02e5-4a00-8b62-9a556aabc7b5"/>
    <ds:schemaRef ds:uri="http://schemas.openxmlformats.org/package/2006/metadata/core-properties"/>
    <ds:schemaRef ds:uri="91e8d559-4d54-460d-ba58-5d5027f88b4d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FF195F0-4221-4767-8D2D-483D8926A0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987</TotalTime>
  <Words>865</Words>
  <Application>Microsoft Office PowerPoint</Application>
  <PresentationFormat>Экран (4:3)</PresentationFormat>
  <Paragraphs>75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Constantia</vt:lpstr>
      <vt:lpstr>Times New Roman</vt:lpstr>
      <vt:lpstr>Tema de Office</vt:lpstr>
      <vt:lpstr>«Пособия для уединения,  уюта и примирения» </vt:lpstr>
      <vt:lpstr>Презентация PowerPoint</vt:lpstr>
      <vt:lpstr>Презентация PowerPoint</vt:lpstr>
      <vt:lpstr>Презентация PowerPoint</vt:lpstr>
      <vt:lpstr>Варианты уголков уединения </vt:lpstr>
      <vt:lpstr>Уголок уединения – горенка  обустроили в игровой комнате с помощью макета избы.  Здесь, уединившись, ребёнок может посидеть у русской печи, рассмотреть предметы русского быта, поиграть в дидактические игры, порисовать </vt:lpstr>
      <vt:lpstr>Уголок уединения размещён в спальной комнате </vt:lpstr>
      <vt:lpstr>Презентация PowerPoint</vt:lpstr>
      <vt:lpstr>Пособия по примирению: </vt:lpstr>
      <vt:lpstr>Олешек - миряшка  </vt:lpstr>
      <vt:lpstr> Олешек - миряшка </vt:lpstr>
      <vt:lpstr>          Дорожка           к другу</vt:lpstr>
      <vt:lpstr>Презентация PowerPoint</vt:lpstr>
      <vt:lpstr>     Мирилка</vt:lpstr>
      <vt:lpstr>                 Мирилка  « Давайте жить дружно»</vt:lpstr>
      <vt:lpstr>     Мирилка     «Топотушка»</vt:lpstr>
      <vt:lpstr>           Мирилка «Топотушка»</vt:lpstr>
      <vt:lpstr>Подари улыбку</vt:lpstr>
      <vt:lpstr>Яблоки настроения</vt:lpstr>
      <vt:lpstr>Все представленные в презентации пособия являются авторским,  изготовлены руками воспитателя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Globalidad</dc:title>
  <dc:creator>Евгений Ковалев</dc:creator>
  <cp:lastModifiedBy>Пользователь</cp:lastModifiedBy>
  <cp:revision>204</cp:revision>
  <dcterms:created xsi:type="dcterms:W3CDTF">2020-07-21T10:57:57Z</dcterms:created>
  <dcterms:modified xsi:type="dcterms:W3CDTF">2021-09-26T11:33:44Z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ImageGenCounter">
    <vt:i4>0</vt:i4>
  </property>
  <property fmtid="{D5CDD505-2E9C-101B-9397-08002B2CF9AE}" pid="4" name="ImageGenStatus">
    <vt:i4>0</vt:i4>
  </property>
  <property fmtid="{D5CDD505-2E9C-101B-9397-08002B2CF9AE}" pid="5" name="PolicheckStatus">
    <vt:i4>3</vt:i4>
  </property>
  <property fmtid="{D5CDD505-2E9C-101B-9397-08002B2CF9AE}" pid="6" name="Applications">
    <vt:lpwstr>53;#;#407;#</vt:lpwstr>
  </property>
  <property fmtid="{D5CDD505-2E9C-101B-9397-08002B2CF9AE}" pid="7" name="PolicheckCounter">
    <vt:i4>1</vt:i4>
  </property>
  <property fmtid="{D5CDD505-2E9C-101B-9397-08002B2CF9AE}" pid="8" name="ImageGenTimestamp">
    <vt:filetime>2010-12-01T10:10:06Z</vt:filetime>
  </property>
  <property fmtid="{D5CDD505-2E9C-101B-9397-08002B2CF9AE}" pid="9" name="PolicheckTimestamp">
    <vt:filetime>2011-04-28T14:45:15Z</vt:filetime>
  </property>
</Properties>
</file>