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3" r:id="rId3"/>
    <p:sldId id="357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6" r:id="rId15"/>
  </p:sldIdLst>
  <p:sldSz cx="12192000" cy="792162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4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76" autoAdjust="0"/>
    <p:restoredTop sz="94677" autoAdjust="0"/>
  </p:normalViewPr>
  <p:slideViewPr>
    <p:cSldViewPr snapToGrid="0">
      <p:cViewPr>
        <p:scale>
          <a:sx n="58" d="100"/>
          <a:sy n="58" d="100"/>
        </p:scale>
        <p:origin x="-966" y="-990"/>
      </p:cViewPr>
      <p:guideLst>
        <p:guide orient="horz" pos="2160"/>
        <p:guide orient="horz" pos="2495"/>
        <p:guide pos="3840"/>
      </p:guideLst>
    </p:cSldViewPr>
  </p:slideViewPr>
  <p:outlineViewPr>
    <p:cViewPr>
      <p:scale>
        <a:sx n="33" d="100"/>
        <a:sy n="33" d="100"/>
      </p:scale>
      <p:origin x="12" y="25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779"/>
            <a:ext cx="12192000" cy="7931405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777460"/>
            <a:ext cx="7766936" cy="1901631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679088"/>
            <a:ext cx="7766936" cy="126702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49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704145"/>
            <a:ext cx="8596668" cy="393147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5163726"/>
            <a:ext cx="8596668" cy="181460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918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704144"/>
            <a:ext cx="8094134" cy="349138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4195528"/>
            <a:ext cx="7224524" cy="440091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5163726"/>
            <a:ext cx="8596668" cy="181460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912960"/>
            <a:ext cx="609600" cy="675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3334241"/>
            <a:ext cx="609600" cy="675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08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231624"/>
            <a:ext cx="8596668" cy="2997997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5229622"/>
            <a:ext cx="8596668" cy="174871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329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704144"/>
            <a:ext cx="8094134" cy="349138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5" y="4635618"/>
            <a:ext cx="8596669" cy="59400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5229622"/>
            <a:ext cx="8596668" cy="174871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912960"/>
            <a:ext cx="609600" cy="675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3334241"/>
            <a:ext cx="609600" cy="675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7035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04144"/>
            <a:ext cx="8588203" cy="349138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5" y="4635618"/>
            <a:ext cx="8596669" cy="59400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5229622"/>
            <a:ext cx="8596668" cy="174871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08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502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704144"/>
            <a:ext cx="1304743" cy="6065912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704145"/>
            <a:ext cx="7060150" cy="606591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61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8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3119753"/>
            <a:ext cx="8596668" cy="210987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5229623"/>
            <a:ext cx="8596668" cy="993841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92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495681"/>
            <a:ext cx="4184035" cy="448265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495681"/>
            <a:ext cx="4184034" cy="44826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08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496136"/>
            <a:ext cx="4185623" cy="66563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3161773"/>
            <a:ext cx="4185623" cy="381656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496136"/>
            <a:ext cx="4185618" cy="665636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7" y="3161773"/>
            <a:ext cx="4185617" cy="381656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40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704145"/>
            <a:ext cx="8596668" cy="1525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96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0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31025"/>
            <a:ext cx="3854528" cy="147674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94786"/>
            <a:ext cx="4513541" cy="63835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3207772"/>
            <a:ext cx="3854528" cy="298527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22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5545137"/>
            <a:ext cx="8596667" cy="65463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704146"/>
            <a:ext cx="8596668" cy="444216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6199773"/>
            <a:ext cx="8596667" cy="77856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23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9779"/>
            <a:ext cx="12192000" cy="7931405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704145"/>
            <a:ext cx="8596668" cy="15256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495681"/>
            <a:ext cx="8596668" cy="448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978333"/>
            <a:ext cx="911939" cy="421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76276-6411-47B7-BE47-A50A3A50A582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978333"/>
            <a:ext cx="6297612" cy="421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6" y="6978333"/>
            <a:ext cx="683339" cy="4217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77432D-DF1F-4B66-B45C-8EE6988168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12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8835" y="618565"/>
            <a:ext cx="9041596" cy="4598204"/>
          </a:xfrm>
        </p:spPr>
        <p:txBody>
          <a:bodyPr/>
          <a:lstStyle/>
          <a:p>
            <a:pPr algn="ctr">
              <a:spcBef>
                <a:spcPts val="1000"/>
              </a:spcBef>
              <a:defRPr/>
            </a:pP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  учреждение</a:t>
            </a:r>
            <a:b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дополнительного образования «Станция юных техников» </a:t>
            </a:r>
            <a:b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по патриотическому воспитанию в объединении МБУ ДО «СЮТ» </a:t>
            </a:r>
            <a:br>
              <a:rPr lang="ru-RU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«Волшебная пилочка».</a:t>
            </a:r>
            <a:br>
              <a:rPr lang="ru-RU" sz="3600" b="1" dirty="0" smtClean="0">
                <a:ln>
                  <a:solidFill>
                    <a:srgbClr val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n w="635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n w="6350">
                <a:solidFill>
                  <a:schemeClr val="tx1"/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22903" y="5768567"/>
            <a:ext cx="8150280" cy="215305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 Лариса Ивановна,</a:t>
            </a:r>
          </a:p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педагог дополнительного образования  </a:t>
            </a:r>
          </a:p>
          <a:p>
            <a:pPr>
              <a:defRPr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МБУ ДО «СЮТ», ВКК </a:t>
            </a:r>
          </a:p>
          <a:p>
            <a:pPr>
              <a:defRPr/>
            </a:pP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встреч с ветеранами ВОВ, тружениками тыла  и участниками боевых действий в горячих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точках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16" y="5359209"/>
            <a:ext cx="2414211" cy="18106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808" y="2499067"/>
            <a:ext cx="3011267" cy="2258450"/>
          </a:xfrm>
          <a:prstGeom prst="rect">
            <a:avLst/>
          </a:prstGeom>
        </p:spPr>
      </p:pic>
      <p:pic>
        <p:nvPicPr>
          <p:cNvPr id="6" name="Picture 7" descr="E:\поздравление ветеранов\SAM_2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828" y="5359209"/>
            <a:ext cx="3117288" cy="2337967"/>
          </a:xfrm>
          <a:prstGeom prst="rect">
            <a:avLst/>
          </a:prstGeom>
          <a:noFill/>
        </p:spPr>
      </p:pic>
      <p:pic>
        <p:nvPicPr>
          <p:cNvPr id="7" name="Picture 2" descr="C:\Users\Administrator\Desktop\Телефон\20150508_102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7389" y="4955621"/>
            <a:ext cx="2952328" cy="2214246"/>
          </a:xfrm>
          <a:prstGeom prst="rect">
            <a:avLst/>
          </a:prstGeom>
          <a:noFill/>
        </p:spPr>
      </p:pic>
      <p:pic>
        <p:nvPicPr>
          <p:cNvPr id="7170" name="Picture 2" descr="D:\ЛАРИСА\2018 осень\DSC07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889" y="2090058"/>
            <a:ext cx="2680909" cy="20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\сборник 2016\101MSDCF\DSC04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86" y="2300964"/>
            <a:ext cx="3539543" cy="26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0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20" y="440872"/>
            <a:ext cx="8596668" cy="1919548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Военно-спортивная игра «Зарница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15" y="1685585"/>
            <a:ext cx="3581400" cy="2686050"/>
          </a:xfrm>
          <a:prstGeom prst="rect">
            <a:avLst/>
          </a:prstGeom>
        </p:spPr>
      </p:pic>
      <p:pic>
        <p:nvPicPr>
          <p:cNvPr id="6146" name="Picture 2" descr="D:\ЛАРИСА\Зарница2018\DSC06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7" y="4897436"/>
            <a:ext cx="3659112" cy="274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ЛАРИСА\Зарница2018\DSC06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27" y="1627301"/>
            <a:ext cx="3659112" cy="274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ЛАРИСА\Зарница 2017\DSC05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16" y="4914900"/>
            <a:ext cx="3635827" cy="27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1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акции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154526" y="606665"/>
            <a:ext cx="2942773" cy="22070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65" y="1908659"/>
            <a:ext cx="2469646" cy="1852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b="24108"/>
          <a:stretch/>
        </p:blipFill>
        <p:spPr>
          <a:xfrm>
            <a:off x="7625912" y="4000938"/>
            <a:ext cx="3085721" cy="3390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94" y="3185354"/>
            <a:ext cx="2933847" cy="2200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9"/>
          <a:stretch/>
        </p:blipFill>
        <p:spPr>
          <a:xfrm>
            <a:off x="540866" y="5110843"/>
            <a:ext cx="2970630" cy="207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6" r="21229" b="-8627"/>
          <a:stretch/>
        </p:blipFill>
        <p:spPr>
          <a:xfrm>
            <a:off x="757057" y="2246673"/>
            <a:ext cx="3449190" cy="2732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7" y="2246673"/>
            <a:ext cx="3143979" cy="2357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8" y="4979078"/>
            <a:ext cx="3449189" cy="2524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/>
          <a:stretch/>
        </p:blipFill>
        <p:spPr>
          <a:xfrm>
            <a:off x="5147427" y="5097399"/>
            <a:ext cx="3261787" cy="24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1223" y="1554986"/>
            <a:ext cx="7789596" cy="4127688"/>
            <a:chOff x="4" y="-44237"/>
            <a:chExt cx="10762073" cy="7146937"/>
          </a:xfrm>
        </p:grpSpPr>
        <p:sp>
          <p:nvSpPr>
            <p:cNvPr id="3" name="TextBox 3"/>
            <p:cNvSpPr txBox="1"/>
            <p:nvPr/>
          </p:nvSpPr>
          <p:spPr>
            <a:xfrm>
              <a:off x="4" y="-44237"/>
              <a:ext cx="10762073" cy="1221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56223">
                <a:lnSpc>
                  <a:spcPts val="5868"/>
                </a:lnSpc>
                <a:defRPr/>
              </a:pPr>
              <a:r>
                <a:rPr lang="ru-RU" sz="4620" spc="42" dirty="0">
                  <a:solidFill>
                    <a:srgbClr val="52DDD4"/>
                  </a:solidFill>
                  <a:latin typeface="Montserrat Semi-Bold Bold"/>
                </a:rPr>
                <a:t>   </a:t>
              </a:r>
              <a:r>
                <a:rPr lang="ru-RU" sz="4620" spc="42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Спасибо за внимание!</a:t>
              </a:r>
              <a:endParaRPr lang="en-US" sz="4620" spc="42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29632" y="2793952"/>
              <a:ext cx="9288882" cy="43087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Муниципальное бюджетное учреждение дополнительного образования </a:t>
              </a:r>
            </a:p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«Станция юных техников»</a:t>
              </a:r>
            </a:p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Место нахождения:</a:t>
              </a:r>
            </a:p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623281, Свердловская обл., г. Ревда, ул. Ленина,38</a:t>
              </a:r>
            </a:p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Эл. почта: </a:t>
              </a:r>
              <a:r>
                <a:rPr lang="en-US" sz="161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revda.syut@mail.ru</a:t>
              </a:r>
              <a:endParaRPr lang="ru-RU" sz="1617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Сайт: </a:t>
              </a:r>
              <a:r>
                <a:rPr lang="en-US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http://texnikrev.ru/</a:t>
              </a:r>
              <a:endParaRPr lang="ru-RU" sz="161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056223">
                <a:defRPr/>
              </a:pPr>
              <a:r>
                <a:rPr lang="ru-RU" sz="1617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ru-RU" sz="161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Педагог дополнительного образования МБУ ДО «СЮТ» </a:t>
              </a:r>
            </a:p>
            <a:p>
              <a:pPr algn="ctr" defTabSz="1056223">
                <a:defRPr/>
              </a:pPr>
              <a:r>
                <a:rPr lang="ru-RU" sz="1617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Шевченко Лариса Ивановна</a:t>
              </a:r>
              <a:endParaRPr lang="ru-RU" sz="1617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1056223">
                <a:defRPr/>
              </a:pPr>
              <a:r>
                <a:rPr lang="ru-RU" sz="1617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8(34397)327-22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8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2071" y="363343"/>
            <a:ext cx="107490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8833" y="-391411"/>
            <a:ext cx="10012679" cy="45963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836" y="1224643"/>
            <a:ext cx="9722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целенаправленная деятельность, призванная формировать у детей и молодежи ценностные ориентации, качества, нормы поведения гражданина и патриота России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73529"/>
            <a:ext cx="9870923" cy="1756262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  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патриотического воспитания, формирование у обучающихся чувств патриотизма и гражданской ответственности, создание системы ценностных ориентаций.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адачи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стимулирую познавательный интерес к историческому прошлому и настоящему края, области, города;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формирую способности к общению, сопереживанию;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 творческие способности, знакомлю 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традициями края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города, достижениями людей;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воспитываю трудолюбие, бережное отношение к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  труда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учу заботиться о СЮТ, гордиться историей СЮТ;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прививаю чувство любви к своему Отечеству;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 чувство национального достоинства на основе толерантного отношения к другим народам России;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воспитываю у детей неприятие агрессии, насилия и войны.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способствую физическому развитию обучающихся, развиваю чувство ответственности за своё здоровье и образ жизни.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38843"/>
            <a:ext cx="8596668" cy="16909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гражданско-патриотического воспитания в объединении основывается на соответствующих формах воспитательной работы: 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Тематические часы;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Посещение экскурсий по школьным музеям и музеев города;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истории своей  семьи, семейных традиций;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народных традиций и обычаев, истории своего города, школы и т.д.;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общесютовских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мероприятий;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встреч с ветеранами ВОВ, тружениками тыла  и участниками боевых действий в горячих точках;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Военно-спортивная игра «Зарница»;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Социальные акции;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Совместные мероприятия с родителями.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часы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r="4506"/>
          <a:stretch/>
        </p:blipFill>
        <p:spPr>
          <a:xfrm>
            <a:off x="8403119" y="5071714"/>
            <a:ext cx="3331482" cy="20577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7829" y="1567544"/>
            <a:ext cx="48985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2015 г. мной был разработан  образовательный проект гражданско-патриотической направленности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«Я –Человек. Гражданин. Патриот.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 для патриотического воспитания, позволяющие формировать у обучающихся высокий уровень общей культуры, патриотических чувств и сознания.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реализации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беседы, сообщения, встречи с интересными людьми (ветеранами,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местными художниками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писателями, краеведами и т.д.), экскурсии ( природу, на выставки, музеи), просмотр наглядных пособий, презентаций, видеофильмов, видеороликов, конкурсы (рисунков, плакатов, фото и до.), праздники, соревнования, выставки объединений , интеллектуальные игры (викторины, турниры),изготовление подарков для ветеранов.   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119" y="246714"/>
            <a:ext cx="2809168" cy="19871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76" y="246714"/>
            <a:ext cx="2638641" cy="3518188"/>
          </a:xfrm>
          <a:prstGeom prst="rect">
            <a:avLst/>
          </a:prstGeom>
        </p:spPr>
      </p:pic>
      <p:pic>
        <p:nvPicPr>
          <p:cNvPr id="6146" name="Picture 2" descr="D:\фото\фото 2016\101MSDCF\DSC048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119" y="2497504"/>
            <a:ext cx="2983708" cy="223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Алексей\Downloads\7vHKomq8C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167" y="4103679"/>
            <a:ext cx="2953970" cy="22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31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экскурсий по школьным музеям и музеям города</a:t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19" y="1885982"/>
            <a:ext cx="2876694" cy="2157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811" y="1282952"/>
            <a:ext cx="3886561" cy="2862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3451"/>
          <a:stretch/>
        </p:blipFill>
        <p:spPr>
          <a:xfrm>
            <a:off x="8043040" y="3812136"/>
            <a:ext cx="3825980" cy="2867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9" y="4443715"/>
            <a:ext cx="2608433" cy="3477910"/>
          </a:xfrm>
          <a:prstGeom prst="rect">
            <a:avLst/>
          </a:prstGeom>
        </p:spPr>
      </p:pic>
      <p:pic>
        <p:nvPicPr>
          <p:cNvPr id="8194" name="Picture 2" descr="D:\фото\сборник 2016\101MSDCF\DSC043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11" y="4422478"/>
            <a:ext cx="3379600" cy="253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88429" y="3776147"/>
            <a:ext cx="4016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«Уральская старина»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86014" y="6957178"/>
            <a:ext cx="3165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«Боевой славы»</a:t>
            </a: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8866414" y="6565291"/>
            <a:ext cx="3032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 связи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0926" y="3914646"/>
            <a:ext cx="30804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музей истории образования г. Ревда</a:t>
            </a:r>
            <a:endParaRPr lang="ru-RU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1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истории своей  семьи, семейных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традиций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577641"/>
              </p:ext>
            </p:extLst>
          </p:nvPr>
        </p:nvGraphicFramePr>
        <p:xfrm>
          <a:off x="1597478" y="2096611"/>
          <a:ext cx="3698517" cy="2865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Презентация" r:id="rId3" imgW="3413881" imgH="2560406" progId="">
                  <p:embed/>
                </p:oleObj>
              </mc:Choice>
              <mc:Fallback>
                <p:oleObj name="Презентация" r:id="rId3" imgW="3413881" imgH="2560406" progId="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478" y="2096611"/>
                        <a:ext cx="3698517" cy="28652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339" y="2096611"/>
            <a:ext cx="3820272" cy="28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77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народных традиций и обычаев, истории своего города, школы и т.д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Алексей\Downloads\IMG-20210819-WA0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77" y="2205490"/>
            <a:ext cx="3599601" cy="47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ЛАРИСА\2018 осень\DSC071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59" y="2334985"/>
            <a:ext cx="3267227" cy="24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лексей\Downloads\IMG-20210819-WA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58" y="5128305"/>
            <a:ext cx="3886198" cy="21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6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общесютовских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3" y="1630634"/>
            <a:ext cx="4319451" cy="3239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ДЕНЬ ИМЕНИННИКА\ФОТО РАБОТА 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2934" y="2110998"/>
            <a:ext cx="3824988" cy="2560529"/>
          </a:xfrm>
          <a:prstGeom prst="rect">
            <a:avLst/>
          </a:prstGeom>
          <a:noFill/>
        </p:spPr>
      </p:pic>
      <p:pic>
        <p:nvPicPr>
          <p:cNvPr id="5" name="Picture 5" descr="C:\Users\User\Desktop\работа\аттестация\Фото-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9572" y="4802868"/>
            <a:ext cx="2428892" cy="3238522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2934" y="4987759"/>
            <a:ext cx="3824988" cy="286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123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4615</TotalTime>
  <Words>276</Words>
  <Application>Microsoft Office PowerPoint</Application>
  <PresentationFormat>Произвольный</PresentationFormat>
  <Paragraphs>38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Грань</vt:lpstr>
      <vt:lpstr>Презентация</vt:lpstr>
      <vt:lpstr>Муниципальное бюджетное   учреждение дополнительного образования «Станция юных техников»     Работа по патриотическому воспитанию в объединении МБУ ДО «СЮТ»  «Волшебная пилочка».  </vt:lpstr>
      <vt:lpstr>Презентация PowerPoint</vt:lpstr>
      <vt:lpstr>Цель работы:  совершенствование системы патриотического воспитания, формирование у обучающихся чувств патриотизма и гражданской ответственности, создание системы ценностных ориентаций. Задачи: - стимулирую познавательный интерес к историческому прошлому и настоящему края, области, города; - формирую способности к общению, сопереживанию; - развиваю творческие способности, знакомлю с традициями края, города, достижениями людей; - воспитываю трудолюбие, бережное отношение к результатам  труда; - учу заботиться о СЮТ, гордиться историей СЮТ; - прививаю чувство любви к своему Отечеству; - развиваю чувство национального достоинства на основе толерантного отношения к другим народам России; - воспитываю у детей неприятие агрессии, насилия и войны. - способствую физическому развитию обучающихся, развиваю чувство ответственности за своё здоровье и образ жизни. </vt:lpstr>
      <vt:lpstr>Содержание гражданско-патриотического воспитания в объединении основывается на соответствующих формах воспитательной работы:  - Тематические часы;  - Посещение экскурсий по школьным музеям и музеев города; - Изучение истории своей  семьи, семейных традиций; - Изучение народных традиций и обычаев, истории своего города, школы и т.д.; - Проведение общесютовских мероприятий; - Проведение встреч с ветеранами ВОВ, тружениками тыла  и участниками боевых действий в горячих точках; - Военно-спортивная игра «Зарница»; - Социальные акции; - Совместные мероприятия с родителями.</vt:lpstr>
      <vt:lpstr>Тематические часы</vt:lpstr>
      <vt:lpstr>Посещение экскурсий по школьным музеям и музеям города </vt:lpstr>
      <vt:lpstr>Изучение истории своей  семьи, семейных традиций </vt:lpstr>
      <vt:lpstr>Изучение народных традиций и обычаев, истории своего города, школы и т.д. </vt:lpstr>
      <vt:lpstr>Проведение общесютовских мероприятий </vt:lpstr>
      <vt:lpstr>Проведение встреч с ветеранами ВОВ, тружениками тыла  и участниками боевых действий в горячих точках </vt:lpstr>
      <vt:lpstr>Военно-спортивная игра «Зарница» </vt:lpstr>
      <vt:lpstr>Социальные акции</vt:lpstr>
      <vt:lpstr>Совместные мероприятия с родителями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образовательное  учреждение дополнительного образования детей – Центр дополнительного образования детей  Система педагогических условий, способствующих творческому развитию учащихся 12 – 18 лет в объединении «Творческая мастерская «Василиса»»</dc:title>
  <dc:creator>Тимур</dc:creator>
  <cp:lastModifiedBy>RePack by Diakov</cp:lastModifiedBy>
  <cp:revision>411</cp:revision>
  <dcterms:created xsi:type="dcterms:W3CDTF">2015-01-14T06:22:24Z</dcterms:created>
  <dcterms:modified xsi:type="dcterms:W3CDTF">2021-08-23T19:15:08Z</dcterms:modified>
</cp:coreProperties>
</file>