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86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23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25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0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02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70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55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90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64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35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42BE0-5162-4821-A415-4977C7A723DD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30B5-7E45-4423-B0DC-E9D284B525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1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21" y="5393410"/>
            <a:ext cx="8795548" cy="11414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player.myshared.ru/1234275/data/images/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906" y="-11347"/>
            <a:ext cx="122798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24000" y="1603740"/>
            <a:ext cx="8162441" cy="43088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i="1" dirty="0">
                <a:latin typeface="Batang" panose="02030600000101010101" pitchFamily="18" charset="-127"/>
                <a:ea typeface="Batang" panose="02030600000101010101" pitchFamily="18" charset="-127"/>
              </a:rPr>
              <a:t>Современные технологии </a:t>
            </a:r>
            <a:endParaRPr lang="ru-RU" sz="3200" b="1" i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ru-RU" sz="32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приобщения </a:t>
            </a:r>
            <a:r>
              <a:rPr lang="ru-RU" sz="3200" b="1" i="1" dirty="0">
                <a:latin typeface="Batang" panose="02030600000101010101" pitchFamily="18" charset="-127"/>
                <a:ea typeface="Batang" panose="02030600000101010101" pitchFamily="18" charset="-127"/>
              </a:rPr>
              <a:t>дошкольников к труду. </a:t>
            </a:r>
            <a:endParaRPr lang="ru-RU" sz="3200" b="1" i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ru-RU" sz="32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Виды</a:t>
            </a:r>
            <a:r>
              <a:rPr lang="ru-RU" sz="3200" b="1" i="1" dirty="0">
                <a:latin typeface="Batang" panose="02030600000101010101" pitchFamily="18" charset="-127"/>
                <a:ea typeface="Batang" panose="02030600000101010101" pitchFamily="18" charset="-127"/>
              </a:rPr>
              <a:t>, формы и условия </a:t>
            </a:r>
            <a:endParaRPr lang="ru-RU" sz="3200" b="1" i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ru-RU" sz="32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организации детского труда.</a:t>
            </a:r>
          </a:p>
          <a:p>
            <a:pPr algn="ctr"/>
            <a:endParaRPr lang="ru-RU" sz="3200" b="1" i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r"/>
            <a:endParaRPr lang="ru-RU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064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90793" y="0"/>
            <a:ext cx="10120393" cy="3319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800" b="1" i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способам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объединения детей в труде можно отнести: труд рядом, общий труд, совместный труд. </a:t>
            </a: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</a:t>
            </a:r>
            <a:r>
              <a:rPr lang="ru-RU" sz="2800" b="1" i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</a:t>
            </a:r>
            <a:r>
              <a:rPr lang="ru-R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организации трудовой деятельности детей можно выделить: трудовое поручение, дежурство, коллективный труд.</a:t>
            </a:r>
          </a:p>
          <a:p>
            <a:pPr indent="449580">
              <a:lnSpc>
                <a:spcPct val="107000"/>
              </a:lnSpc>
            </a:pPr>
            <a:r>
              <a:rPr lang="ru-RU" sz="2800" b="1" i="1" u="sng" dirty="0" smtClean="0"/>
              <a:t>Видами</a:t>
            </a:r>
            <a:r>
              <a:rPr lang="ru-RU" sz="2800" u="sng" dirty="0" smtClean="0"/>
              <a:t> </a:t>
            </a:r>
            <a:r>
              <a:rPr lang="ru-RU" sz="2800" dirty="0"/>
              <a:t>труда в ДОУ являются: самообслуживание, хозяйственно-бытовой труд, труд в природе и ручной труд</a:t>
            </a:r>
            <a:r>
              <a:rPr lang="ru-RU" sz="2800" dirty="0" smtClean="0"/>
              <a:t>.</a:t>
            </a:r>
          </a:p>
          <a:p>
            <a:pPr indent="449580">
              <a:lnSpc>
                <a:spcPct val="107000"/>
              </a:lnSpc>
            </a:pPr>
            <a:r>
              <a:rPr lang="ru-RU" sz="2800" b="1" dirty="0" smtClean="0"/>
              <a:t>			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99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90793" y="0"/>
            <a:ext cx="10120393" cy="4922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</a:pPr>
            <a:r>
              <a:rPr lang="ru-RU" sz="2800" b="1" dirty="0" smtClean="0"/>
              <a:t>			</a:t>
            </a:r>
            <a:r>
              <a:rPr lang="ru-RU" sz="2800" b="1" u="sng" dirty="0" smtClean="0"/>
              <a:t>Условия</a:t>
            </a:r>
            <a:r>
              <a:rPr lang="ru-RU" sz="2800" dirty="0" smtClean="0"/>
              <a:t> </a:t>
            </a:r>
            <a:r>
              <a:rPr lang="ru-RU" sz="2800" dirty="0"/>
              <a:t>для полноценного воспитания </a:t>
            </a:r>
            <a:r>
              <a:rPr lang="ru-RU" sz="2800" dirty="0" smtClean="0"/>
              <a:t>					дошкольников </a:t>
            </a:r>
            <a:r>
              <a:rPr lang="ru-RU" sz="2800" dirty="0"/>
              <a:t>в труде</a:t>
            </a:r>
            <a:r>
              <a:rPr lang="ru-RU" sz="2800" dirty="0" smtClean="0"/>
              <a:t>.</a:t>
            </a:r>
          </a:p>
          <a:p>
            <a:pPr indent="449580">
              <a:lnSpc>
                <a:spcPct val="107000"/>
              </a:lnSpc>
            </a:pPr>
            <a:endParaRPr lang="ru-RU" sz="2800" dirty="0" smtClean="0"/>
          </a:p>
          <a:p>
            <a:pPr lvl="0"/>
            <a:r>
              <a:rPr lang="ru-RU" sz="2800" dirty="0" smtClean="0"/>
              <a:t>1. Создание </a:t>
            </a:r>
            <a:r>
              <a:rPr lang="ru-RU" sz="2800" dirty="0"/>
              <a:t>эмоционально-положительной атмосферы.</a:t>
            </a:r>
          </a:p>
          <a:p>
            <a:pPr lvl="0"/>
            <a:r>
              <a:rPr lang="ru-RU" sz="2800" dirty="0" smtClean="0"/>
              <a:t>2. Организация </a:t>
            </a:r>
            <a:r>
              <a:rPr lang="ru-RU" sz="2800" dirty="0"/>
              <a:t>посильного труда детей с учетом возраста и вида трудовой деятельности. </a:t>
            </a:r>
            <a:endParaRPr lang="ru-RU" sz="2800" dirty="0" smtClean="0"/>
          </a:p>
          <a:p>
            <a:pPr lvl="0"/>
            <a:r>
              <a:rPr lang="ru-RU" sz="2800" dirty="0" smtClean="0"/>
              <a:t>3. Учет </a:t>
            </a:r>
            <a:r>
              <a:rPr lang="ru-RU" sz="2800" dirty="0"/>
              <a:t>индивидуальных интересов, склонностей к видам труда. </a:t>
            </a:r>
          </a:p>
          <a:p>
            <a:r>
              <a:rPr lang="ru-RU" sz="2800" dirty="0" smtClean="0"/>
              <a:t>				4. Взаимодействие </a:t>
            </a:r>
            <a:r>
              <a:rPr lang="ru-RU" sz="2800" dirty="0"/>
              <a:t>дошкольного </a:t>
            </a:r>
            <a:r>
              <a:rPr lang="ru-RU" sz="2800" dirty="0" smtClean="0"/>
              <a:t>					     учреждения </a:t>
            </a:r>
            <a:r>
              <a:rPr lang="ru-RU" sz="2800" dirty="0"/>
              <a:t>и семьи по </a:t>
            </a:r>
            <a:r>
              <a:rPr lang="ru-RU" sz="2800" dirty="0" smtClean="0"/>
              <a:t>					                проблемам </a:t>
            </a:r>
            <a:r>
              <a:rPr lang="ru-RU" sz="2800" dirty="0"/>
              <a:t>трудового </a:t>
            </a:r>
            <a:r>
              <a:rPr lang="ru-RU" sz="2800" dirty="0" smtClean="0"/>
              <a:t>воспитания  				     детей</a:t>
            </a:r>
            <a:r>
              <a:rPr lang="ru-RU" sz="2800" dirty="0"/>
              <a:t>. 	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212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21" y="5393410"/>
            <a:ext cx="8795548" cy="11414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player.myshared.ru/1234275/data/images/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906" y="-11347"/>
            <a:ext cx="122798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24000" y="1603740"/>
            <a:ext cx="8162441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4000" b="1" i="1" u="sng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ru-RU" sz="4000" b="1" i="1" u="sng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ru-RU" sz="4000" b="1" i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66224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61275" y="0"/>
            <a:ext cx="10130725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dirty="0"/>
              <a:t>План.</a:t>
            </a:r>
          </a:p>
          <a:p>
            <a:r>
              <a:rPr lang="ru-RU" sz="3200" dirty="0"/>
              <a:t>1.	История развития вопроса трудового воспитания дошкольников.</a:t>
            </a:r>
          </a:p>
          <a:p>
            <a:r>
              <a:rPr lang="ru-RU" sz="3200" dirty="0"/>
              <a:t>2.	Трудовая деятельность в дошкольном образовательном учреждении в свете ФГОС.</a:t>
            </a:r>
          </a:p>
          <a:p>
            <a:r>
              <a:rPr lang="ru-RU" sz="3200" dirty="0"/>
              <a:t>3.	Технологии приобщения дошкольников к труду.</a:t>
            </a:r>
          </a:p>
          <a:p>
            <a:r>
              <a:rPr lang="ru-RU" sz="3200" dirty="0" smtClean="0"/>
              <a:t>                              4</a:t>
            </a:r>
            <a:r>
              <a:rPr lang="ru-RU" sz="3200" dirty="0"/>
              <a:t>.	Виды, формы и </a:t>
            </a:r>
            <a:r>
              <a:rPr lang="ru-RU" sz="3200" dirty="0" smtClean="0"/>
              <a:t>условия       					организации детского труда.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073930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08868" y="0"/>
            <a:ext cx="10983132" cy="78483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u="sng" cap="none" spc="0" dirty="0" smtClean="0">
                <a:ln w="0"/>
                <a:solidFill>
                  <a:schemeClr val="tx1"/>
                </a:solidFill>
              </a:rPr>
              <a:t>Основные исторические этапы развития </a:t>
            </a:r>
          </a:p>
          <a:p>
            <a:pPr algn="ctr"/>
            <a:r>
              <a:rPr lang="ru-RU" sz="3200" b="0" u="sng" cap="none" spc="0" dirty="0" smtClean="0">
                <a:ln w="0"/>
                <a:solidFill>
                  <a:schemeClr val="tx1"/>
                </a:solidFill>
              </a:rPr>
              <a:t>вопроса трудовой деятельности </a:t>
            </a:r>
            <a:r>
              <a:rPr lang="ru-RU" sz="3200" u="sng" dirty="0" smtClean="0">
                <a:ln w="0"/>
              </a:rPr>
              <a:t>дошкольника в отечественной педагогике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n w="0"/>
              </a:rPr>
              <a:t>Советский период (Всесоюзные съезды по дошкольному воспитанию) (Н.К. Крупская, А.С. Макаренко, К.Д. Ушинский.)</a:t>
            </a:r>
          </a:p>
          <a:p>
            <a:r>
              <a:rPr lang="ru-RU" sz="2800" dirty="0" smtClean="0">
                <a:ln w="0"/>
              </a:rPr>
              <a:t>2. Период Великой Отечественной войны.</a:t>
            </a:r>
          </a:p>
          <a:p>
            <a:r>
              <a:rPr lang="ru-RU" sz="2800" dirty="0" smtClean="0">
                <a:ln w="0"/>
              </a:rPr>
              <a:t>3. До 60-х годов ХХ в. (В.А. Сухомлинский)</a:t>
            </a:r>
          </a:p>
          <a:p>
            <a:r>
              <a:rPr lang="ru-RU" sz="2800" dirty="0" smtClean="0">
                <a:ln w="0"/>
              </a:rPr>
              <a:t>                                                    4. 70-80 гг.(Р.С. Буре, Г.Н. Година, А.В.                         					Запорожец, В.И. Логинова, Т.А. 						Маркова, В.Г. Нечаева, Я.З. </a:t>
            </a:r>
            <a:r>
              <a:rPr lang="ru-RU" sz="2800" dirty="0" err="1" smtClean="0">
                <a:ln w="0"/>
              </a:rPr>
              <a:t>Неверович</a:t>
            </a:r>
            <a:r>
              <a:rPr lang="ru-RU" sz="2800" dirty="0" smtClean="0">
                <a:ln w="0"/>
              </a:rPr>
              <a:t>)</a:t>
            </a:r>
          </a:p>
          <a:p>
            <a:r>
              <a:rPr lang="ru-RU" sz="2800" dirty="0">
                <a:ln w="0"/>
              </a:rPr>
              <a:t> </a:t>
            </a:r>
            <a:r>
              <a:rPr lang="ru-RU" sz="2800" dirty="0" smtClean="0">
                <a:ln w="0"/>
              </a:rPr>
              <a:t>                                           5. 80-90 гг.</a:t>
            </a:r>
          </a:p>
          <a:p>
            <a:r>
              <a:rPr lang="ru-RU" sz="2800" dirty="0">
                <a:ln w="0"/>
              </a:rPr>
              <a:t> </a:t>
            </a:r>
            <a:r>
              <a:rPr lang="ru-RU" sz="2800" dirty="0" smtClean="0">
                <a:ln w="0"/>
              </a:rPr>
              <a:t>                                           6. Период до 2000 г.</a:t>
            </a:r>
          </a:p>
          <a:p>
            <a:r>
              <a:rPr lang="ru-RU" sz="2800" dirty="0">
                <a:ln w="0"/>
              </a:rPr>
              <a:t> </a:t>
            </a:r>
            <a:r>
              <a:rPr lang="ru-RU" sz="2800" dirty="0" smtClean="0">
                <a:ln w="0"/>
              </a:rPr>
              <a:t>                                           7. Современный этап.</a:t>
            </a:r>
          </a:p>
          <a:p>
            <a:pPr marL="514350" indent="-514350">
              <a:buFont typeface="+mj-lt"/>
              <a:buAutoNum type="arabicPeriod"/>
            </a:pPr>
            <a:endParaRPr lang="ru-RU" sz="3200" dirty="0">
              <a:ln w="0"/>
            </a:endParaRPr>
          </a:p>
          <a:p>
            <a:endParaRPr lang="ru-RU" sz="3200" b="0" cap="none" spc="0" dirty="0" smtClean="0">
              <a:ln w="0"/>
              <a:solidFill>
                <a:schemeClr val="tx1"/>
              </a:solidFill>
            </a:endParaRPr>
          </a:p>
          <a:p>
            <a:endParaRPr lang="ru-RU" sz="3200" b="0" cap="none" spc="0" dirty="0" smtClean="0">
              <a:ln w="0"/>
              <a:solidFill>
                <a:schemeClr val="tx1"/>
              </a:solidFill>
            </a:endParaRPr>
          </a:p>
          <a:p>
            <a:pPr algn="ctr"/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993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003635" y="2967335"/>
            <a:ext cx="1847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7837" y="1"/>
            <a:ext cx="10507851" cy="4834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«Эффективность развития связана с освоением детьми позиции субъекта детской деятельности. Именно благодаря освоению данной позиции происходит интенсивное эмоционально-личностное развитие, оформляется новое психическое образование — ценность, которая определяет самореализацию   						субъекта в той или иной 							деятельности». </a:t>
            </a: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				(М.В. 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Крулехт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6318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11824" y="0"/>
            <a:ext cx="10430359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u="sng" dirty="0"/>
              <a:t>Трудовая деятельность в дошкольном образовательном</a:t>
            </a:r>
          </a:p>
          <a:p>
            <a:pPr algn="ctr"/>
            <a:r>
              <a:rPr lang="ru-RU" sz="3200" u="sng" dirty="0"/>
              <a:t>учреждении в свете </a:t>
            </a:r>
            <a:r>
              <a:rPr lang="ru-RU" sz="3200" u="sng" dirty="0" smtClean="0"/>
              <a:t>ФГОС</a:t>
            </a:r>
            <a:endParaRPr lang="ru-RU" sz="3200" b="0" u="sng" cap="none" spc="0" dirty="0">
              <a:ln w="0"/>
              <a:solidFill>
                <a:schemeClr val="tx1"/>
              </a:solidFill>
            </a:endParaRPr>
          </a:p>
          <a:p>
            <a:r>
              <a:rPr lang="ru-RU" sz="2800" dirty="0" smtClean="0"/>
              <a:t>п.3.1 </a:t>
            </a:r>
            <a:r>
              <a:rPr lang="ru-RU" sz="2800" dirty="0"/>
              <a:t>ФГОС </a:t>
            </a:r>
            <a:r>
              <a:rPr lang="ru-RU" sz="2800" dirty="0" smtClean="0"/>
              <a:t>ДО – </a:t>
            </a:r>
            <a:r>
              <a:rPr lang="ru-RU" sz="2400" dirty="0" smtClean="0"/>
              <a:t>определены требования к условиям реализации основной общеобразовательной программы ДО</a:t>
            </a:r>
          </a:p>
          <a:p>
            <a:endParaRPr lang="ru-RU" sz="2400" dirty="0" smtClean="0"/>
          </a:p>
          <a:p>
            <a:r>
              <a:rPr lang="ru-RU" sz="2800" dirty="0" smtClean="0"/>
              <a:t>Содержание </a:t>
            </a:r>
            <a:r>
              <a:rPr lang="ru-RU" sz="2400" dirty="0"/>
              <a:t>образовательной области «Социально-коммуникативное развитие» по организации трудовой деятельности должно </a:t>
            </a:r>
            <a:r>
              <a:rPr lang="ru-RU" sz="2800" dirty="0"/>
              <a:t>обеспечивать </a:t>
            </a:r>
            <a:r>
              <a:rPr lang="ru-RU" sz="2800" dirty="0" smtClean="0"/>
              <a:t>                          				развитие </a:t>
            </a:r>
            <a:r>
              <a:rPr lang="ru-RU" sz="2800" dirty="0"/>
              <a:t>личности, мотивации и </a:t>
            </a:r>
            <a:r>
              <a:rPr lang="ru-RU" sz="2800" dirty="0" smtClean="0"/>
              <a:t>						   способностей </a:t>
            </a:r>
            <a:r>
              <a:rPr lang="ru-RU" sz="2800" dirty="0"/>
              <a:t>детей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 smtClean="0"/>
              <a:t>				Главная цель: </a:t>
            </a:r>
            <a:r>
              <a:rPr lang="ru-RU" sz="2400" dirty="0" smtClean="0"/>
              <a:t>формировать   						положительное отношение к труду через решение 					следующих задач…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                                           </a:t>
            </a:r>
            <a:endParaRPr lang="ru-RU" sz="2800" dirty="0"/>
          </a:p>
          <a:p>
            <a:endParaRPr lang="ru-RU" sz="2800" dirty="0" smtClean="0"/>
          </a:p>
          <a:p>
            <a:endParaRPr lang="ru-RU" sz="2800" b="0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30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92087" y="163286"/>
            <a:ext cx="9993084" cy="42780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u="sng" dirty="0" smtClean="0"/>
              <a:t>Задачи</a:t>
            </a:r>
          </a:p>
          <a:p>
            <a:pPr algn="ctr"/>
            <a:endParaRPr lang="ru-RU" sz="28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формирование </a:t>
            </a:r>
            <a:r>
              <a:rPr lang="ru-RU" sz="2400" dirty="0"/>
              <a:t>позитивных установок к различным видам труда и творчества;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воспитание </a:t>
            </a:r>
            <a:r>
              <a:rPr lang="ru-RU" sz="2400" dirty="0"/>
              <a:t>ценностного отношения к собственному труду, труду других людей и его результатам; воспитание личности ребенка в аспекте труда и </a:t>
            </a:r>
            <a:r>
              <a:rPr lang="ru-RU" sz="2400" dirty="0" smtClean="0"/>
              <a:t>творчества;</a:t>
            </a:r>
            <a:endParaRPr lang="ru-RU" sz="2400" dirty="0"/>
          </a:p>
          <a:p>
            <a:pPr marL="3543300" lvl="7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развитие </a:t>
            </a:r>
            <a:r>
              <a:rPr lang="ru-RU" sz="2400" dirty="0"/>
              <a:t>творческой инициативы, способности самостоятельно себя реализовать в различных видах труда и творчества.</a:t>
            </a:r>
          </a:p>
          <a:p>
            <a:pPr algn="ctr"/>
            <a:endParaRPr lang="ru-RU" sz="2400" b="0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29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73817" y="0"/>
            <a:ext cx="9825925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u="sng" dirty="0" smtClean="0">
                <a:ln w="0"/>
              </a:rPr>
              <a:t>Принципы построения образовательного процесса </a:t>
            </a:r>
          </a:p>
          <a:p>
            <a:pPr algn="ctr"/>
            <a:r>
              <a:rPr lang="ru-RU" sz="2800" b="1" u="sng" cap="none" spc="0" dirty="0" smtClean="0">
                <a:ln w="0"/>
                <a:solidFill>
                  <a:schemeClr val="tx1"/>
                </a:solidFill>
              </a:rPr>
              <a:t>Организации труда дошкольника:</a:t>
            </a:r>
          </a:p>
          <a:p>
            <a:r>
              <a:rPr lang="ru-RU" sz="2400" dirty="0" smtClean="0">
                <a:sym typeface="Symbol" panose="05050102010706020507" pitchFamily="18" charset="2"/>
              </a:rPr>
              <a:t></a:t>
            </a:r>
            <a:r>
              <a:rPr lang="ru-RU" sz="2400" dirty="0" smtClean="0"/>
              <a:t> принципа </a:t>
            </a:r>
            <a:r>
              <a:rPr lang="ru-RU" sz="2400" dirty="0"/>
              <a:t>поддержки инициативы </a:t>
            </a:r>
            <a:r>
              <a:rPr lang="ru-RU" sz="2400" dirty="0" smtClean="0"/>
              <a:t>;</a:t>
            </a:r>
          </a:p>
          <a:p>
            <a:r>
              <a:rPr lang="ru-RU" sz="2400" dirty="0" smtClean="0">
                <a:sym typeface="Symbol" panose="05050102010706020507" pitchFamily="18" charset="2"/>
              </a:rPr>
              <a:t></a:t>
            </a:r>
            <a:r>
              <a:rPr lang="ru-RU" sz="2400" dirty="0" smtClean="0"/>
              <a:t> </a:t>
            </a:r>
            <a:r>
              <a:rPr lang="ru-RU" sz="2400" dirty="0"/>
              <a:t>принципа содействия и </a:t>
            </a:r>
            <a:r>
              <a:rPr lang="ru-RU" sz="2400" dirty="0" smtClean="0"/>
              <a:t>сотрудничества, признания;</a:t>
            </a:r>
          </a:p>
          <a:p>
            <a:r>
              <a:rPr lang="ru-RU" sz="2400" dirty="0" smtClean="0">
                <a:sym typeface="Symbol" panose="05050102010706020507" pitchFamily="18" charset="2"/>
              </a:rPr>
              <a:t></a:t>
            </a:r>
            <a:r>
              <a:rPr lang="ru-RU" sz="2400" dirty="0" smtClean="0"/>
              <a:t> </a:t>
            </a:r>
            <a:r>
              <a:rPr lang="ru-RU" sz="2400" dirty="0"/>
              <a:t>принципа </a:t>
            </a:r>
            <a:r>
              <a:rPr lang="ru-RU" sz="2400" dirty="0" smtClean="0"/>
              <a:t>индивидуальных </a:t>
            </a:r>
            <a:r>
              <a:rPr lang="ru-RU" sz="2400" dirty="0"/>
              <a:t>особенностей каждого ребенка….</a:t>
            </a:r>
          </a:p>
          <a:p>
            <a:r>
              <a:rPr lang="ru-RU" sz="2400" dirty="0"/>
              <a:t> </a:t>
            </a:r>
            <a:r>
              <a:rPr lang="ru-RU" sz="2400" dirty="0">
                <a:sym typeface="Symbol" panose="05050102010706020507" pitchFamily="18" charset="2"/>
              </a:rPr>
              <a:t></a:t>
            </a:r>
            <a:r>
              <a:rPr lang="ru-RU" sz="2400" dirty="0"/>
              <a:t> принципа </a:t>
            </a:r>
            <a:r>
              <a:rPr lang="ru-RU" sz="2400" dirty="0" smtClean="0"/>
              <a:t>амплификации;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dirty="0">
                <a:sym typeface="Symbol" panose="05050102010706020507" pitchFamily="18" charset="2"/>
              </a:rPr>
              <a:t></a:t>
            </a:r>
            <a:r>
              <a:rPr lang="ru-RU" sz="2400" dirty="0"/>
              <a:t> принципа формирования познавательных интересов </a:t>
            </a:r>
            <a:r>
              <a:rPr lang="ru-RU" sz="2400" dirty="0" smtClean="0"/>
              <a:t>и действий;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dirty="0">
                <a:sym typeface="Symbol" panose="05050102010706020507" pitchFamily="18" charset="2"/>
              </a:rPr>
              <a:t></a:t>
            </a:r>
            <a:r>
              <a:rPr lang="ru-RU" sz="2400" dirty="0"/>
              <a:t> принципа возрастной </a:t>
            </a:r>
            <a:r>
              <a:rPr lang="ru-RU" sz="2400" dirty="0" smtClean="0"/>
              <a:t>адекватности;</a:t>
            </a:r>
          </a:p>
          <a:p>
            <a:r>
              <a:rPr lang="ru-RU" sz="2400" dirty="0" smtClean="0">
                <a:sym typeface="Symbol" panose="05050102010706020507" pitchFamily="18" charset="2"/>
              </a:rPr>
              <a:t>			</a:t>
            </a:r>
            <a:r>
              <a:rPr lang="ru-RU" sz="2400" dirty="0" smtClean="0"/>
              <a:t> </a:t>
            </a:r>
            <a:r>
              <a:rPr lang="ru-RU" sz="2400" dirty="0"/>
              <a:t>принципа </a:t>
            </a:r>
            <a:r>
              <a:rPr lang="ru-RU" sz="2400" dirty="0" smtClean="0"/>
              <a:t>системности </a:t>
            </a:r>
            <a:r>
              <a:rPr lang="ru-RU" sz="2400" dirty="0"/>
              <a:t>и </a:t>
            </a:r>
            <a:r>
              <a:rPr lang="ru-RU" sz="2400" dirty="0" smtClean="0"/>
              <a:t>последовательности;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dirty="0" smtClean="0"/>
              <a:t>					</a:t>
            </a:r>
            <a:r>
              <a:rPr lang="ru-RU" sz="2400" dirty="0" smtClean="0">
                <a:sym typeface="Symbol" panose="05050102010706020507" pitchFamily="18" charset="2"/>
              </a:rPr>
              <a:t></a:t>
            </a:r>
            <a:r>
              <a:rPr lang="ru-RU" sz="2400" dirty="0" smtClean="0"/>
              <a:t> </a:t>
            </a:r>
            <a:r>
              <a:rPr lang="ru-RU" sz="2400" dirty="0"/>
              <a:t>принципа </a:t>
            </a:r>
            <a:r>
              <a:rPr lang="ru-RU" sz="2400" dirty="0" smtClean="0"/>
              <a:t>новизны;</a:t>
            </a:r>
          </a:p>
          <a:p>
            <a:r>
              <a:rPr lang="ru-RU" sz="2400" dirty="0">
                <a:sym typeface="Symbol" panose="05050102010706020507" pitchFamily="18" charset="2"/>
              </a:rPr>
              <a:t>	</a:t>
            </a:r>
            <a:r>
              <a:rPr lang="ru-RU" sz="2400" dirty="0" smtClean="0">
                <a:sym typeface="Symbol" panose="05050102010706020507" pitchFamily="18" charset="2"/>
              </a:rPr>
              <a:t>				</a:t>
            </a:r>
            <a:r>
              <a:rPr lang="ru-RU" sz="2400" dirty="0" smtClean="0"/>
              <a:t> </a:t>
            </a:r>
            <a:r>
              <a:rPr lang="ru-RU" sz="2400" dirty="0"/>
              <a:t>принципа </a:t>
            </a:r>
            <a:r>
              <a:rPr lang="ru-RU" sz="2400" dirty="0" smtClean="0"/>
              <a:t>интеграции.</a:t>
            </a:r>
            <a:endParaRPr lang="ru-RU" sz="2400" cap="none" spc="0" dirty="0" smtClean="0">
              <a:ln w="0"/>
              <a:solidFill>
                <a:schemeClr val="tx1"/>
              </a:solidFill>
            </a:endParaRPr>
          </a:p>
          <a:p>
            <a:endParaRPr lang="ru-RU" sz="2800" b="1" u="sng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49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08415" y="0"/>
            <a:ext cx="10042071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u="sng" dirty="0" smtClean="0"/>
              <a:t>Педагогические </a:t>
            </a:r>
            <a:r>
              <a:rPr lang="ru-RU" sz="2800" b="1" u="sng" dirty="0"/>
              <a:t>технологии приобщения дошкольника к труду: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 smtClean="0"/>
              <a:t>Технология </a:t>
            </a:r>
            <a:r>
              <a:rPr lang="ru-RU" sz="2800" dirty="0"/>
              <a:t>развития трудовой активности у детей старшего дошкольного возраста Л.И. </a:t>
            </a:r>
            <a:r>
              <a:rPr lang="ru-RU" sz="2800" dirty="0" err="1"/>
              <a:t>Сайгушева</a:t>
            </a:r>
            <a:r>
              <a:rPr lang="ru-RU" sz="2800" dirty="0"/>
              <a:t>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2800" dirty="0"/>
              <a:t>Технология вхождения ребенка в реальные трудовые связи М.В. </a:t>
            </a:r>
            <a:r>
              <a:rPr lang="ru-RU" sz="2800" dirty="0" err="1"/>
              <a:t>Крухлет</a:t>
            </a:r>
            <a:r>
              <a:rPr lang="ru-RU" sz="2800" dirty="0"/>
              <a:t>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800" dirty="0"/>
              <a:t>Технология развития индивидуальности старших </a:t>
            </a:r>
            <a:r>
              <a:rPr lang="ru-RU" sz="2800" dirty="0" smtClean="0"/>
              <a:t>					дошкольников </a:t>
            </a:r>
            <a:r>
              <a:rPr lang="ru-RU" sz="2800" dirty="0"/>
              <a:t>в труде Ю.А. Мичурина. </a:t>
            </a:r>
            <a:endParaRPr lang="ru-RU" sz="2800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4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tvoyrebenok.ru/images/presentation/sad/b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76773" y="139485"/>
            <a:ext cx="998090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u="sng" dirty="0" smtClean="0">
                <a:ln w="0"/>
              </a:rPr>
              <a:t>Технология М. В. </a:t>
            </a:r>
            <a:r>
              <a:rPr lang="ru-RU" sz="2800" b="1" u="sng" dirty="0" err="1" smtClean="0">
                <a:ln w="0"/>
              </a:rPr>
              <a:t>Крухлет</a:t>
            </a:r>
            <a:r>
              <a:rPr lang="ru-RU" sz="2800" b="1" u="sng" dirty="0" smtClean="0">
                <a:ln w="0"/>
              </a:rPr>
              <a:t>:</a:t>
            </a:r>
          </a:p>
          <a:p>
            <a:pPr algn="ctr"/>
            <a:endParaRPr lang="ru-RU" sz="2800" b="1" u="sng" dirty="0">
              <a:ln w="0"/>
            </a:endParaRPr>
          </a:p>
          <a:p>
            <a:r>
              <a:rPr lang="ru-RU" sz="2800" i="1" dirty="0"/>
              <a:t>Первый шаг</a:t>
            </a:r>
            <a:r>
              <a:rPr lang="ru-RU" sz="2800" dirty="0"/>
              <a:t> – формирование знаний о предметах и труде взрослых.</a:t>
            </a:r>
          </a:p>
          <a:p>
            <a:r>
              <a:rPr lang="ru-RU" sz="2800" i="1" dirty="0"/>
              <a:t>Второй шаг</a:t>
            </a:r>
            <a:r>
              <a:rPr lang="ru-RU" sz="2800" dirty="0"/>
              <a:t> -   овладение трудовыми умениями, способами самоконтроля самооценки.</a:t>
            </a:r>
          </a:p>
          <a:p>
            <a:r>
              <a:rPr lang="ru-RU" sz="2800" i="1" dirty="0"/>
              <a:t>Третий шаг</a:t>
            </a:r>
            <a:r>
              <a:rPr lang="ru-RU" sz="2800" dirty="0"/>
              <a:t> – вхождение ребенка в реальные трудовые связи с близкими для него людьми. </a:t>
            </a:r>
            <a:endParaRPr lang="ru-RU" sz="2800" dirty="0" smtClean="0">
              <a:ln w="0"/>
            </a:endParaRPr>
          </a:p>
          <a:p>
            <a:pPr algn="ctr"/>
            <a:endParaRPr lang="ru-RU" sz="2800" b="1" u="sng" cap="none" spc="0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2359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389</Words>
  <Application>Microsoft Office PowerPoint</Application>
  <PresentationFormat>Широкоэкранный</PresentationFormat>
  <Paragraphs>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Batang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Домарева</dc:creator>
  <cp:lastModifiedBy>Пользователь</cp:lastModifiedBy>
  <cp:revision>17</cp:revision>
  <dcterms:created xsi:type="dcterms:W3CDTF">2015-11-09T18:02:26Z</dcterms:created>
  <dcterms:modified xsi:type="dcterms:W3CDTF">2021-09-19T20:00:24Z</dcterms:modified>
</cp:coreProperties>
</file>