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sldIdLst>
    <p:sldId id="316" r:id="rId2"/>
    <p:sldId id="257" r:id="rId3"/>
    <p:sldId id="274" r:id="rId4"/>
    <p:sldId id="314" r:id="rId5"/>
    <p:sldId id="273" r:id="rId6"/>
    <p:sldId id="272" r:id="rId7"/>
    <p:sldId id="311" r:id="rId8"/>
    <p:sldId id="271" r:id="rId9"/>
    <p:sldId id="270" r:id="rId10"/>
    <p:sldId id="269" r:id="rId11"/>
    <p:sldId id="268" r:id="rId12"/>
    <p:sldId id="267" r:id="rId13"/>
    <p:sldId id="307" r:id="rId14"/>
    <p:sldId id="266" r:id="rId15"/>
    <p:sldId id="305" r:id="rId16"/>
    <p:sldId id="265" r:id="rId17"/>
    <p:sldId id="315" r:id="rId18"/>
    <p:sldId id="264" r:id="rId19"/>
    <p:sldId id="263" r:id="rId20"/>
    <p:sldId id="262" r:id="rId21"/>
    <p:sldId id="313" r:id="rId22"/>
    <p:sldId id="261" r:id="rId23"/>
    <p:sldId id="308" r:id="rId24"/>
    <p:sldId id="260" r:id="rId25"/>
    <p:sldId id="309" r:id="rId26"/>
    <p:sldId id="259" r:id="rId27"/>
    <p:sldId id="312" r:id="rId28"/>
    <p:sldId id="283" r:id="rId29"/>
    <p:sldId id="282" r:id="rId30"/>
    <p:sldId id="281" r:id="rId31"/>
    <p:sldId id="285" r:id="rId32"/>
    <p:sldId id="284" r:id="rId33"/>
    <p:sldId id="280" r:id="rId34"/>
    <p:sldId id="279" r:id="rId35"/>
    <p:sldId id="278" r:id="rId36"/>
    <p:sldId id="277" r:id="rId37"/>
    <p:sldId id="276" r:id="rId38"/>
    <p:sldId id="291" r:id="rId39"/>
    <p:sldId id="287" r:id="rId40"/>
    <p:sldId id="310" r:id="rId41"/>
    <p:sldId id="288" r:id="rId42"/>
    <p:sldId id="289" r:id="rId43"/>
    <p:sldId id="290" r:id="rId44"/>
    <p:sldId id="292" r:id="rId45"/>
    <p:sldId id="293" r:id="rId46"/>
    <p:sldId id="275" r:id="rId47"/>
    <p:sldId id="294" r:id="rId48"/>
    <p:sldId id="295" r:id="rId49"/>
    <p:sldId id="296" r:id="rId50"/>
    <p:sldId id="297" r:id="rId51"/>
    <p:sldId id="298" r:id="rId52"/>
    <p:sldId id="304" r:id="rId53"/>
    <p:sldId id="299" r:id="rId54"/>
    <p:sldId id="300" r:id="rId55"/>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6600"/>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216" autoAdjust="0"/>
    <p:restoredTop sz="92080" autoAdjust="0"/>
  </p:normalViewPr>
  <p:slideViewPr>
    <p:cSldViewPr>
      <p:cViewPr varScale="1">
        <p:scale>
          <a:sx n="89" d="100"/>
          <a:sy n="89" d="100"/>
        </p:scale>
        <p:origin x="-96" y="-3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pPr/>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pPr/>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pPr/>
              <a:t>9/16/2021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pPr/>
              <a:t>9/16/2021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4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4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5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145.jpeg"/></Relationships>
</file>

<file path=ppt/slides/_rels/slide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LarV\Desktop\1613652630_29-p-fon-dlya-prezentatsii-narodnie-promisli-33.jpg"/>
          <p:cNvPicPr>
            <a:picLocks noChangeAspect="1" noChangeArrowheads="1"/>
          </p:cNvPicPr>
          <p:nvPr/>
        </p:nvPicPr>
        <p:blipFill>
          <a:blip r:embed="rId2"/>
          <a:srcRect/>
          <a:stretch>
            <a:fillRect/>
          </a:stretch>
        </p:blipFill>
        <p:spPr bwMode="auto">
          <a:xfrm>
            <a:off x="0" y="0"/>
            <a:ext cx="9144000" cy="5143501"/>
          </a:xfrm>
          <a:prstGeom prst="rect">
            <a:avLst/>
          </a:prstGeom>
          <a:noFill/>
        </p:spPr>
      </p:pic>
      <p:sp>
        <p:nvSpPr>
          <p:cNvPr id="3" name="TextBox 2"/>
          <p:cNvSpPr txBox="1"/>
          <p:nvPr/>
        </p:nvSpPr>
        <p:spPr>
          <a:xfrm>
            <a:off x="0" y="5410200"/>
            <a:ext cx="9144000" cy="769441"/>
          </a:xfrm>
          <a:prstGeom prst="rect">
            <a:avLst/>
          </a:prstGeom>
          <a:noFill/>
        </p:spPr>
        <p:txBody>
          <a:bodyPr wrap="square" rtlCol="0">
            <a:spAutoFit/>
          </a:bodyPr>
          <a:lstStyle/>
          <a:p>
            <a:pPr algn="ctr"/>
            <a:r>
              <a:rPr lang="ru-RU" sz="4400" b="1" dirty="0" smtClean="0">
                <a:latin typeface="Monotype Corsiva" pitchFamily="66" charset="0"/>
              </a:rPr>
              <a:t> </a:t>
            </a:r>
            <a:r>
              <a:rPr lang="ru-RU" sz="4400" b="1" dirty="0" smtClean="0">
                <a:solidFill>
                  <a:srgbClr val="0000FF"/>
                </a:solidFill>
                <a:latin typeface="Monotype Corsiva" pitchFamily="66" charset="0"/>
              </a:rPr>
              <a:t>НАРОДНЫЕ </a:t>
            </a:r>
            <a:r>
              <a:rPr lang="ru-RU" sz="4400" b="1" dirty="0" smtClean="0">
                <a:solidFill>
                  <a:srgbClr val="0000FF"/>
                </a:solidFill>
                <a:latin typeface="Monotype Corsiva" pitchFamily="66" charset="0"/>
              </a:rPr>
              <a:t> </a:t>
            </a:r>
            <a:r>
              <a:rPr lang="ru-RU" sz="4400" b="1" dirty="0" smtClean="0">
                <a:solidFill>
                  <a:srgbClr val="0000FF"/>
                </a:solidFill>
                <a:latin typeface="Monotype Corsiva" pitchFamily="66" charset="0"/>
              </a:rPr>
              <a:t>ПРОМЫСЛЫ </a:t>
            </a:r>
            <a:r>
              <a:rPr lang="ru-RU" sz="4400" b="1" dirty="0" smtClean="0">
                <a:solidFill>
                  <a:srgbClr val="0000FF"/>
                </a:solidFill>
                <a:latin typeface="Monotype Corsiva" pitchFamily="66" charset="0"/>
              </a:rPr>
              <a:t>РОССИИ</a:t>
            </a:r>
            <a:endParaRPr lang="ru-RU" sz="4400" b="1" dirty="0">
              <a:solidFill>
                <a:srgbClr val="0000FF"/>
              </a:solidFill>
              <a:latin typeface="Monotype Corsiva"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3505200" y="152400"/>
            <a:ext cx="5486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err="1" smtClean="0">
                <a:ln>
                  <a:noFill/>
                </a:ln>
                <a:solidFill>
                  <a:srgbClr val="3A3A3A"/>
                </a:solidFill>
                <a:effectLst/>
                <a:latin typeface="Comic Sans MS" pitchFamily="66" charset="0"/>
                <a:ea typeface="Times New Roman" pitchFamily="18" charset="0"/>
                <a:cs typeface="Times New Roman" pitchFamily="18" charset="0"/>
              </a:rPr>
              <a:t>Федоскинская</a:t>
            </a:r>
            <a:r>
              <a:rPr kumimoji="0" lang="ru-RU" sz="3200" b="1" i="0" u="none" strike="noStrike" cap="none" normalizeH="0" baseline="0" dirty="0" smtClean="0">
                <a:ln>
                  <a:noFill/>
                </a:ln>
                <a:solidFill>
                  <a:srgbClr val="3A3A3A"/>
                </a:solidFill>
                <a:effectLst/>
                <a:latin typeface="Comic Sans MS" pitchFamily="66" charset="0"/>
                <a:ea typeface="Times New Roman" pitchFamily="18" charset="0"/>
                <a:cs typeface="Times New Roman" pitchFamily="18" charset="0"/>
              </a:rPr>
              <a:t> миниатюра</a:t>
            </a:r>
            <a:endParaRPr kumimoji="0" lang="ru-RU" sz="3200" b="1" i="0" u="none" strike="noStrike" cap="none" normalizeH="0" baseline="0" dirty="0" smtClean="0">
              <a:ln>
                <a:noFill/>
              </a:ln>
              <a:solidFill>
                <a:schemeClr val="tx1"/>
              </a:solidFill>
              <a:effectLst/>
              <a:latin typeface="Comic Sans MS" pitchFamily="66" charset="0"/>
              <a:cs typeface="Arial" pitchFamily="34" charset="0"/>
            </a:endParaRPr>
          </a:p>
        </p:txBody>
      </p:sp>
      <p:sp>
        <p:nvSpPr>
          <p:cNvPr id="6146" name="Rectangle 2"/>
          <p:cNvSpPr>
            <a:spLocks noChangeArrowheads="1"/>
          </p:cNvSpPr>
          <p:nvPr/>
        </p:nvSpPr>
        <p:spPr bwMode="auto">
          <a:xfrm flipH="1">
            <a:off x="2590800" y="914400"/>
            <a:ext cx="64008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Федоскинская</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миниатюра — это еще один вид традиционной русской лаковой миниатюрной живописи. Выполняется масляными красками на папье-маше. В отличие от миниатюр Палеха, приемы которых пришли из иконописи,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федоскинская</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миниатюра изначально формировалась как вид прикладного искусства, отсюда и манера письма более «приземленная</a:t>
            </a:r>
            <a:r>
              <a:rPr lang="ru-RU" b="1" dirty="0" smtClean="0">
                <a:latin typeface="Comic Sans MS" pitchFamily="66" charset="0"/>
                <a:ea typeface="Times New Roman" pitchFamily="18" charset="0"/>
                <a:cs typeface="Times New Roman" pitchFamily="18" charset="0"/>
              </a:rPr>
              <a:t>». </a:t>
            </a:r>
          </a:p>
          <a:p>
            <a:pPr algn="just" fontAlgn="base">
              <a:spcBef>
                <a:spcPct val="0"/>
              </a:spcBef>
              <a:spcAft>
                <a:spcPct val="0"/>
              </a:spcAft>
            </a:pPr>
            <a:r>
              <a:rPr lang="ru-RU" b="1" dirty="0" smtClean="0">
                <a:latin typeface="Comic Sans MS" pitchFamily="66" charset="0"/>
                <a:ea typeface="Times New Roman" pitchFamily="18" charset="0"/>
                <a:cs typeface="Times New Roman" pitchFamily="18" charset="0"/>
              </a:rPr>
              <a:t>    </a:t>
            </a:r>
            <a:r>
              <a:rPr lang="ru-RU" b="1" dirty="0" err="1" smtClean="0">
                <a:latin typeface="Comic Sans MS" pitchFamily="66" charset="0"/>
                <a:ea typeface="Times New Roman" pitchFamily="18" charset="0"/>
                <a:cs typeface="Times New Roman" pitchFamily="18" charset="0"/>
              </a:rPr>
              <a:t>Федоскинская</a:t>
            </a:r>
            <a:r>
              <a:rPr lang="ru-RU" b="1" dirty="0" smtClean="0">
                <a:latin typeface="Comic Sans MS" pitchFamily="66" charset="0"/>
                <a:ea typeface="Times New Roman" pitchFamily="18" charset="0"/>
                <a:cs typeface="Times New Roman" pitchFamily="18" charset="0"/>
              </a:rPr>
              <a:t> миниатюра зародилась в конце XVIII века в селе Федоскино Московской губернии. Основные мотивы миниатюры: «тройки», «чаепития», сцены из жизни крестьян. Наиболее высоко ценились ларцы и шкатулки, которые были украшены сложными многофигурными композициями — копиями картин русских и западноевропейских художников. В XIX веке </a:t>
            </a:r>
            <a:r>
              <a:rPr lang="ru-RU" b="1" dirty="0" err="1" smtClean="0">
                <a:latin typeface="Comic Sans MS" pitchFamily="66" charset="0"/>
                <a:ea typeface="Times New Roman" pitchFamily="18" charset="0"/>
                <a:cs typeface="Times New Roman" pitchFamily="18" charset="0"/>
              </a:rPr>
              <a:t>федоскинская</a:t>
            </a:r>
            <a:r>
              <a:rPr lang="ru-RU" b="1" dirty="0" smtClean="0">
                <a:latin typeface="Comic Sans MS" pitchFamily="66" charset="0"/>
                <a:ea typeface="Times New Roman" pitchFamily="18" charset="0"/>
                <a:cs typeface="Times New Roman" pitchFamily="18" charset="0"/>
              </a:rPr>
              <a:t> миниатюра служила в большей степени декоративным целям. В середине XX века стало развиваться авторское направление.</a:t>
            </a:r>
          </a:p>
          <a:p>
            <a:pPr fontAlgn="base">
              <a:spcBef>
                <a:spcPct val="0"/>
              </a:spcBef>
              <a:spcAft>
                <a:spcPct val="0"/>
              </a:spcAft>
            </a:pPr>
            <a:endParaRPr kumimoji="0" lang="ru-RU" b="1" i="0" u="none" strike="noStrike" cap="none" normalizeH="0" baseline="0" dirty="0" smtClean="0">
              <a:ln>
                <a:noFill/>
              </a:ln>
              <a:solidFill>
                <a:schemeClr val="tx1"/>
              </a:solidFill>
              <a:effectLst/>
              <a:latin typeface="Comic Sans MS" pitchFamily="66" charset="0"/>
              <a:cs typeface="Arial" pitchFamily="34" charset="0"/>
            </a:endParaRPr>
          </a:p>
        </p:txBody>
      </p:sp>
      <p:pic>
        <p:nvPicPr>
          <p:cNvPr id="4" name="Рисунок 3" descr="Федоскинская миниатюра"/>
          <p:cNvPicPr/>
          <p:nvPr/>
        </p:nvPicPr>
        <p:blipFill>
          <a:blip r:embed="rId2"/>
          <a:srcRect/>
          <a:stretch>
            <a:fillRect/>
          </a:stretch>
        </p:blipFill>
        <p:spPr bwMode="auto">
          <a:xfrm>
            <a:off x="0" y="152400"/>
            <a:ext cx="2438400" cy="3505200"/>
          </a:xfrm>
          <a:prstGeom prst="rect">
            <a:avLst/>
          </a:prstGeom>
          <a:noFill/>
          <a:ln w="9525">
            <a:noFill/>
            <a:miter lim="800000"/>
            <a:headEnd/>
            <a:tailEnd/>
          </a:ln>
        </p:spPr>
      </p:pic>
      <p:pic>
        <p:nvPicPr>
          <p:cNvPr id="5" name="Рисунок 4" descr="Федоскинская миниатюра"/>
          <p:cNvPicPr/>
          <p:nvPr/>
        </p:nvPicPr>
        <p:blipFill>
          <a:blip r:embed="rId3" cstate="print"/>
          <a:srcRect/>
          <a:stretch>
            <a:fillRect/>
          </a:stretch>
        </p:blipFill>
        <p:spPr bwMode="auto">
          <a:xfrm>
            <a:off x="0" y="3733800"/>
            <a:ext cx="2438400" cy="29718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rrowheads="1"/>
          </p:cNvSpPr>
          <p:nvPr/>
        </p:nvSpPr>
        <p:spPr bwMode="auto">
          <a:xfrm>
            <a:off x="0" y="0"/>
            <a:ext cx="200247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Хохлома</a:t>
            </a:r>
            <a:endParaRPr kumimoji="0" lang="ru-RU" sz="3200" b="1" i="0" u="none" strike="noStrike" cap="none" normalizeH="0" baseline="0" dirty="0" smtClean="0">
              <a:ln>
                <a:noFill/>
              </a:ln>
              <a:solidFill>
                <a:srgbClr val="FF0000"/>
              </a:solidFill>
              <a:effectLst/>
              <a:latin typeface="Comic Sans MS" pitchFamily="66" charset="0"/>
              <a:cs typeface="Arial" pitchFamily="34" charset="0"/>
            </a:endParaRPr>
          </a:p>
        </p:txBody>
      </p:sp>
      <p:pic>
        <p:nvPicPr>
          <p:cNvPr id="3" name="Рисунок 2" descr="Хохломская роспись"/>
          <p:cNvPicPr/>
          <p:nvPr/>
        </p:nvPicPr>
        <p:blipFill>
          <a:blip r:embed="rId2" cstate="print"/>
          <a:srcRect l="2703"/>
          <a:stretch>
            <a:fillRect/>
          </a:stretch>
        </p:blipFill>
        <p:spPr bwMode="auto">
          <a:xfrm>
            <a:off x="5638800" y="0"/>
            <a:ext cx="3505200" cy="2819400"/>
          </a:xfrm>
          <a:prstGeom prst="rect">
            <a:avLst/>
          </a:prstGeom>
          <a:noFill/>
          <a:ln w="9525">
            <a:noFill/>
            <a:miter lim="800000"/>
            <a:headEnd/>
            <a:tailEnd/>
          </a:ln>
        </p:spPr>
      </p:pic>
      <p:sp>
        <p:nvSpPr>
          <p:cNvPr id="5" name="Прямоугольник 4"/>
          <p:cNvSpPr/>
          <p:nvPr/>
        </p:nvSpPr>
        <p:spPr>
          <a:xfrm>
            <a:off x="0" y="685800"/>
            <a:ext cx="6019800" cy="6463308"/>
          </a:xfrm>
          <a:prstGeom prst="rect">
            <a:avLst/>
          </a:prstGeom>
        </p:spPr>
        <p:txBody>
          <a:bodyPr wrap="square">
            <a:spAutoFit/>
          </a:bodyPr>
          <a:lstStyle/>
          <a:p>
            <a:r>
              <a:rPr lang="ru-RU" b="1" dirty="0" smtClean="0">
                <a:latin typeface="Comic Sans MS" pitchFamily="66" charset="0"/>
              </a:rPr>
              <a:t>	На всю Россию известна нижегородская декоративная хохломская роспись. Промысел зародился в XVII веке в селе Хохлома. Оно расположено на территории бывшего Семеновского уезда Нижегородской губернии. 	Жители Семеновского уезда занимались изготовлением деревянной посуды. Занимались этим и в Хохломе. Хохломские мастера тем не менее стали известны на всю Россию необычными яркими росписями. Расписывали они деревянную посуду и мебель. В основном использовались черный, красный, золотистый, иногда зеленый цвета.</a:t>
            </a:r>
          </a:p>
          <a:p>
            <a:r>
              <a:rPr lang="ru-RU" b="1" dirty="0" smtClean="0">
                <a:latin typeface="Comic Sans MS" pitchFamily="66" charset="0"/>
              </a:rPr>
              <a:t>	 Чтобы добиться характерного именно для хохломы золотистого цвета, местные мастера при выполнении росписи наносят на поверхность изделия  серебряный оловянный порошок. После этого покрывают лаком и три-четыре раза обрабатывают в печи, чем достигается уникальный медово-золотой цвет, который придает легкой деревянной посуде эффект массивности.</a:t>
            </a:r>
          </a:p>
          <a:p>
            <a:r>
              <a:rPr lang="ru-RU" b="1" dirty="0" smtClean="0">
                <a:latin typeface="Comic Sans MS" pitchFamily="66" charset="0"/>
              </a:rPr>
              <a:t> </a:t>
            </a:r>
            <a:endParaRPr lang="ru-RU" b="1" dirty="0">
              <a:latin typeface="Comic Sans MS" pitchFamily="66" charset="0"/>
            </a:endParaRPr>
          </a:p>
        </p:txBody>
      </p:sp>
      <p:pic>
        <p:nvPicPr>
          <p:cNvPr id="7" name="Picture 2" descr="C:\Users\LarV\Desktop\3025ddc716533ee5.jpeg"/>
          <p:cNvPicPr>
            <a:picLocks noChangeAspect="1" noChangeArrowheads="1"/>
          </p:cNvPicPr>
          <p:nvPr/>
        </p:nvPicPr>
        <p:blipFill>
          <a:blip r:embed="rId3" cstate="print"/>
          <a:srcRect l="6712" t="4362" r="1563"/>
          <a:stretch>
            <a:fillRect/>
          </a:stretch>
        </p:blipFill>
        <p:spPr bwMode="auto">
          <a:xfrm>
            <a:off x="6019800" y="4191000"/>
            <a:ext cx="3124200" cy="2286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0" y="0"/>
            <a:ext cx="54864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3A3A3A"/>
                </a:solidFill>
                <a:effectLst/>
                <a:latin typeface="Comic Sans MS" pitchFamily="66" charset="0"/>
                <a:ea typeface="Times New Roman" pitchFamily="18" charset="0"/>
                <a:cs typeface="Times New Roman" pitchFamily="18" charset="0"/>
              </a:rPr>
              <a:t>Благодаря этой создающей необычный цвет технологии хохлома стала популярна во всем мире. Тарелки и ложки, сделанные в этом стиле, стали восприниматься в XX веке как символ русской национальной посуды.</a:t>
            </a:r>
            <a:endParaRPr kumimoji="0" lang="ru-RU" b="1" i="0" u="none" strike="noStrike" cap="none" normalizeH="0" baseline="0" dirty="0" smtClean="0">
              <a:ln>
                <a:noFill/>
              </a:ln>
              <a:solidFill>
                <a:schemeClr val="tx1"/>
              </a:solidFill>
              <a:effectLst/>
              <a:latin typeface="Comic Sans MS" pitchFamily="66" charset="0"/>
              <a:cs typeface="Arial" pitchFamily="34" charset="0"/>
            </a:endParaRPr>
          </a:p>
        </p:txBody>
      </p:sp>
      <p:pic>
        <p:nvPicPr>
          <p:cNvPr id="5" name="Рисунок 4" descr="Хохломская роспись на разделочной доске"/>
          <p:cNvPicPr/>
          <p:nvPr/>
        </p:nvPicPr>
        <p:blipFill>
          <a:blip r:embed="rId2" cstate="print"/>
          <a:srcRect l="15142" r="13055"/>
          <a:stretch>
            <a:fillRect/>
          </a:stretch>
        </p:blipFill>
        <p:spPr bwMode="auto">
          <a:xfrm>
            <a:off x="0" y="1524000"/>
            <a:ext cx="1828800" cy="2057400"/>
          </a:xfrm>
          <a:prstGeom prst="rect">
            <a:avLst/>
          </a:prstGeom>
          <a:noFill/>
          <a:ln w="9525">
            <a:noFill/>
            <a:miter lim="800000"/>
            <a:headEnd/>
            <a:tailEnd/>
          </a:ln>
        </p:spPr>
      </p:pic>
      <p:pic>
        <p:nvPicPr>
          <p:cNvPr id="8195" name="Picture 3" descr="C:\Users\LarV\Desktop\57471c758adaa91929e16746baf550c9.jpeg"/>
          <p:cNvPicPr>
            <a:picLocks noChangeAspect="1" noChangeArrowheads="1"/>
          </p:cNvPicPr>
          <p:nvPr/>
        </p:nvPicPr>
        <p:blipFill>
          <a:blip r:embed="rId3"/>
          <a:srcRect/>
          <a:stretch>
            <a:fillRect/>
          </a:stretch>
        </p:blipFill>
        <p:spPr bwMode="auto">
          <a:xfrm>
            <a:off x="5334000" y="0"/>
            <a:ext cx="3810000" cy="4152304"/>
          </a:xfrm>
          <a:prstGeom prst="rect">
            <a:avLst/>
          </a:prstGeom>
          <a:noFill/>
        </p:spPr>
      </p:pic>
      <p:pic>
        <p:nvPicPr>
          <p:cNvPr id="8196" name="Picture 4" descr="C:\Users\LarV\Desktop\947f4d07562edffc83312f00db64c9fb1eff081d6078416c0f901a0f191f1308_1200_1200.jpeg"/>
          <p:cNvPicPr>
            <a:picLocks noChangeAspect="1" noChangeArrowheads="1"/>
          </p:cNvPicPr>
          <p:nvPr/>
        </p:nvPicPr>
        <p:blipFill>
          <a:blip r:embed="rId4" cstate="print"/>
          <a:srcRect t="7407"/>
          <a:stretch>
            <a:fillRect/>
          </a:stretch>
        </p:blipFill>
        <p:spPr bwMode="auto">
          <a:xfrm>
            <a:off x="0" y="3594805"/>
            <a:ext cx="3048000" cy="3263195"/>
          </a:xfrm>
          <a:prstGeom prst="rect">
            <a:avLst/>
          </a:prstGeom>
          <a:noFill/>
        </p:spPr>
      </p:pic>
      <p:pic>
        <p:nvPicPr>
          <p:cNvPr id="8197" name="Picture 5" descr="C:\Users\LarV\Desktop\c111fdfa3bfdad43c94b1ec3cdaa20d5.jpg"/>
          <p:cNvPicPr>
            <a:picLocks noChangeAspect="1" noChangeArrowheads="1"/>
          </p:cNvPicPr>
          <p:nvPr/>
        </p:nvPicPr>
        <p:blipFill>
          <a:blip r:embed="rId5"/>
          <a:srcRect/>
          <a:stretch>
            <a:fillRect/>
          </a:stretch>
        </p:blipFill>
        <p:spPr bwMode="auto">
          <a:xfrm>
            <a:off x="3048000" y="4171950"/>
            <a:ext cx="3581400" cy="2686050"/>
          </a:xfrm>
          <a:prstGeom prst="rect">
            <a:avLst/>
          </a:prstGeom>
          <a:noFill/>
        </p:spPr>
      </p:pic>
      <p:pic>
        <p:nvPicPr>
          <p:cNvPr id="8198" name="Picture 6" descr="C:\Users\LarV\Desktop\dsc_5123.jpg"/>
          <p:cNvPicPr>
            <a:picLocks noChangeAspect="1" noChangeArrowheads="1"/>
          </p:cNvPicPr>
          <p:nvPr/>
        </p:nvPicPr>
        <p:blipFill>
          <a:blip r:embed="rId6"/>
          <a:srcRect/>
          <a:stretch>
            <a:fillRect/>
          </a:stretch>
        </p:blipFill>
        <p:spPr bwMode="auto">
          <a:xfrm>
            <a:off x="2413312" y="1447800"/>
            <a:ext cx="2800612" cy="2286000"/>
          </a:xfrm>
          <a:prstGeom prst="rect">
            <a:avLst/>
          </a:prstGeom>
          <a:noFill/>
        </p:spPr>
      </p:pic>
      <p:pic>
        <p:nvPicPr>
          <p:cNvPr id="8199" name="Picture 7" descr="C:\Users\LarV\Desktop\7a19f3bd50a464c4b45c106378516c75.jpg"/>
          <p:cNvPicPr>
            <a:picLocks noChangeAspect="1" noChangeArrowheads="1"/>
          </p:cNvPicPr>
          <p:nvPr/>
        </p:nvPicPr>
        <p:blipFill>
          <a:blip r:embed="rId7" cstate="print"/>
          <a:srcRect l="6957" t="4433" r="6087" b="3624"/>
          <a:stretch>
            <a:fillRect/>
          </a:stretch>
        </p:blipFill>
        <p:spPr bwMode="auto">
          <a:xfrm>
            <a:off x="7239000" y="4191000"/>
            <a:ext cx="1905000" cy="2667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2" descr="https://kuda-spb.ru/uploads/82f1f81a2b8614f02f007fe2112f012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1444" name="Picture 4" descr="https://kuda-spb.ru/uploads/82f1f81a2b8614f02f007fe2112f0125.jpg"/>
          <p:cNvPicPr>
            <a:picLocks noChangeAspect="1" noChangeArrowheads="1"/>
          </p:cNvPicPr>
          <p:nvPr/>
        </p:nvPicPr>
        <p:blipFill>
          <a:blip r:embed="rId2"/>
          <a:srcRect/>
          <a:stretch>
            <a:fillRect/>
          </a:stretch>
        </p:blipFill>
        <p:spPr bwMode="auto">
          <a:xfrm>
            <a:off x="0" y="0"/>
            <a:ext cx="4831977" cy="3422650"/>
          </a:xfrm>
          <a:prstGeom prst="rect">
            <a:avLst/>
          </a:prstGeom>
          <a:noFill/>
        </p:spPr>
      </p:pic>
      <p:pic>
        <p:nvPicPr>
          <p:cNvPr id="61446" name="Picture 6" descr="https://avatars.mds.yandex.net/get-zen_doc/1658056/pub_5e43a6d0fe0dd810cfe9107a_5e49a7e8199f2d3291f1030f/scale_1200"/>
          <p:cNvPicPr>
            <a:picLocks noChangeAspect="1" noChangeArrowheads="1"/>
          </p:cNvPicPr>
          <p:nvPr/>
        </p:nvPicPr>
        <p:blipFill>
          <a:blip r:embed="rId3"/>
          <a:srcRect/>
          <a:stretch>
            <a:fillRect/>
          </a:stretch>
        </p:blipFill>
        <p:spPr bwMode="auto">
          <a:xfrm>
            <a:off x="3968152" y="3429000"/>
            <a:ext cx="5175848" cy="3429000"/>
          </a:xfrm>
          <a:prstGeom prst="rect">
            <a:avLst/>
          </a:prstGeom>
          <a:noFill/>
        </p:spPr>
      </p:pic>
      <p:pic>
        <p:nvPicPr>
          <p:cNvPr id="61448" name="Picture 8" descr="https://avatars.mds.yandex.net/get-zen_doc/1692094/pub_5d05779580725f0dfb788e6b_5d0579ef778de80db60965b7/scale_1200"/>
          <p:cNvPicPr>
            <a:picLocks noChangeAspect="1" noChangeArrowheads="1"/>
          </p:cNvPicPr>
          <p:nvPr/>
        </p:nvPicPr>
        <p:blipFill>
          <a:blip r:embed="rId4" cstate="print"/>
          <a:srcRect/>
          <a:stretch>
            <a:fillRect/>
          </a:stretch>
        </p:blipFill>
        <p:spPr bwMode="auto">
          <a:xfrm>
            <a:off x="0" y="3962400"/>
            <a:ext cx="3886200" cy="2590800"/>
          </a:xfrm>
          <a:prstGeom prst="rect">
            <a:avLst/>
          </a:prstGeom>
          <a:noFill/>
        </p:spPr>
      </p:pic>
      <p:sp>
        <p:nvSpPr>
          <p:cNvPr id="61450" name="AutoShape 10" descr="https://img.tourister.ru/files/2/5/2/2/5/4/4/4/original.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1454" name="Picture 14" descr="http://www.etnografiavko.kz/muzei-zapovednik/etno6_files/etno_files/4401.jpg"/>
          <p:cNvPicPr>
            <a:picLocks noChangeAspect="1" noChangeArrowheads="1"/>
          </p:cNvPicPr>
          <p:nvPr/>
        </p:nvPicPr>
        <p:blipFill>
          <a:blip r:embed="rId5"/>
          <a:srcRect l="2963" t="14662" r="2815" b="7446"/>
          <a:stretch>
            <a:fillRect/>
          </a:stretch>
        </p:blipFill>
        <p:spPr bwMode="auto">
          <a:xfrm>
            <a:off x="4876800" y="609600"/>
            <a:ext cx="4267200" cy="244415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4774662" y="0"/>
            <a:ext cx="4369338"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CC6600"/>
                </a:solidFill>
                <a:effectLst/>
                <a:latin typeface="Comic Sans MS" pitchFamily="66" charset="0"/>
                <a:ea typeface="Times New Roman" pitchFamily="18" charset="0"/>
                <a:cs typeface="Times New Roman" pitchFamily="18" charset="0"/>
              </a:rPr>
              <a:t>Городецкая роспись</a:t>
            </a:r>
            <a:endParaRPr kumimoji="0" lang="ru-RU" sz="3200" b="1" i="0" u="none" strike="noStrike" cap="none" normalizeH="0" baseline="0" dirty="0" smtClean="0">
              <a:ln>
                <a:noFill/>
              </a:ln>
              <a:solidFill>
                <a:srgbClr val="CC6600"/>
              </a:solidFill>
              <a:effectLst/>
              <a:latin typeface="Comic Sans MS" pitchFamily="66" charset="0"/>
              <a:cs typeface="Arial" pitchFamily="34" charset="0"/>
            </a:endParaRPr>
          </a:p>
        </p:txBody>
      </p:sp>
      <p:sp>
        <p:nvSpPr>
          <p:cNvPr id="9218" name="Rectangle 2"/>
          <p:cNvSpPr>
            <a:spLocks noChangeArrowheads="1"/>
          </p:cNvSpPr>
          <p:nvPr/>
        </p:nvSpPr>
        <p:spPr bwMode="auto">
          <a:xfrm>
            <a:off x="228600" y="533401"/>
            <a:ext cx="89154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ru-RU" b="1" i="0" u="none" strike="noStrike" cap="none" normalizeH="0" baseline="0" dirty="0" smtClean="0">
                <a:ln>
                  <a:noFill/>
                </a:ln>
                <a:solidFill>
                  <a:srgbClr val="3A3A3A"/>
                </a:solidFill>
                <a:effectLst/>
                <a:latin typeface="Comic Sans MS" pitchFamily="66" charset="0"/>
                <a:ea typeface="Times New Roman" pitchFamily="18" charset="0"/>
                <a:cs typeface="Times New Roman" pitchFamily="18" charset="0"/>
              </a:rPr>
              <a:t>	Городецкая роспись появилась в середине XIX века в районе старинного города Городца Нижегородской губернии. Усилиями  жителей, мастеров Городец стал центром деревянного кораблестроения и торговли хлебом со всероссийской известностью. Купцы  жертвовали значительные суммы на строительство церквей, на содержание больниц, приютов для сирот, народное просвещение и благоустройство </a:t>
            </a:r>
            <a:r>
              <a:rPr lang="ru-RU" b="1" dirty="0" smtClean="0">
                <a:solidFill>
                  <a:srgbClr val="3A3A3A"/>
                </a:solidFill>
                <a:latin typeface="Comic Sans MS" pitchFamily="66" charset="0"/>
                <a:ea typeface="Times New Roman" pitchFamily="18" charset="0"/>
                <a:cs typeface="Times New Roman" pitchFamily="18" charset="0"/>
              </a:rPr>
              <a:t>города.</a:t>
            </a:r>
          </a:p>
          <a:p>
            <a:pPr fontAlgn="base">
              <a:spcBef>
                <a:spcPct val="0"/>
              </a:spcBef>
              <a:spcAft>
                <a:spcPct val="0"/>
              </a:spcAft>
            </a:pPr>
            <a:r>
              <a:rPr lang="ru-RU" b="1" dirty="0" smtClean="0">
                <a:solidFill>
                  <a:srgbClr val="3A3A3A"/>
                </a:solidFill>
                <a:latin typeface="Comic Sans MS" pitchFamily="66" charset="0"/>
                <a:ea typeface="Times New Roman" pitchFamily="18" charset="0"/>
                <a:cs typeface="Times New Roman" pitchFamily="18" charset="0"/>
              </a:rPr>
              <a:t> 	Городецкая роспись является яркой и лаконичной. Основными темами росписи являются сцены из сказок, фигурки коней, птиц, цветы, крестьянский и купеческий быт. Роспись выполняется свободным мазком с белой и черной графической обводкой. Городецкой росписью украшали прялки, мебель, ставни, двери, сундуки, дуги, сани, детские игрушки.</a:t>
            </a:r>
          </a:p>
          <a:p>
            <a:pPr fontAlgn="base">
              <a:spcBef>
                <a:spcPct val="0"/>
              </a:spcBef>
              <a:spcAft>
                <a:spcPct val="0"/>
              </a:spcAft>
            </a:pPr>
            <a:endParaRPr kumimoji="0" lang="ru-RU" b="1" i="0" u="none" strike="noStrike" cap="none" normalizeH="0" baseline="0" dirty="0" smtClean="0">
              <a:ln>
                <a:noFill/>
              </a:ln>
              <a:solidFill>
                <a:srgbClr val="3A3A3A"/>
              </a:solidFill>
              <a:effectLst/>
              <a:latin typeface="Comic Sans MS" pitchFamily="66"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b="1" i="0" u="none" strike="noStrike" cap="none" normalizeH="0" baseline="0" dirty="0" smtClean="0">
              <a:ln>
                <a:noFill/>
              </a:ln>
              <a:solidFill>
                <a:schemeClr val="tx1"/>
              </a:solidFill>
              <a:effectLst/>
              <a:latin typeface="Comic Sans MS" pitchFamily="66" charset="0"/>
              <a:cs typeface="Arial" pitchFamily="34" charset="0"/>
            </a:endParaRPr>
          </a:p>
        </p:txBody>
      </p:sp>
      <p:pic>
        <p:nvPicPr>
          <p:cNvPr id="6" name="Рисунок 5" descr="Городецкая роспись"/>
          <p:cNvPicPr/>
          <p:nvPr/>
        </p:nvPicPr>
        <p:blipFill>
          <a:blip r:embed="rId2" cstate="print"/>
          <a:srcRect/>
          <a:stretch>
            <a:fillRect/>
          </a:stretch>
        </p:blipFill>
        <p:spPr bwMode="auto">
          <a:xfrm>
            <a:off x="0" y="3657600"/>
            <a:ext cx="3886200" cy="3200401"/>
          </a:xfrm>
          <a:prstGeom prst="rect">
            <a:avLst/>
          </a:prstGeom>
          <a:noFill/>
          <a:ln w="9525">
            <a:noFill/>
            <a:miter lim="800000"/>
            <a:headEnd/>
            <a:tailEnd/>
          </a:ln>
        </p:spPr>
      </p:pic>
      <p:pic>
        <p:nvPicPr>
          <p:cNvPr id="7" name="Picture 11" descr="C:\Users\LarV\Desktop\b2r07fyvn2k.jpg"/>
          <p:cNvPicPr>
            <a:picLocks noChangeAspect="1" noChangeArrowheads="1"/>
          </p:cNvPicPr>
          <p:nvPr/>
        </p:nvPicPr>
        <p:blipFill>
          <a:blip r:embed="rId3"/>
          <a:srcRect l="7407" t="2683" r="7407" b="8341"/>
          <a:stretch>
            <a:fillRect/>
          </a:stretch>
        </p:blipFill>
        <p:spPr bwMode="auto">
          <a:xfrm>
            <a:off x="4543425" y="3657600"/>
            <a:ext cx="4600575" cy="32004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rt.gotoural.com/uploads/picture/file/6538/xlarge_img4.jpg"/>
          <p:cNvPicPr>
            <a:picLocks noChangeAspect="1" noChangeArrowheads="1"/>
          </p:cNvPicPr>
          <p:nvPr/>
        </p:nvPicPr>
        <p:blipFill>
          <a:blip r:embed="rId2">
            <a:lum bright="-10000" contrast="10000"/>
          </a:blip>
          <a:srcRect/>
          <a:stretch>
            <a:fillRect/>
          </a:stretch>
        </p:blipFill>
        <p:spPr bwMode="auto">
          <a:xfrm>
            <a:off x="3657600" y="0"/>
            <a:ext cx="5486400" cy="6850858"/>
          </a:xfrm>
          <a:prstGeom prst="rect">
            <a:avLst/>
          </a:prstGeom>
          <a:noFill/>
        </p:spPr>
      </p:pic>
      <p:sp>
        <p:nvSpPr>
          <p:cNvPr id="1028" name="AutoShape 4" descr="https://fs-thb01.getcourse.ru/fileservice/file/thumbnail/h/a19309183590044e5354f791a83a0b6d.JPG/s/s1200x/a/4686/sc/46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30" name="Picture 6" descr="https://vr-vyksa.ru/media/images/NKhP.width-1200.jpg"/>
          <p:cNvPicPr>
            <a:picLocks noChangeAspect="1" noChangeArrowheads="1"/>
          </p:cNvPicPr>
          <p:nvPr/>
        </p:nvPicPr>
        <p:blipFill>
          <a:blip r:embed="rId3"/>
          <a:srcRect/>
          <a:stretch>
            <a:fillRect/>
          </a:stretch>
        </p:blipFill>
        <p:spPr bwMode="auto">
          <a:xfrm>
            <a:off x="0" y="228600"/>
            <a:ext cx="3556000" cy="2667000"/>
          </a:xfrm>
          <a:prstGeom prst="rect">
            <a:avLst/>
          </a:prstGeom>
          <a:noFill/>
        </p:spPr>
      </p:pic>
      <p:pic>
        <p:nvPicPr>
          <p:cNvPr id="1032" name="Picture 8" descr="http://dotart.info/media/order/RksAhTaD5NZKen7kT7Yiby4Q3.jpg"/>
          <p:cNvPicPr>
            <a:picLocks noChangeAspect="1" noChangeArrowheads="1"/>
          </p:cNvPicPr>
          <p:nvPr/>
        </p:nvPicPr>
        <p:blipFill>
          <a:blip r:embed="rId4" cstate="print"/>
          <a:srcRect/>
          <a:stretch>
            <a:fillRect/>
          </a:stretch>
        </p:blipFill>
        <p:spPr bwMode="auto">
          <a:xfrm>
            <a:off x="0" y="3962400"/>
            <a:ext cx="3505200" cy="26289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mg11.postila.ru/data/8b/dd/0b/50/8bdd0b5086c6a2355c425a0636e09c31114ca311c2245518cbd0d230296f45d8.jpg"/>
          <p:cNvPicPr>
            <a:picLocks noChangeAspect="1" noChangeArrowheads="1"/>
          </p:cNvPicPr>
          <p:nvPr/>
        </p:nvPicPr>
        <p:blipFill>
          <a:blip r:embed="rId2"/>
          <a:srcRect/>
          <a:stretch>
            <a:fillRect/>
          </a:stretch>
        </p:blipFill>
        <p:spPr bwMode="auto">
          <a:xfrm>
            <a:off x="6019800" y="0"/>
            <a:ext cx="3124200" cy="3436620"/>
          </a:xfrm>
          <a:prstGeom prst="rect">
            <a:avLst/>
          </a:prstGeom>
          <a:noFill/>
        </p:spPr>
      </p:pic>
      <p:pic>
        <p:nvPicPr>
          <p:cNvPr id="10244" name="Picture 4" descr="https://avatars.mds.yandex.net/get-zen_doc/1652143/pub_5d002858d0c8c500ac6a2b84_5d02496497d19100afba0b43/scale_1200"/>
          <p:cNvPicPr>
            <a:picLocks noChangeAspect="1" noChangeArrowheads="1"/>
          </p:cNvPicPr>
          <p:nvPr/>
        </p:nvPicPr>
        <p:blipFill>
          <a:blip r:embed="rId3"/>
          <a:srcRect l="3348" t="3126" r="1238" b="2202"/>
          <a:stretch>
            <a:fillRect/>
          </a:stretch>
        </p:blipFill>
        <p:spPr bwMode="auto">
          <a:xfrm>
            <a:off x="0" y="3753852"/>
            <a:ext cx="4114800" cy="3104147"/>
          </a:xfrm>
          <a:prstGeom prst="rect">
            <a:avLst/>
          </a:prstGeom>
          <a:noFill/>
        </p:spPr>
      </p:pic>
      <p:pic>
        <p:nvPicPr>
          <p:cNvPr id="10246" name="Picture 6" descr="https://lunnitsa-tkani.ru/wp-content/uploads/2018/10/gorodeckaja-1.jpg"/>
          <p:cNvPicPr>
            <a:picLocks noChangeAspect="1" noChangeArrowheads="1"/>
          </p:cNvPicPr>
          <p:nvPr/>
        </p:nvPicPr>
        <p:blipFill>
          <a:blip r:embed="rId4"/>
          <a:srcRect l="5284" t="2564" r="15448" b="3846"/>
          <a:stretch>
            <a:fillRect/>
          </a:stretch>
        </p:blipFill>
        <p:spPr bwMode="auto">
          <a:xfrm>
            <a:off x="0" y="-1"/>
            <a:ext cx="2207713" cy="3581401"/>
          </a:xfrm>
          <a:prstGeom prst="rect">
            <a:avLst/>
          </a:prstGeom>
          <a:noFill/>
        </p:spPr>
      </p:pic>
      <p:pic>
        <p:nvPicPr>
          <p:cNvPr id="10249" name="Picture 9" descr="C:\Users\LarV\Desktop\emelja311.jpg"/>
          <p:cNvPicPr>
            <a:picLocks noChangeAspect="1" noChangeArrowheads="1"/>
          </p:cNvPicPr>
          <p:nvPr/>
        </p:nvPicPr>
        <p:blipFill>
          <a:blip r:embed="rId5"/>
          <a:srcRect l="920" t="1282" r="920" b="2564"/>
          <a:stretch>
            <a:fillRect/>
          </a:stretch>
        </p:blipFill>
        <p:spPr bwMode="auto">
          <a:xfrm>
            <a:off x="4876800" y="3657600"/>
            <a:ext cx="4267200" cy="3200400"/>
          </a:xfrm>
          <a:prstGeom prst="rect">
            <a:avLst/>
          </a:prstGeom>
          <a:noFill/>
        </p:spPr>
      </p:pic>
      <p:pic>
        <p:nvPicPr>
          <p:cNvPr id="10250" name="Picture 10" descr="C:\Users\LarV\Desktop\gor_nd_06.jpg"/>
          <p:cNvPicPr>
            <a:picLocks noChangeAspect="1" noChangeArrowheads="1"/>
          </p:cNvPicPr>
          <p:nvPr/>
        </p:nvPicPr>
        <p:blipFill>
          <a:blip r:embed="rId6"/>
          <a:srcRect l="4286" t="4286" r="2762" b="2000"/>
          <a:stretch>
            <a:fillRect/>
          </a:stretch>
        </p:blipFill>
        <p:spPr bwMode="auto">
          <a:xfrm>
            <a:off x="2362200" y="609600"/>
            <a:ext cx="3514493" cy="23622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s2.fotokto.ru/photo/full/558/558746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7" descr="https://ds05.infourok.ru/uploads/ex/10f4/00068d1b-40e7a486/hello_html_1cd0c262.jpg"/>
          <p:cNvPicPr>
            <a:picLocks noChangeAspect="1" noChangeArrowheads="1"/>
          </p:cNvPicPr>
          <p:nvPr/>
        </p:nvPicPr>
        <p:blipFill>
          <a:blip r:embed="rId2" cstate="print"/>
          <a:srcRect l="12944" t="6606" r="11983" b="6932"/>
          <a:stretch>
            <a:fillRect/>
          </a:stretch>
        </p:blipFill>
        <p:spPr bwMode="auto">
          <a:xfrm>
            <a:off x="4419600" y="838200"/>
            <a:ext cx="2209800" cy="5867400"/>
          </a:xfrm>
          <a:prstGeom prst="rect">
            <a:avLst/>
          </a:prstGeom>
          <a:noFill/>
        </p:spPr>
      </p:pic>
      <p:sp>
        <p:nvSpPr>
          <p:cNvPr id="11265" name="Rectangle 1"/>
          <p:cNvSpPr>
            <a:spLocks noChangeArrowheads="1"/>
          </p:cNvSpPr>
          <p:nvPr/>
        </p:nvSpPr>
        <p:spPr bwMode="auto">
          <a:xfrm>
            <a:off x="0" y="0"/>
            <a:ext cx="4055919"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Мезенская роспись</a:t>
            </a:r>
            <a:endParaRPr kumimoji="0" lang="ru-RU" sz="3200" b="1" i="0" u="none" strike="noStrike" cap="none" normalizeH="0" baseline="0" dirty="0" smtClean="0">
              <a:ln>
                <a:noFill/>
              </a:ln>
              <a:solidFill>
                <a:srgbClr val="C00000"/>
              </a:solidFill>
              <a:effectLst/>
              <a:latin typeface="Comic Sans MS" pitchFamily="66" charset="0"/>
              <a:cs typeface="Arial" pitchFamily="34" charset="0"/>
            </a:endParaRPr>
          </a:p>
        </p:txBody>
      </p:sp>
      <p:sp>
        <p:nvSpPr>
          <p:cNvPr id="11266" name="Rectangle 2"/>
          <p:cNvSpPr>
            <a:spLocks noChangeArrowheads="1"/>
          </p:cNvSpPr>
          <p:nvPr/>
        </p:nvSpPr>
        <p:spPr bwMode="auto">
          <a:xfrm>
            <a:off x="0" y="533400"/>
            <a:ext cx="44196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Мезенская роспись по дереву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палащельская</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роспись) — это особый вид росписи домашней утвари, в частности прялок, ковшей, коробов, братин, который сложился к концу XIX века в низовьях реки Мезень.  Самая старая сохранившаяся прялка с мезенской росписью датируется 1815 </a:t>
            </a:r>
            <a:r>
              <a:rPr lang="ru-RU" b="1" dirty="0" smtClean="0">
                <a:latin typeface="Comic Sans MS" pitchFamily="66" charset="0"/>
                <a:ea typeface="Times New Roman" pitchFamily="18" charset="0"/>
                <a:cs typeface="Times New Roman" pitchFamily="18" charset="0"/>
              </a:rPr>
              <a:t>годом. Художественные мотивы мезенской росписи можно встретить в рукописных книгах XVIII века, которые были изготовлены в поморье. Основные цвета мезенской росписи — черный и красный. Основные мотивы геометрического орнамента — диски, ромбы, кресты. Расписанный предмет покрывали олифой, что предохраняло краску от стирания и придавало изделию золотистый цвет.</a:t>
            </a:r>
          </a:p>
          <a:p>
            <a:pPr fontAlgn="base">
              <a:spcBef>
                <a:spcPct val="0"/>
              </a:spcBef>
              <a:spcAft>
                <a:spcPct val="0"/>
              </a:spcAf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b="1" i="0" u="none" strike="noStrike" cap="none" normalizeH="0" baseline="0" dirty="0" smtClean="0">
              <a:ln>
                <a:noFill/>
              </a:ln>
              <a:effectLst/>
              <a:latin typeface="Comic Sans MS" pitchFamily="66" charset="0"/>
              <a:cs typeface="Arial" pitchFamily="34" charset="0"/>
            </a:endParaRPr>
          </a:p>
        </p:txBody>
      </p:sp>
      <p:pic>
        <p:nvPicPr>
          <p:cNvPr id="4" name="Рисунок 3" descr=" Мезенская роспись на подносе"/>
          <p:cNvPicPr/>
          <p:nvPr/>
        </p:nvPicPr>
        <p:blipFill>
          <a:blip r:embed="rId3" cstate="print"/>
          <a:srcRect l="4000" r="4000"/>
          <a:stretch>
            <a:fillRect/>
          </a:stretch>
        </p:blipFill>
        <p:spPr bwMode="auto">
          <a:xfrm>
            <a:off x="6172200" y="0"/>
            <a:ext cx="2971800" cy="2819400"/>
          </a:xfrm>
          <a:prstGeom prst="rect">
            <a:avLst/>
          </a:prstGeom>
          <a:noFill/>
          <a:ln w="9525">
            <a:noFill/>
            <a:miter lim="800000"/>
            <a:headEnd/>
            <a:tailEnd/>
          </a:ln>
        </p:spPr>
      </p:pic>
      <p:pic>
        <p:nvPicPr>
          <p:cNvPr id="6" name="Рисунок 5" descr="Мезенская роспись на разделочной доске"/>
          <p:cNvPicPr/>
          <p:nvPr/>
        </p:nvPicPr>
        <p:blipFill>
          <a:blip r:embed="rId4" cstate="print"/>
          <a:srcRect l="20930" r="23256"/>
          <a:stretch>
            <a:fillRect/>
          </a:stretch>
        </p:blipFill>
        <p:spPr bwMode="auto">
          <a:xfrm>
            <a:off x="6781800" y="3505200"/>
            <a:ext cx="2362200" cy="3352800"/>
          </a:xfrm>
          <a:prstGeom prst="rect">
            <a:avLst/>
          </a:prstGeom>
          <a:noFill/>
          <a:ln w="9525">
            <a:noFill/>
            <a:miter lim="800000"/>
            <a:headEnd/>
            <a:tailEnd/>
          </a:ln>
        </p:spPr>
      </p:pic>
      <p:sp>
        <p:nvSpPr>
          <p:cNvPr id="11269" name="AutoShape 5" descr="https://www.perunica.ru/uploads/posts/2019-08/1566063152_cu6sqfeyaso.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0" y="0"/>
            <a:ext cx="4541628"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0000FF"/>
                </a:solidFill>
                <a:effectLst/>
                <a:latin typeface="Comic Sans MS" pitchFamily="66" charset="0"/>
                <a:ea typeface="Times New Roman" pitchFamily="18" charset="0"/>
                <a:cs typeface="Times New Roman" pitchFamily="18" charset="0"/>
              </a:rPr>
              <a:t>Вологодское кружево</a:t>
            </a:r>
            <a:endParaRPr kumimoji="0" lang="ru-RU" sz="3200" b="1" i="0" u="none" strike="noStrike" cap="none" normalizeH="0" baseline="0" dirty="0" smtClean="0">
              <a:ln>
                <a:noFill/>
              </a:ln>
              <a:solidFill>
                <a:srgbClr val="0000FF"/>
              </a:solidFill>
              <a:effectLst/>
              <a:latin typeface="Comic Sans MS" pitchFamily="66" charset="0"/>
              <a:cs typeface="Arial" pitchFamily="34" charset="0"/>
            </a:endParaRPr>
          </a:p>
        </p:txBody>
      </p:sp>
      <p:sp>
        <p:nvSpPr>
          <p:cNvPr id="12290" name="Rectangle 2"/>
          <p:cNvSpPr>
            <a:spLocks noChangeArrowheads="1"/>
          </p:cNvSpPr>
          <p:nvPr/>
        </p:nvSpPr>
        <p:spPr bwMode="auto">
          <a:xfrm>
            <a:off x="152400" y="609600"/>
            <a:ext cx="6781800" cy="64633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Вологодское кружево — русский промысел, зародившийся в Вологодской области в XVI веке. Кружево плетут на коклюшках (деревянных палочках). Как отдельное ремесло со  своими характерными чертами вологодское кружево было известно уже в XVII-XVIII веках. Однако до XIX века кружевоплетение было домашним ремеслом, им занимались, прежде всего, частные мастерицы. С увеличением популярности вологодского кружева производство изделий поставили на поток. В XIX веке в окрестностях Вологды появились кружевные фабрики</a:t>
            </a:r>
            <a:r>
              <a:rPr lang="ru-RU" sz="1100" dirty="0" smtClean="0">
                <a:solidFill>
                  <a:srgbClr val="3A3A3A"/>
                </a:solidFill>
                <a:latin typeface="Calibri" pitchFamily="34" charset="0"/>
                <a:ea typeface="Times New Roman" pitchFamily="18" charset="0"/>
                <a:cs typeface="Times New Roman" pitchFamily="18" charset="0"/>
              </a:rPr>
              <a:t>. </a:t>
            </a:r>
            <a:r>
              <a:rPr lang="ru-RU" b="1" dirty="0" smtClean="0">
                <a:latin typeface="Comic Sans MS" pitchFamily="66" charset="0"/>
              </a:rPr>
              <a:t>Все основные изображения в сцепном вологодском кружеве выполняются плотной, непрерывной, одинаковой по ширине тесьмой. Для изготовления вологодского кружева используются подушка-валик, можжевеловые или березовые коклюшки, булавки, сколок. Типичный материал для вологодских кружев — лен. Сюжеты вологодского кружева самые разные — от растительных орнаментов до фигурных композиций. В вологодском кружеве можно встретить христианскую и древнюю народную символику.</a:t>
            </a:r>
          </a:p>
          <a:p>
            <a:pPr fontAlgn="base">
              <a:spcBef>
                <a:spcPct val="0"/>
              </a:spcBef>
              <a:spcAft>
                <a:spcPct val="0"/>
              </a:spcAft>
            </a:pPr>
            <a:endParaRPr lang="ru-RU" b="1" dirty="0" smtClean="0">
              <a:latin typeface="Comic Sans MS" pitchFamily="66" charset="0"/>
            </a:endParaRPr>
          </a:p>
          <a:p>
            <a:pPr fontAlgn="base">
              <a:spcBef>
                <a:spcPct val="0"/>
              </a:spcBef>
              <a:spcAft>
                <a:spcPct val="0"/>
              </a:spcAf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Рисунок 3" descr="Вологодское кружево"/>
          <p:cNvPicPr/>
          <p:nvPr/>
        </p:nvPicPr>
        <p:blipFill>
          <a:blip r:embed="rId2" cstate="print"/>
          <a:srcRect/>
          <a:stretch>
            <a:fillRect/>
          </a:stretch>
        </p:blipFill>
        <p:spPr bwMode="auto">
          <a:xfrm>
            <a:off x="6477000" y="0"/>
            <a:ext cx="2667000" cy="2590800"/>
          </a:xfrm>
          <a:prstGeom prst="rect">
            <a:avLst/>
          </a:prstGeom>
          <a:noFill/>
          <a:ln w="9525">
            <a:noFill/>
            <a:miter lim="800000"/>
            <a:headEnd/>
            <a:tailEnd/>
          </a:ln>
        </p:spPr>
      </p:pic>
      <p:pic>
        <p:nvPicPr>
          <p:cNvPr id="12292" name="Picture 4" descr="https://im0-tub-ru.yandex.net/i?id=8ae26f097629160f979b180e51f94913-l&amp;n=13"/>
          <p:cNvPicPr>
            <a:picLocks noChangeAspect="1" noChangeArrowheads="1"/>
          </p:cNvPicPr>
          <p:nvPr/>
        </p:nvPicPr>
        <p:blipFill>
          <a:blip r:embed="rId3" cstate="print"/>
          <a:srcRect/>
          <a:stretch>
            <a:fillRect/>
          </a:stretch>
        </p:blipFill>
        <p:spPr bwMode="auto">
          <a:xfrm>
            <a:off x="6781800" y="3124200"/>
            <a:ext cx="2362200" cy="177165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0" y="1600200"/>
            <a:ext cx="9144000" cy="33085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900" b="1" i="0" u="none" strike="noStrike" cap="none" normalizeH="0" baseline="0" dirty="0" smtClean="0">
                <a:ln>
                  <a:noFill/>
                </a:ln>
                <a:solidFill>
                  <a:srgbClr val="0000FF"/>
                </a:solidFill>
                <a:effectLst/>
                <a:latin typeface="Comic Sans MS" pitchFamily="66" charset="0"/>
                <a:ea typeface="Times New Roman" pitchFamily="18" charset="0"/>
                <a:cs typeface="Times New Roman" pitchFamily="18" charset="0"/>
              </a:rPr>
              <a:t>С незапамятных времен на Руси в жизни русского народа важное место занимала особая форма творчества — </a:t>
            </a:r>
            <a:r>
              <a:rPr kumimoji="0" lang="ru-RU" sz="1900" b="1"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a:t>
            </a:r>
            <a:r>
              <a:rPr kumimoji="0" lang="ru-RU" sz="1900" b="1" i="1"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промысел</a:t>
            </a:r>
            <a:r>
              <a:rPr kumimoji="0" lang="ru-RU" sz="1900" b="1"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 </a:t>
            </a:r>
            <a:r>
              <a:rPr kumimoji="0" lang="ru-RU" sz="1900" b="1" i="0" u="none" strike="noStrike" cap="none" normalizeH="0" baseline="0" dirty="0" smtClean="0">
                <a:ln>
                  <a:noFill/>
                </a:ln>
                <a:solidFill>
                  <a:srgbClr val="0000FF"/>
                </a:solidFill>
                <a:effectLst/>
                <a:latin typeface="Comic Sans MS" pitchFamily="66" charset="0"/>
                <a:ea typeface="Times New Roman" pitchFamily="18" charset="0"/>
                <a:cs typeface="Times New Roman" pitchFamily="18" charset="0"/>
              </a:rPr>
              <a:t>или</a:t>
            </a:r>
            <a:r>
              <a:rPr kumimoji="0" lang="ru-RU" sz="1900" b="1" i="0" u="none" strike="noStrike" cap="none" normalizeH="0" baseline="0" dirty="0" smtClean="0">
                <a:ln>
                  <a:noFill/>
                </a:ln>
                <a:effectLst/>
                <a:latin typeface="Comic Sans MS" pitchFamily="66" charset="0"/>
                <a:ea typeface="Times New Roman" pitchFamily="18" charset="0"/>
                <a:cs typeface="Times New Roman" pitchFamily="18" charset="0"/>
              </a:rPr>
              <a:t> </a:t>
            </a:r>
            <a:r>
              <a:rPr kumimoji="0" lang="ru-RU" sz="1900" b="1"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a:t>
            </a:r>
            <a:r>
              <a:rPr kumimoji="0" lang="ru-RU" sz="1900" b="1" i="1"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промыслы</a:t>
            </a:r>
            <a:r>
              <a:rPr kumimoji="0" lang="ru-RU" sz="1900" b="1"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 </a:t>
            </a:r>
            <a:r>
              <a:rPr kumimoji="0" lang="ru-RU" sz="1900" b="1" i="0" u="none" strike="noStrike" cap="none" normalizeH="0" baseline="0" dirty="0" smtClean="0">
                <a:ln>
                  <a:noFill/>
                </a:ln>
                <a:solidFill>
                  <a:srgbClr val="0000FF"/>
                </a:solidFill>
                <a:effectLst/>
                <a:latin typeface="Comic Sans MS" pitchFamily="66" charset="0"/>
                <a:ea typeface="Times New Roman" pitchFamily="18" charset="0"/>
                <a:cs typeface="Times New Roman" pitchFamily="18" charset="0"/>
              </a:rPr>
              <a:t>Она сочетала производство повседневных предметов быта с высокохудожественными способами их изготовления и украшения. В русских промыслах отображается все многообразие исторических, духовных и культурных традиций нашего народа, некоторые из которых зародились столетия назад. Изделия русских промыслов выражают отличительные черты и неповторимость русской традиционной культуры. Исследователи относят к русским народным промыслам росписи посуды и других предметов быта, глиняную и деревянную игрушку, кружевоплетение, гончарное, кузнечное дело и другое.</a:t>
            </a:r>
            <a:endParaRPr kumimoji="0" lang="ru-RU" sz="1900" b="1" i="0" u="none" strike="noStrike" cap="none" normalizeH="0" baseline="0" dirty="0" smtClean="0">
              <a:ln>
                <a:noFill/>
              </a:ln>
              <a:solidFill>
                <a:srgbClr val="0000FF"/>
              </a:solidFill>
              <a:effectLst/>
              <a:latin typeface="Comic Sans MS" pitchFamily="66"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ages.ru.prom.st/670935710_w200_h200_skatert-sviristel-d76sm.jpg"/>
          <p:cNvPicPr>
            <a:picLocks noChangeAspect="1" noChangeArrowheads="1"/>
          </p:cNvPicPr>
          <p:nvPr/>
        </p:nvPicPr>
        <p:blipFill>
          <a:blip r:embed="rId2"/>
          <a:srcRect/>
          <a:stretch>
            <a:fillRect/>
          </a:stretch>
        </p:blipFill>
        <p:spPr bwMode="auto">
          <a:xfrm>
            <a:off x="0" y="0"/>
            <a:ext cx="3368840" cy="3200400"/>
          </a:xfrm>
          <a:prstGeom prst="rect">
            <a:avLst/>
          </a:prstGeom>
          <a:noFill/>
        </p:spPr>
      </p:pic>
      <p:pic>
        <p:nvPicPr>
          <p:cNvPr id="13316" name="Picture 4" descr="https://files.ub.ua/board/board/16/728901_depositphotos_33378975-stock-photo-bobbin-40498197.jpg"/>
          <p:cNvPicPr>
            <a:picLocks noChangeAspect="1" noChangeArrowheads="1"/>
          </p:cNvPicPr>
          <p:nvPr/>
        </p:nvPicPr>
        <p:blipFill>
          <a:blip r:embed="rId3"/>
          <a:srcRect l="3128" t="17152" r="3030"/>
          <a:stretch>
            <a:fillRect/>
          </a:stretch>
        </p:blipFill>
        <p:spPr bwMode="auto">
          <a:xfrm>
            <a:off x="-1" y="3886200"/>
            <a:ext cx="5273431" cy="2971800"/>
          </a:xfrm>
          <a:prstGeom prst="rect">
            <a:avLst/>
          </a:prstGeom>
          <a:noFill/>
        </p:spPr>
      </p:pic>
      <p:pic>
        <p:nvPicPr>
          <p:cNvPr id="2" name="Рисунок 1" descr="Вологодское кружево"/>
          <p:cNvPicPr/>
          <p:nvPr/>
        </p:nvPicPr>
        <p:blipFill>
          <a:blip r:embed="rId4" cstate="print"/>
          <a:srcRect l="3868" t="2645" r="6617" b="2146"/>
          <a:stretch>
            <a:fillRect/>
          </a:stretch>
        </p:blipFill>
        <p:spPr bwMode="auto">
          <a:xfrm>
            <a:off x="5029200" y="0"/>
            <a:ext cx="4114800" cy="4495800"/>
          </a:xfrm>
          <a:prstGeom prst="rect">
            <a:avLst/>
          </a:prstGeom>
          <a:noFill/>
          <a:ln w="9525">
            <a:noFill/>
            <a:miter lim="800000"/>
            <a:headEnd/>
            <a:tailEnd/>
          </a:ln>
        </p:spPr>
      </p:pic>
      <p:pic>
        <p:nvPicPr>
          <p:cNvPr id="5" name="Рисунок 4" descr="C:\Users\LarV\Desktop\К_20\ИСТОРИЯ НАРОДНЫХ МУЗЫКАЛЬНЫХ ИНСТРУМЕНТОВ\16 самых красивых видов народного искусства России_files\10_16.jpg"/>
          <p:cNvPicPr/>
          <p:nvPr/>
        </p:nvPicPr>
        <p:blipFill>
          <a:blip r:embed="rId5" cstate="print"/>
          <a:srcRect t="4726" r="21344"/>
          <a:stretch>
            <a:fillRect/>
          </a:stretch>
        </p:blipFill>
        <p:spPr bwMode="auto">
          <a:xfrm>
            <a:off x="6629400" y="4495800"/>
            <a:ext cx="2514600" cy="23622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s://avatars.mds.yandex.net/get-zen_doc/3504072/pub_5ed8e886441f4600eb5dcdc5_5ed8e93452ebff507712a13c/scale_1200"/>
          <p:cNvPicPr>
            <a:picLocks noChangeAspect="1" noChangeArrowheads="1"/>
          </p:cNvPicPr>
          <p:nvPr/>
        </p:nvPicPr>
        <p:blipFill>
          <a:blip r:embed="rId2"/>
          <a:srcRect/>
          <a:stretch>
            <a:fillRect/>
          </a:stretch>
        </p:blipFill>
        <p:spPr bwMode="auto">
          <a:xfrm>
            <a:off x="-152400" y="381000"/>
            <a:ext cx="9144000" cy="6096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2590800" y="0"/>
            <a:ext cx="3565400"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dirty="0" err="1" smtClean="0">
                <a:ln>
                  <a:noFill/>
                </a:ln>
                <a:solidFill>
                  <a:srgbClr val="CC6600"/>
                </a:solidFill>
                <a:effectLst/>
                <a:latin typeface="Comic Sans MS" pitchFamily="66" charset="0"/>
                <a:ea typeface="Times New Roman" pitchFamily="18" charset="0"/>
                <a:cs typeface="Times New Roman" pitchFamily="18" charset="0"/>
              </a:rPr>
              <a:t>Елецкое</a:t>
            </a:r>
            <a:r>
              <a:rPr kumimoji="0" lang="ru-RU" sz="3200" b="0" i="0" u="none" strike="noStrike" cap="none" normalizeH="0" baseline="0" dirty="0" smtClean="0">
                <a:ln>
                  <a:noFill/>
                </a:ln>
                <a:solidFill>
                  <a:srgbClr val="CC6600"/>
                </a:solidFill>
                <a:effectLst/>
                <a:latin typeface="Comic Sans MS" pitchFamily="66" charset="0"/>
                <a:ea typeface="Times New Roman" pitchFamily="18" charset="0"/>
                <a:cs typeface="Times New Roman" pitchFamily="18" charset="0"/>
              </a:rPr>
              <a:t> кружево</a:t>
            </a:r>
            <a:endParaRPr kumimoji="0" lang="ru-RU" sz="3200" b="0" i="0" u="none" strike="noStrike" cap="none" normalizeH="0" baseline="0" dirty="0" smtClean="0">
              <a:ln>
                <a:noFill/>
              </a:ln>
              <a:solidFill>
                <a:srgbClr val="CC6600"/>
              </a:solidFill>
              <a:effectLst/>
              <a:latin typeface="Comic Sans MS" pitchFamily="66" charset="0"/>
              <a:cs typeface="Arial" pitchFamily="34" charset="0"/>
            </a:endParaRPr>
          </a:p>
        </p:txBody>
      </p:sp>
      <p:sp>
        <p:nvSpPr>
          <p:cNvPr id="14338" name="Rectangle 2"/>
          <p:cNvSpPr>
            <a:spLocks noChangeArrowheads="1"/>
          </p:cNvSpPr>
          <p:nvPr/>
        </p:nvSpPr>
        <p:spPr bwMode="auto">
          <a:xfrm>
            <a:off x="76200" y="533400"/>
            <a:ext cx="90678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ru-RU" b="1" i="0" u="none" strike="noStrike" cap="none" normalizeH="0" baseline="0" dirty="0" smtClean="0">
                <a:ln>
                  <a:noFill/>
                </a:ln>
                <a:solidFill>
                  <a:srgbClr val="3A3A3A"/>
                </a:solidFill>
                <a:effectLst/>
                <a:latin typeface="Comic Sans MS" pitchFamily="66" charset="0"/>
                <a:ea typeface="Times New Roman" pitchFamily="18" charset="0"/>
                <a:cs typeface="Times New Roman" pitchFamily="18" charset="0"/>
              </a:rPr>
              <a:t>Не менее известно </a:t>
            </a:r>
            <a:r>
              <a:rPr kumimoji="0" lang="ru-RU" b="1" i="0" u="none" strike="noStrike" cap="none" normalizeH="0" baseline="0" dirty="0" err="1" smtClean="0">
                <a:ln>
                  <a:noFill/>
                </a:ln>
                <a:solidFill>
                  <a:srgbClr val="3A3A3A"/>
                </a:solidFill>
                <a:effectLst/>
                <a:latin typeface="Comic Sans MS" pitchFamily="66" charset="0"/>
                <a:ea typeface="Times New Roman" pitchFamily="18" charset="0"/>
                <a:cs typeface="Times New Roman" pitchFamily="18" charset="0"/>
              </a:rPr>
              <a:t>елецкое</a:t>
            </a:r>
            <a:r>
              <a:rPr kumimoji="0" lang="ru-RU" b="1" i="0" u="none" strike="noStrike" cap="none" normalizeH="0" baseline="0" dirty="0" smtClean="0">
                <a:ln>
                  <a:noFill/>
                </a:ln>
                <a:solidFill>
                  <a:srgbClr val="3A3A3A"/>
                </a:solidFill>
                <a:effectLst/>
                <a:latin typeface="Comic Sans MS" pitchFamily="66" charset="0"/>
                <a:ea typeface="Times New Roman" pitchFamily="18" charset="0"/>
                <a:cs typeface="Times New Roman" pitchFamily="18" charset="0"/>
              </a:rPr>
              <a:t> кружево. Его плетут на коклюшках. Этот вид кружева возник в начале XIX века в городе Елец</a:t>
            </a:r>
            <a:r>
              <a:rPr lang="ru-RU" b="1" dirty="0" smtClean="0">
                <a:solidFill>
                  <a:srgbClr val="3A3A3A"/>
                </a:solidFill>
                <a:latin typeface="Comic Sans MS" pitchFamily="66" charset="0"/>
                <a:ea typeface="Times New Roman" pitchFamily="18" charset="0"/>
                <a:cs typeface="Times New Roman" pitchFamily="18" charset="0"/>
              </a:rPr>
              <a:t>. Кружево отличается мягким контрастом мелкого узора (растительного и геометрического) и тонкого ажурного фона. Считается, что </a:t>
            </a:r>
            <a:r>
              <a:rPr lang="ru-RU" b="1" dirty="0" err="1" smtClean="0">
                <a:solidFill>
                  <a:srgbClr val="3A3A3A"/>
                </a:solidFill>
                <a:latin typeface="Comic Sans MS" pitchFamily="66" charset="0"/>
                <a:ea typeface="Times New Roman" pitchFamily="18" charset="0"/>
                <a:cs typeface="Times New Roman" pitchFamily="18" charset="0"/>
              </a:rPr>
              <a:t>елецкие</a:t>
            </a:r>
            <a:r>
              <a:rPr lang="ru-RU" b="1" dirty="0" smtClean="0">
                <a:solidFill>
                  <a:srgbClr val="3A3A3A"/>
                </a:solidFill>
                <a:latin typeface="Comic Sans MS" pitchFamily="66" charset="0"/>
                <a:ea typeface="Times New Roman" pitchFamily="18" charset="0"/>
                <a:cs typeface="Times New Roman" pitchFamily="18" charset="0"/>
              </a:rPr>
              <a:t> кружева более легкие и изящные, нежели вологодские.</a:t>
            </a:r>
          </a:p>
          <a:p>
            <a:pPr fontAlgn="base">
              <a:spcBef>
                <a:spcPct val="0"/>
              </a:spcBef>
              <a:spcAft>
                <a:spcPct val="0"/>
              </a:spcAft>
            </a:pPr>
            <a:endParaRPr kumimoji="0" lang="ru-RU" b="1" i="0" u="none" strike="noStrike" cap="none" normalizeH="0" baseline="0" dirty="0" smtClean="0">
              <a:ln>
                <a:noFill/>
              </a:ln>
              <a:solidFill>
                <a:schemeClr val="tx1"/>
              </a:solidFill>
              <a:effectLst/>
              <a:latin typeface="Comic Sans MS" pitchFamily="66" charset="0"/>
              <a:cs typeface="Arial" pitchFamily="34" charset="0"/>
            </a:endParaRPr>
          </a:p>
        </p:txBody>
      </p:sp>
      <p:pic>
        <p:nvPicPr>
          <p:cNvPr id="4" name="Рисунок 3" descr="Елецкое кружево"/>
          <p:cNvPicPr/>
          <p:nvPr/>
        </p:nvPicPr>
        <p:blipFill>
          <a:blip r:embed="rId2"/>
          <a:srcRect/>
          <a:stretch>
            <a:fillRect/>
          </a:stretch>
        </p:blipFill>
        <p:spPr bwMode="auto">
          <a:xfrm>
            <a:off x="0" y="1981200"/>
            <a:ext cx="5410200" cy="4876800"/>
          </a:xfrm>
          <a:prstGeom prst="rect">
            <a:avLst/>
          </a:prstGeom>
          <a:noFill/>
          <a:ln w="9525">
            <a:noFill/>
            <a:miter lim="800000"/>
            <a:headEnd/>
            <a:tailEnd/>
          </a:ln>
        </p:spPr>
      </p:pic>
      <p:pic>
        <p:nvPicPr>
          <p:cNvPr id="5" name="Рисунок 4" descr="Елецкое кружево"/>
          <p:cNvPicPr/>
          <p:nvPr/>
        </p:nvPicPr>
        <p:blipFill>
          <a:blip r:embed="rId3" cstate="print"/>
          <a:srcRect/>
          <a:stretch>
            <a:fillRect/>
          </a:stretch>
        </p:blipFill>
        <p:spPr bwMode="auto">
          <a:xfrm>
            <a:off x="5638800" y="1828800"/>
            <a:ext cx="3505200" cy="50292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www.ridus.ru/_ah/img/ebe4kCIBbwKImAR-TjBLqQ"/>
          <p:cNvPicPr>
            <a:picLocks noChangeAspect="1" noChangeArrowheads="1"/>
          </p:cNvPicPr>
          <p:nvPr/>
        </p:nvPicPr>
        <p:blipFill>
          <a:blip r:embed="rId2"/>
          <a:srcRect/>
          <a:stretch>
            <a:fillRect/>
          </a:stretch>
        </p:blipFill>
        <p:spPr bwMode="auto">
          <a:xfrm>
            <a:off x="0" y="457200"/>
            <a:ext cx="9144000" cy="608584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0" y="0"/>
            <a:ext cx="392928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err="1" smtClean="0">
                <a:ln>
                  <a:noFill/>
                </a:ln>
                <a:solidFill>
                  <a:srgbClr val="0000FF"/>
                </a:solidFill>
                <a:effectLst/>
                <a:latin typeface="Comic Sans MS" pitchFamily="66" charset="0"/>
                <a:ea typeface="Times New Roman" pitchFamily="18" charset="0"/>
                <a:cs typeface="Times New Roman" pitchFamily="18" charset="0"/>
              </a:rPr>
              <a:t>Мценское</a:t>
            </a:r>
            <a:r>
              <a:rPr kumimoji="0" lang="ru-RU" sz="3200" b="1" i="0" u="none" strike="noStrike" cap="none" normalizeH="0" baseline="0" dirty="0" smtClean="0">
                <a:ln>
                  <a:noFill/>
                </a:ln>
                <a:solidFill>
                  <a:srgbClr val="0000FF"/>
                </a:solidFill>
                <a:effectLst/>
                <a:latin typeface="Comic Sans MS" pitchFamily="66" charset="0"/>
                <a:ea typeface="Times New Roman" pitchFamily="18" charset="0"/>
                <a:cs typeface="Times New Roman" pitchFamily="18" charset="0"/>
              </a:rPr>
              <a:t> кружево</a:t>
            </a:r>
            <a:endParaRPr kumimoji="0" lang="ru-RU" sz="3200" b="1" i="0" u="none" strike="noStrike" cap="none" normalizeH="0" baseline="0" dirty="0" smtClean="0">
              <a:ln>
                <a:noFill/>
              </a:ln>
              <a:solidFill>
                <a:srgbClr val="0000FF"/>
              </a:solidFill>
              <a:effectLst/>
              <a:latin typeface="Comic Sans MS" pitchFamily="66" charset="0"/>
              <a:cs typeface="Arial" pitchFamily="34" charset="0"/>
            </a:endParaRPr>
          </a:p>
        </p:txBody>
      </p:sp>
      <p:pic>
        <p:nvPicPr>
          <p:cNvPr id="3" name="Рисунок 2" descr="Мценское кружево"/>
          <p:cNvPicPr/>
          <p:nvPr/>
        </p:nvPicPr>
        <p:blipFill>
          <a:blip r:embed="rId2" cstate="print"/>
          <a:srcRect/>
          <a:stretch>
            <a:fillRect/>
          </a:stretch>
        </p:blipFill>
        <p:spPr bwMode="auto">
          <a:xfrm>
            <a:off x="0" y="685800"/>
            <a:ext cx="4953000" cy="3276600"/>
          </a:xfrm>
          <a:prstGeom prst="rect">
            <a:avLst/>
          </a:prstGeom>
          <a:noFill/>
          <a:ln w="9525">
            <a:noFill/>
            <a:miter lim="800000"/>
            <a:headEnd/>
            <a:tailEnd/>
          </a:ln>
        </p:spPr>
      </p:pic>
      <p:pic>
        <p:nvPicPr>
          <p:cNvPr id="4" name="Рисунок 3" descr="Мценское кружево"/>
          <p:cNvPicPr/>
          <p:nvPr/>
        </p:nvPicPr>
        <p:blipFill>
          <a:blip r:embed="rId3" cstate="print"/>
          <a:srcRect/>
          <a:stretch>
            <a:fillRect/>
          </a:stretch>
        </p:blipFill>
        <p:spPr bwMode="auto">
          <a:xfrm>
            <a:off x="5486401" y="0"/>
            <a:ext cx="3657600" cy="3962400"/>
          </a:xfrm>
          <a:prstGeom prst="rect">
            <a:avLst/>
          </a:prstGeom>
          <a:noFill/>
          <a:ln w="9525">
            <a:noFill/>
            <a:miter lim="800000"/>
            <a:headEnd/>
            <a:tailEnd/>
          </a:ln>
        </p:spPr>
      </p:pic>
      <p:sp>
        <p:nvSpPr>
          <p:cNvPr id="15362" name="Rectangle 2"/>
          <p:cNvSpPr>
            <a:spLocks noChangeArrowheads="1"/>
          </p:cNvSpPr>
          <p:nvPr/>
        </p:nvSpPr>
        <p:spPr bwMode="auto">
          <a:xfrm>
            <a:off x="0" y="4038600"/>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Мценское</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кружево появилось в городе Мценске Орловской области в XVIII веке. Это стало возможным благодаря местной помещице Протасовой, которая собрала мастериц из разных уголков России и  основала  мануфактуру — самое крупное на тот момент производство кружева в России</a:t>
            </a:r>
            <a:r>
              <a:rPr lang="ru-RU" b="1" dirty="0" smtClean="0">
                <a:latin typeface="Comic Sans MS" pitchFamily="66" charset="0"/>
                <a:ea typeface="Times New Roman" pitchFamily="18" charset="0"/>
                <a:cs typeface="Times New Roman" pitchFamily="18" charset="0"/>
              </a:rPr>
              <a:t>. Отличительной особенностью является использование геометрических мотивов. По сравнению с вологодским кружевом, узор в нем менее плотный и насыщенный, как пишут специалисты — более «воздушный».</a:t>
            </a:r>
          </a:p>
          <a:p>
            <a:pPr fontAlgn="base">
              <a:spcBef>
                <a:spcPct val="0"/>
              </a:spcBef>
              <a:spcAft>
                <a:spcPct val="0"/>
              </a:spcAft>
            </a:pPr>
            <a:endParaRPr kumimoji="0" lang="ru-RU" b="1" i="0" u="none" strike="noStrike" cap="none" normalizeH="0" baseline="0" dirty="0" smtClean="0">
              <a:ln>
                <a:noFill/>
              </a:ln>
              <a:effectLst/>
              <a:latin typeface="Comic Sans MS" pitchFamily="66"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descr="https://weekendo.ru/wp-content/uploads/2019/06/festival-samovarfesta-na-vdnkh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3492" name="Picture 4" descr="https://weekendo.ru/wp-content/uploads/2019/06/festival-samovarfesta-na-vdnkh3.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5629896" y="0"/>
            <a:ext cx="3514104"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CC6600"/>
                </a:solidFill>
                <a:effectLst/>
                <a:latin typeface="Comic Sans MS" pitchFamily="66" charset="0"/>
                <a:ea typeface="Times New Roman" pitchFamily="18" charset="0"/>
                <a:cs typeface="Times New Roman" pitchFamily="18" charset="0"/>
              </a:rPr>
              <a:t>Вятское кружево</a:t>
            </a:r>
            <a:endParaRPr kumimoji="0" lang="ru-RU" sz="3200" b="1" i="0" u="none" strike="noStrike" cap="none" normalizeH="0" baseline="0" dirty="0" smtClean="0">
              <a:ln>
                <a:noFill/>
              </a:ln>
              <a:solidFill>
                <a:srgbClr val="CC6600"/>
              </a:solidFill>
              <a:effectLst/>
              <a:latin typeface="Comic Sans MS" pitchFamily="66" charset="0"/>
              <a:cs typeface="Arial" pitchFamily="34" charset="0"/>
            </a:endParaRPr>
          </a:p>
        </p:txBody>
      </p:sp>
      <p:pic>
        <p:nvPicPr>
          <p:cNvPr id="3" name="Рисунок 2" descr="Вятское кружево"/>
          <p:cNvPicPr/>
          <p:nvPr/>
        </p:nvPicPr>
        <p:blipFill>
          <a:blip r:embed="rId2" cstate="print"/>
          <a:srcRect/>
          <a:stretch>
            <a:fillRect/>
          </a:stretch>
        </p:blipFill>
        <p:spPr bwMode="auto">
          <a:xfrm>
            <a:off x="5562600" y="762000"/>
            <a:ext cx="3581400" cy="2286000"/>
          </a:xfrm>
          <a:prstGeom prst="rect">
            <a:avLst/>
          </a:prstGeom>
          <a:noFill/>
          <a:ln w="9525">
            <a:noFill/>
            <a:miter lim="800000"/>
            <a:headEnd/>
            <a:tailEnd/>
          </a:ln>
        </p:spPr>
      </p:pic>
      <p:pic>
        <p:nvPicPr>
          <p:cNvPr id="4" name="Рисунок 3" descr="Вятское кружево"/>
          <p:cNvPicPr/>
          <p:nvPr/>
        </p:nvPicPr>
        <p:blipFill>
          <a:blip r:embed="rId3" cstate="print"/>
          <a:srcRect l="12500" t="7692" r="12500" b="5128"/>
          <a:stretch>
            <a:fillRect/>
          </a:stretch>
        </p:blipFill>
        <p:spPr bwMode="auto">
          <a:xfrm>
            <a:off x="5562600" y="4038600"/>
            <a:ext cx="3581400" cy="2819400"/>
          </a:xfrm>
          <a:prstGeom prst="rect">
            <a:avLst/>
          </a:prstGeom>
          <a:noFill/>
          <a:ln w="9525">
            <a:noFill/>
            <a:miter lim="800000"/>
            <a:headEnd/>
            <a:tailEnd/>
          </a:ln>
        </p:spPr>
      </p:pic>
      <p:sp>
        <p:nvSpPr>
          <p:cNvPr id="16386" name="Rectangle 2"/>
          <p:cNvSpPr>
            <a:spLocks noChangeArrowheads="1"/>
          </p:cNvSpPr>
          <p:nvPr/>
        </p:nvSpPr>
        <p:spPr bwMode="auto">
          <a:xfrm>
            <a:off x="0" y="457200"/>
            <a:ext cx="54864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В начале XVIII века в Вятской губернии появляются мастерицы, занимающиеся изготовлением кружева. Однако промышленный масштаб производство кружева приобретает лишь во второй половине XIX века. Этим промыслом занимаются мастерицы из крестьян. В 1893 году в слободе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Кукарке</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Яранского</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уезда Вятской губернии была организована земская школа кружевниц. Формы изделий разнообразны и порой необычны: это жилеты,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оплеты</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платков, воротники, салфетки с узорами в виде бабочек, пышных цветов, прихотливых петель</a:t>
            </a:r>
            <a:r>
              <a:rPr lang="ru-RU" b="1" dirty="0" smtClean="0">
                <a:latin typeface="Comic Sans MS" pitchFamily="66" charset="0"/>
                <a:ea typeface="Times New Roman" pitchFamily="18" charset="0"/>
                <a:cs typeface="Times New Roman" pitchFamily="18" charset="0"/>
              </a:rPr>
              <a:t>. </a:t>
            </a:r>
          </a:p>
          <a:p>
            <a:pPr fontAlgn="base">
              <a:spcBef>
                <a:spcPct val="0"/>
              </a:spcBef>
              <a:spcAft>
                <a:spcPct val="0"/>
              </a:spcAft>
            </a:pPr>
            <a:r>
              <a:rPr lang="ru-RU" b="1" dirty="0" smtClean="0">
                <a:latin typeface="Comic Sans MS" pitchFamily="66" charset="0"/>
                <a:ea typeface="Times New Roman" pitchFamily="18" charset="0"/>
                <a:cs typeface="Times New Roman" pitchFamily="18" charset="0"/>
              </a:rPr>
              <a:t>	Недавно, в 2012 году, в городе был создан производственный кооператив-артель «</a:t>
            </a:r>
            <a:r>
              <a:rPr lang="ru-RU" b="1" dirty="0" err="1" smtClean="0">
                <a:latin typeface="Comic Sans MS" pitchFamily="66" charset="0"/>
                <a:ea typeface="Times New Roman" pitchFamily="18" charset="0"/>
                <a:cs typeface="Times New Roman" pitchFamily="18" charset="0"/>
              </a:rPr>
              <a:t>Кукарское</a:t>
            </a:r>
            <a:r>
              <a:rPr lang="ru-RU" b="1" dirty="0" smtClean="0">
                <a:latin typeface="Comic Sans MS" pitchFamily="66" charset="0"/>
                <a:ea typeface="Times New Roman" pitchFamily="18" charset="0"/>
                <a:cs typeface="Times New Roman" pitchFamily="18" charset="0"/>
              </a:rPr>
              <a:t> кружево», мало-помалу возрождающий традиции старинного ремесла.</a:t>
            </a:r>
          </a:p>
          <a:p>
            <a:pPr fontAlgn="base">
              <a:spcBef>
                <a:spcPct val="0"/>
              </a:spcBef>
              <a:spcAft>
                <a:spcPct val="0"/>
              </a:spcAft>
            </a:pPr>
            <a:endPar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b="1" i="0" u="none" strike="noStrike" cap="none" normalizeH="0" baseline="0" dirty="0" smtClean="0">
              <a:ln>
                <a:noFill/>
              </a:ln>
              <a:effectLst/>
              <a:latin typeface="Comic Sans MS" pitchFamily="66" charset="0"/>
              <a:cs typeface="Arial"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cs11.livemaster.ru/storage/topic/NxN/7e/b4/2d165baaa65d0c7b681450a07db5b6f479cayn.jpg?h=MgWwy971ORF7VhcdmI9Yrw"/>
          <p:cNvPicPr>
            <a:picLocks noChangeAspect="1" noChangeArrowheads="1"/>
          </p:cNvPicPr>
          <p:nvPr/>
        </p:nvPicPr>
        <p:blipFill>
          <a:blip r:embed="rId2"/>
          <a:srcRect/>
          <a:stretch>
            <a:fillRect/>
          </a:stretch>
        </p:blipFill>
        <p:spPr bwMode="auto">
          <a:xfrm>
            <a:off x="0" y="448047"/>
            <a:ext cx="9144000" cy="6105153"/>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6345007"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Оренбургский пуховый платок</a:t>
            </a:r>
            <a:endParaRPr kumimoji="0" lang="ru-RU" sz="3200" b="0" i="0" u="none" strike="noStrike" cap="none" normalizeH="0" baseline="0" dirty="0" smtClean="0">
              <a:ln>
                <a:noFill/>
              </a:ln>
              <a:solidFill>
                <a:srgbClr val="C00000"/>
              </a:solidFill>
              <a:effectLst/>
              <a:latin typeface="Comic Sans MS" pitchFamily="66" charset="0"/>
              <a:cs typeface="Arial" pitchFamily="34" charset="0"/>
            </a:endParaRPr>
          </a:p>
        </p:txBody>
      </p:sp>
      <p:pic>
        <p:nvPicPr>
          <p:cNvPr id="3" name="Рисунок 2" descr="C:\Users\LarV\Desktop\К_20\ИСТОРИЯ НАРОДНЫХ МУЗЫКАЛЬНЫХ ИНСТРУМЕНТОВ\16 самых красивых видов народного искусства России_files\3a1.jpg"/>
          <p:cNvPicPr/>
          <p:nvPr/>
        </p:nvPicPr>
        <p:blipFill>
          <a:blip r:embed="rId2" cstate="print"/>
          <a:srcRect l="7786" t="4255" r="6148"/>
          <a:stretch>
            <a:fillRect/>
          </a:stretch>
        </p:blipFill>
        <p:spPr bwMode="auto">
          <a:xfrm>
            <a:off x="5943600" y="3429000"/>
            <a:ext cx="3200400" cy="3429000"/>
          </a:xfrm>
          <a:prstGeom prst="rect">
            <a:avLst/>
          </a:prstGeom>
          <a:noFill/>
          <a:ln w="9525">
            <a:noFill/>
            <a:miter lim="800000"/>
            <a:headEnd/>
            <a:tailEnd/>
          </a:ln>
        </p:spPr>
      </p:pic>
      <p:pic>
        <p:nvPicPr>
          <p:cNvPr id="1027" name="Picture 3" descr="https://cs2.livemaster.ru/storage/6d/5a/07eb6f08c365b55e9c25c1a681ou--aksessuary-sharfy-palantin-puhovyj-belyj-podsnezhniki-orenbur.jpg"/>
          <p:cNvPicPr>
            <a:picLocks noChangeAspect="1" noChangeArrowheads="1"/>
          </p:cNvPicPr>
          <p:nvPr/>
        </p:nvPicPr>
        <p:blipFill>
          <a:blip r:embed="rId3" cstate="print"/>
          <a:srcRect/>
          <a:stretch>
            <a:fillRect/>
          </a:stretch>
        </p:blipFill>
        <p:spPr bwMode="auto">
          <a:xfrm>
            <a:off x="0" y="609600"/>
            <a:ext cx="4042230" cy="2686736"/>
          </a:xfrm>
          <a:prstGeom prst="rect">
            <a:avLst/>
          </a:prstGeom>
          <a:noFill/>
        </p:spPr>
      </p:pic>
      <p:sp>
        <p:nvSpPr>
          <p:cNvPr id="1028" name="Rectangle 4"/>
          <p:cNvSpPr>
            <a:spLocks noChangeArrowheads="1"/>
          </p:cNvSpPr>
          <p:nvPr/>
        </p:nvSpPr>
        <p:spPr bwMode="auto">
          <a:xfrm>
            <a:off x="0" y="3276600"/>
            <a:ext cx="58674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Оренбургский пуховый платок — вязаный платок из уникального пуха оренбургских коз, нанесенного на специальную основу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х</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/б, шелк или другой </a:t>
            </a:r>
            <a:r>
              <a:rPr lang="ru-RU" b="1" dirty="0" smtClean="0">
                <a:latin typeface="Comic Sans MS" pitchFamily="66" charset="0"/>
                <a:ea typeface="Times New Roman" pitchFamily="18" charset="0"/>
                <a:cs typeface="Times New Roman" pitchFamily="18" charset="0"/>
              </a:rPr>
              <a:t>материал). Этот промысел возник в Оренбургской губернии в XVIII веке. Изделия являются очень тонкими, как паутинки, но при этом имеют, как правило, сложный узор и используются как украшение. Тонкость изделия нередко определяют по 2 параметрам: проходит ли изделие через кольцо и помещается ли в гусином яйце.</a:t>
            </a:r>
          </a:p>
          <a:p>
            <a:pPr algn="just" fontAlgn="base">
              <a:spcBef>
                <a:spcPct val="0"/>
              </a:spcBef>
              <a:spcAft>
                <a:spcPct val="0"/>
              </a:spcAft>
            </a:pPr>
            <a:endParaRPr kumimoji="0" lang="ru-RU" b="1" i="0" u="none" strike="noStrike" cap="none" normalizeH="0" baseline="0" dirty="0" smtClean="0">
              <a:ln>
                <a:noFill/>
              </a:ln>
              <a:effectLst/>
              <a:latin typeface="Comic Sans MS" pitchFamily="66" charset="0"/>
              <a:cs typeface="Arial" pitchFamily="34" charset="0"/>
            </a:endParaRPr>
          </a:p>
        </p:txBody>
      </p:sp>
      <p:pic>
        <p:nvPicPr>
          <p:cNvPr id="7" name="Picture 5" descr="https://cs6.livemaster.ru/storage/74/0f/c214617f9d4b41b413e6003972m5.png"/>
          <p:cNvPicPr>
            <a:picLocks noChangeAspect="1" noChangeArrowheads="1"/>
          </p:cNvPicPr>
          <p:nvPr/>
        </p:nvPicPr>
        <p:blipFill>
          <a:blip r:embed="rId4" cstate="print"/>
          <a:srcRect/>
          <a:stretch>
            <a:fillRect/>
          </a:stretch>
        </p:blipFill>
        <p:spPr bwMode="auto">
          <a:xfrm>
            <a:off x="5278783" y="609600"/>
            <a:ext cx="3865217" cy="2667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https://cs2.livemaster.ru/storage/6d/5a/07eb6f08c365b55e9c25c1a681ou--aksessuary-sharfy-palantin-puhovyj-belyj-podsnezhniki-orenbur.jpg"/>
          <p:cNvPicPr>
            <a:picLocks noChangeAspect="1" noChangeArrowheads="1"/>
          </p:cNvPicPr>
          <p:nvPr/>
        </p:nvPicPr>
        <p:blipFill>
          <a:blip r:embed="rId2"/>
          <a:srcRect/>
          <a:stretch>
            <a:fillRect/>
          </a:stretch>
        </p:blipFill>
        <p:spPr bwMode="auto">
          <a:xfrm>
            <a:off x="0" y="0"/>
            <a:ext cx="4241825" cy="2819400"/>
          </a:xfrm>
          <a:prstGeom prst="rect">
            <a:avLst/>
          </a:prstGeom>
          <a:noFill/>
        </p:spPr>
      </p:pic>
      <p:pic>
        <p:nvPicPr>
          <p:cNvPr id="2052" name="Picture 4" descr="https://cs5.livemaster.ru/storage/ab/94/238c25e9fbca854de52725c54c1t--aksessuary-platok-pautinka-orenburgskaya-azhurnaya-shal-teply.jpg"/>
          <p:cNvPicPr>
            <a:picLocks noChangeAspect="1" noChangeArrowheads="1"/>
          </p:cNvPicPr>
          <p:nvPr/>
        </p:nvPicPr>
        <p:blipFill>
          <a:blip r:embed="rId3" cstate="print"/>
          <a:srcRect/>
          <a:stretch>
            <a:fillRect/>
          </a:stretch>
        </p:blipFill>
        <p:spPr bwMode="auto">
          <a:xfrm>
            <a:off x="6248400" y="0"/>
            <a:ext cx="2895600" cy="3858945"/>
          </a:xfrm>
          <a:prstGeom prst="rect">
            <a:avLst/>
          </a:prstGeom>
          <a:noFill/>
        </p:spPr>
      </p:pic>
      <p:pic>
        <p:nvPicPr>
          <p:cNvPr id="2054" name="Picture 6" descr="https://cs2.livemaster.ru/storage/b2/30/5821a2d3192de500cad84bbe5494--aksessuary-seryj-puhovyj-platok-s-vyshivkoj-pautinka-iz-kozeg.jpg"/>
          <p:cNvPicPr>
            <a:picLocks noChangeAspect="1" noChangeArrowheads="1"/>
          </p:cNvPicPr>
          <p:nvPr/>
        </p:nvPicPr>
        <p:blipFill>
          <a:blip r:embed="rId4"/>
          <a:srcRect t="15385" b="7692"/>
          <a:stretch>
            <a:fillRect/>
          </a:stretch>
        </p:blipFill>
        <p:spPr bwMode="auto">
          <a:xfrm>
            <a:off x="2209800" y="2667000"/>
            <a:ext cx="4261449" cy="2895600"/>
          </a:xfrm>
          <a:prstGeom prst="rect">
            <a:avLst/>
          </a:prstGeom>
          <a:noFill/>
        </p:spPr>
      </p:pic>
      <p:pic>
        <p:nvPicPr>
          <p:cNvPr id="2050" name="Picture 2" descr="https://cs2.livemaster.ru/storage/a5/2e/20471f31049cb0f8da43ac554ctv--svadebnyj-salon-pautina-tonkogo-pryadeniya-iz-naturalnogo-puh.jpg"/>
          <p:cNvPicPr>
            <a:picLocks noChangeAspect="1" noChangeArrowheads="1"/>
          </p:cNvPicPr>
          <p:nvPr/>
        </p:nvPicPr>
        <p:blipFill>
          <a:blip r:embed="rId5" cstate="print"/>
          <a:srcRect/>
          <a:stretch>
            <a:fillRect/>
          </a:stretch>
        </p:blipFill>
        <p:spPr bwMode="auto">
          <a:xfrm>
            <a:off x="0" y="4631740"/>
            <a:ext cx="3352800" cy="2226260"/>
          </a:xfrm>
          <a:prstGeom prst="rect">
            <a:avLst/>
          </a:prstGeom>
          <a:noFill/>
        </p:spPr>
      </p:pic>
      <p:pic>
        <p:nvPicPr>
          <p:cNvPr id="2056" name="Picture 8" descr="https://cs5.livemaster.ru/storage/99/36/b1c5a14655c76681e519370336gh--aksessuary-chernyj-puhovyj-platok-shal-iz-kozego-puha-pautink.jpg"/>
          <p:cNvPicPr>
            <a:picLocks noChangeAspect="1" noChangeArrowheads="1"/>
          </p:cNvPicPr>
          <p:nvPr/>
        </p:nvPicPr>
        <p:blipFill>
          <a:blip r:embed="rId6" cstate="print"/>
          <a:srcRect l="1969" t="16747" r="1544" b="20454"/>
          <a:stretch>
            <a:fillRect/>
          </a:stretch>
        </p:blipFill>
        <p:spPr bwMode="auto">
          <a:xfrm>
            <a:off x="5410200" y="4572000"/>
            <a:ext cx="3733800" cy="2286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600" y="228600"/>
            <a:ext cx="4343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0000FF"/>
                </a:solidFill>
                <a:effectLst/>
                <a:latin typeface="Comic Sans MS" pitchFamily="66" charset="0"/>
                <a:ea typeface="Times New Roman" pitchFamily="18" charset="0"/>
                <a:cs typeface="Times New Roman" pitchFamily="18" charset="0"/>
              </a:rPr>
              <a:t>Гжельская роспись.</a:t>
            </a:r>
            <a:endParaRPr kumimoji="0" lang="ru-RU" sz="3200" b="1" i="0" u="none" strike="noStrike" cap="none" normalizeH="0" baseline="0" dirty="0" smtClean="0">
              <a:ln>
                <a:noFill/>
              </a:ln>
              <a:solidFill>
                <a:srgbClr val="0000FF"/>
              </a:solidFill>
              <a:effectLst/>
              <a:latin typeface="Comic Sans MS" pitchFamily="66" charset="0"/>
              <a:cs typeface="Arial" pitchFamily="34" charset="0"/>
            </a:endParaRPr>
          </a:p>
        </p:txBody>
      </p:sp>
      <p:sp>
        <p:nvSpPr>
          <p:cNvPr id="3" name="Прямоугольник 2"/>
          <p:cNvSpPr/>
          <p:nvPr/>
        </p:nvSpPr>
        <p:spPr>
          <a:xfrm>
            <a:off x="228600" y="990600"/>
            <a:ext cx="5334000" cy="5355312"/>
          </a:xfrm>
          <a:prstGeom prst="rect">
            <a:avLst/>
          </a:prstGeom>
        </p:spPr>
        <p:txBody>
          <a:bodyPr wrap="square">
            <a:spAutoFit/>
          </a:bodyPr>
          <a:lstStyle/>
          <a:p>
            <a:r>
              <a:rPr lang="ru-RU" b="1" dirty="0" smtClean="0">
                <a:latin typeface="Comic Sans MS" pitchFamily="66" charset="0"/>
              </a:rPr>
              <a:t>      С давних времен на Руси была широко известна посуда и иные предметы быта, изготовленные из керамики. Одним из самых известных населенных пунктов Руси, жители которого занимались изготовлением керамической фарфоровой посуды, является Гжель (ныне город находится на территории Раменского района Московской области). Уже с XVII века, а то и ранее Гжель является известнейшим центром изготовления фарфора и керамики.    </a:t>
            </a:r>
          </a:p>
          <a:p>
            <a:r>
              <a:rPr lang="ru-RU" b="1" dirty="0" smtClean="0">
                <a:latin typeface="Comic Sans MS" pitchFamily="66" charset="0"/>
              </a:rPr>
              <a:t>     Продукция местных мастеров расходится по всей России. Исследователи указывают, что с 1820-х годов все большее число гжельских изделий окрашивали в белый цвет и расписывали исключительно синей краской. В наши дни роспись, сделанная синим цветом, является характерным признаком изделий Гжели.</a:t>
            </a:r>
            <a:endParaRPr lang="ru-RU" b="1" dirty="0">
              <a:latin typeface="Comic Sans MS" pitchFamily="66" charset="0"/>
            </a:endParaRPr>
          </a:p>
        </p:txBody>
      </p:sp>
      <p:pic>
        <p:nvPicPr>
          <p:cNvPr id="4" name="Рисунок 3" descr="Керамическая посуда из Гжели"/>
          <p:cNvPicPr/>
          <p:nvPr/>
        </p:nvPicPr>
        <p:blipFill>
          <a:blip r:embed="rId2"/>
          <a:srcRect/>
          <a:stretch>
            <a:fillRect/>
          </a:stretch>
        </p:blipFill>
        <p:spPr bwMode="auto">
          <a:xfrm>
            <a:off x="5638800" y="4191000"/>
            <a:ext cx="3505200" cy="2667000"/>
          </a:xfrm>
          <a:prstGeom prst="rect">
            <a:avLst/>
          </a:prstGeom>
          <a:noFill/>
          <a:ln w="9525">
            <a:noFill/>
            <a:miter lim="800000"/>
            <a:headEnd/>
            <a:tailEnd/>
          </a:ln>
        </p:spPr>
      </p:pic>
      <p:pic>
        <p:nvPicPr>
          <p:cNvPr id="5" name="Рисунок 4" descr="C:\Users\LarV\Desktop\К_20\ИСТОРИЯ НАРОДНЫХ МУЗЫКАЛЬНЫХ ИНСТРУМЕНТОВ\16 самых красивых видов народного искусства России_files\10a1.jpg"/>
          <p:cNvPicPr/>
          <p:nvPr/>
        </p:nvPicPr>
        <p:blipFill>
          <a:blip r:embed="rId3"/>
          <a:srcRect/>
          <a:stretch>
            <a:fillRect/>
          </a:stretch>
        </p:blipFill>
        <p:spPr bwMode="auto">
          <a:xfrm>
            <a:off x="5562600" y="0"/>
            <a:ext cx="3581400" cy="28194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0"/>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В середине XIX века пуховые платки были представлены на выставках в странах Европы, где получили международное признание. Принимались неоднократные попытки, в том числе и за рубежом, открыть производства подобного пуха для нужды легкой промышленности. Однако они не увенчались успехом. Выяснилось, что для получения такого тонкого и теплого пуха у коз необходимы довольно суровые климатические  условия и определенное питание, совокупность которых возможны лишь на территории Оренбургского края. </a:t>
            </a:r>
            <a:endParaRPr kumimoji="0" lang="ru-RU" b="1" i="0" u="none" strike="noStrike" cap="none" normalizeH="0" baseline="0" dirty="0" smtClean="0">
              <a:ln>
                <a:noFill/>
              </a:ln>
              <a:effectLst/>
              <a:latin typeface="Comic Sans MS" pitchFamily="66" charset="0"/>
              <a:cs typeface="Arial" pitchFamily="34" charset="0"/>
            </a:endParaRPr>
          </a:p>
        </p:txBody>
      </p:sp>
      <p:pic>
        <p:nvPicPr>
          <p:cNvPr id="3079" name="Picture 7" descr="https://livingheritage.ru/photos/brand/3698.jpg"/>
          <p:cNvPicPr>
            <a:picLocks noChangeAspect="1" noChangeArrowheads="1"/>
          </p:cNvPicPr>
          <p:nvPr/>
        </p:nvPicPr>
        <p:blipFill>
          <a:blip r:embed="rId2" cstate="print"/>
          <a:srcRect/>
          <a:stretch>
            <a:fillRect/>
          </a:stretch>
        </p:blipFill>
        <p:spPr bwMode="auto">
          <a:xfrm>
            <a:off x="4241800" y="2057400"/>
            <a:ext cx="4902200" cy="2757488"/>
          </a:xfrm>
          <a:prstGeom prst="rect">
            <a:avLst/>
          </a:prstGeom>
          <a:noFill/>
        </p:spPr>
      </p:pic>
      <p:pic>
        <p:nvPicPr>
          <p:cNvPr id="3081" name="Picture 9" descr="https://avatars.mds.yandex.net/get-zen_doc/29485/pub_5a995638799d9dbfb510e5c5_5a9956ff1aa80cb964b75be1/scale_1200"/>
          <p:cNvPicPr>
            <a:picLocks noChangeAspect="1" noChangeArrowheads="1"/>
          </p:cNvPicPr>
          <p:nvPr/>
        </p:nvPicPr>
        <p:blipFill>
          <a:blip r:embed="rId3"/>
          <a:srcRect t="8065" r="3226"/>
          <a:stretch>
            <a:fillRect/>
          </a:stretch>
        </p:blipFill>
        <p:spPr bwMode="auto">
          <a:xfrm>
            <a:off x="0" y="3962400"/>
            <a:ext cx="4572000" cy="28956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ChangeArrowheads="1"/>
          </p:cNvSpPr>
          <p:nvPr/>
        </p:nvSpPr>
        <p:spPr bwMode="auto">
          <a:xfrm>
            <a:off x="0" y="0"/>
            <a:ext cx="5527475"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dirty="0" err="1" smtClean="0">
                <a:ln>
                  <a:noFill/>
                </a:ln>
                <a:solidFill>
                  <a:srgbClr val="FF0000"/>
                </a:solidFill>
                <a:effectLst/>
                <a:latin typeface="Comic Sans MS" pitchFamily="66" charset="0"/>
                <a:ea typeface="Times New Roman" pitchFamily="18" charset="0"/>
                <a:cs typeface="Times New Roman" pitchFamily="18" charset="0"/>
              </a:rPr>
              <a:t>Павловопосадские</a:t>
            </a:r>
            <a:r>
              <a:rPr kumimoji="0" lang="ru-RU" sz="3200" b="0" i="0" u="none" strike="noStrike" cap="none" normalizeH="0" baseline="0" dirty="0" smtClean="0">
                <a:ln>
                  <a:noFill/>
                </a:ln>
                <a:solidFill>
                  <a:srgbClr val="FF0000"/>
                </a:solidFill>
                <a:effectLst/>
                <a:latin typeface="Comic Sans MS" pitchFamily="66" charset="0"/>
                <a:ea typeface="Times New Roman" pitchFamily="18" charset="0"/>
                <a:cs typeface="Times New Roman" pitchFamily="18" charset="0"/>
              </a:rPr>
              <a:t> платки</a:t>
            </a:r>
            <a:endParaRPr kumimoji="0" lang="ru-RU" sz="3200" b="0" i="0" u="none" strike="noStrike" cap="none" normalizeH="0" baseline="0" dirty="0" smtClean="0">
              <a:ln>
                <a:noFill/>
              </a:ln>
              <a:solidFill>
                <a:srgbClr val="FF0000"/>
              </a:solidFill>
              <a:effectLst/>
              <a:latin typeface="Comic Sans MS" pitchFamily="66" charset="0"/>
              <a:cs typeface="Arial" pitchFamily="34" charset="0"/>
            </a:endParaRPr>
          </a:p>
        </p:txBody>
      </p:sp>
      <p:pic>
        <p:nvPicPr>
          <p:cNvPr id="41986" name="Picture 2" descr="C:\Users\LarV\Desktop\К_20\ИСТОРИЯ НАРОДНЫХ МУЗЫКАЛЬНЫХ ИНСТРУМЕНТОВ\15a3.jpg"/>
          <p:cNvPicPr>
            <a:picLocks noChangeAspect="1" noChangeArrowheads="1"/>
          </p:cNvPicPr>
          <p:nvPr/>
        </p:nvPicPr>
        <p:blipFill>
          <a:blip r:embed="rId2"/>
          <a:srcRect/>
          <a:stretch>
            <a:fillRect/>
          </a:stretch>
        </p:blipFill>
        <p:spPr bwMode="auto">
          <a:xfrm>
            <a:off x="5791200" y="2244236"/>
            <a:ext cx="3352800" cy="2370627"/>
          </a:xfrm>
          <a:prstGeom prst="rect">
            <a:avLst/>
          </a:prstGeom>
          <a:noFill/>
        </p:spPr>
      </p:pic>
      <p:sp>
        <p:nvSpPr>
          <p:cNvPr id="41987" name="Rectangle 3"/>
          <p:cNvSpPr>
            <a:spLocks noChangeArrowheads="1"/>
          </p:cNvSpPr>
          <p:nvPr/>
        </p:nvSpPr>
        <p:spPr bwMode="auto">
          <a:xfrm>
            <a:off x="152400" y="533400"/>
            <a:ext cx="58674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В середине XIX века в городе Павловский Посад стали производить шерстяные платки с так называемым набивным рисунком, который наносился на ткань при помощи форм с рельефным узором.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Павлопосадские</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платки — это изделия традиционно черного или красного цвета с объемным цветочным </a:t>
            </a:r>
            <a:r>
              <a:rPr lang="ru-RU" b="1" dirty="0" smtClean="0">
                <a:latin typeface="Comic Sans MS" pitchFamily="66" charset="0"/>
                <a:ea typeface="Times New Roman" pitchFamily="18" charset="0"/>
                <a:cs typeface="Times New Roman" pitchFamily="18" charset="0"/>
              </a:rPr>
              <a:t>узором. В 70-х гг. XIX века формируется привычная нам палитра платков, расширяется ассортимент платков с натуралистическими цветочными мотивами. Мастерицы отдают предпочтение изображениям садовых цветов, прежде всего розам и георгинам. До 1970-х годов рисунок наносили на ткань деревянными резными формами: контур рисунка — досками-«манерами», сам рисунок — «цветами». Создание платка требовало до 400 наложений. С 1970-х годов краску наносят на ткань с помощью шелковых и капроновых сетчатых шаблонов. Это позволяет увеличить количество цветов, изящность рисунка и повышает качество производства.</a:t>
            </a:r>
          </a:p>
          <a:p>
            <a:pPr fontAlgn="base">
              <a:spcBef>
                <a:spcPct val="0"/>
              </a:spcBef>
              <a:spcAft>
                <a:spcPct val="0"/>
              </a:spcAft>
            </a:pPr>
            <a:endParaRPr lang="ru-RU" b="1" dirty="0" smtClean="0">
              <a:latin typeface="Comic Sans MS" pitchFamily="66" charset="0"/>
              <a:ea typeface="Times New Roman" pitchFamily="18" charset="0"/>
              <a:cs typeface="Times New Roman" pitchFamily="18" charset="0"/>
            </a:endParaRPr>
          </a:p>
          <a:p>
            <a:pPr fontAlgn="base">
              <a:spcBef>
                <a:spcPct val="0"/>
              </a:spcBef>
              <a:spcAft>
                <a:spcPct val="0"/>
              </a:spcAft>
            </a:pPr>
            <a:endParaRPr kumimoji="0" lang="ru-RU" b="1" i="0" u="none" strike="noStrike" cap="none" normalizeH="0" baseline="0" dirty="0" smtClean="0">
              <a:ln>
                <a:noFill/>
              </a:ln>
              <a:effectLst/>
              <a:latin typeface="Comic Sans MS" pitchFamily="66"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Павловопосадские платки"/>
          <p:cNvPicPr/>
          <p:nvPr/>
        </p:nvPicPr>
        <p:blipFill>
          <a:blip r:embed="rId2" cstate="print"/>
          <a:srcRect/>
          <a:stretch>
            <a:fillRect/>
          </a:stretch>
        </p:blipFill>
        <p:spPr bwMode="auto">
          <a:xfrm>
            <a:off x="0" y="0"/>
            <a:ext cx="4724400" cy="3733800"/>
          </a:xfrm>
          <a:prstGeom prst="rect">
            <a:avLst/>
          </a:prstGeom>
          <a:noFill/>
          <a:ln w="9525">
            <a:noFill/>
            <a:miter lim="800000"/>
            <a:headEnd/>
            <a:tailEnd/>
          </a:ln>
        </p:spPr>
      </p:pic>
      <p:pic>
        <p:nvPicPr>
          <p:cNvPr id="3" name="Рисунок 2" descr="Павловопосадские платки"/>
          <p:cNvPicPr/>
          <p:nvPr/>
        </p:nvPicPr>
        <p:blipFill>
          <a:blip r:embed="rId3" cstate="print"/>
          <a:srcRect/>
          <a:stretch>
            <a:fillRect/>
          </a:stretch>
        </p:blipFill>
        <p:spPr bwMode="auto">
          <a:xfrm>
            <a:off x="4724400" y="2895600"/>
            <a:ext cx="4419601" cy="3962401"/>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im0-tub-ru.yandex.net/i?id=8987eb08720d48f2e3ce0f71d5ce6a94-l&amp;n=13"/>
          <p:cNvPicPr>
            <a:picLocks noChangeAspect="1" noChangeArrowheads="1"/>
          </p:cNvPicPr>
          <p:nvPr/>
        </p:nvPicPr>
        <p:blipFill>
          <a:blip r:embed="rId2"/>
          <a:srcRect/>
          <a:stretch>
            <a:fillRect/>
          </a:stretch>
        </p:blipFill>
        <p:spPr bwMode="auto">
          <a:xfrm>
            <a:off x="0" y="381000"/>
            <a:ext cx="9144000" cy="609904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avatars.mds.yandex.net/get-zen_doc/1668009/pub_5daf68dde3062c00ae5ec637_5daf6a0bc0519800b07b948f/scale_1200"/>
          <p:cNvPicPr>
            <a:picLocks noChangeAspect="1" noChangeArrowheads="1"/>
          </p:cNvPicPr>
          <p:nvPr/>
        </p:nvPicPr>
        <p:blipFill>
          <a:blip r:embed="rId2"/>
          <a:srcRect/>
          <a:stretch>
            <a:fillRect/>
          </a:stretch>
        </p:blipFill>
        <p:spPr bwMode="auto">
          <a:xfrm>
            <a:off x="4569142" y="0"/>
            <a:ext cx="4574858" cy="3048000"/>
          </a:xfrm>
          <a:prstGeom prst="rect">
            <a:avLst/>
          </a:prstGeom>
          <a:noFill/>
        </p:spPr>
      </p:pic>
      <p:pic>
        <p:nvPicPr>
          <p:cNvPr id="5124" name="Picture 4" descr="https://riamo.ru/files/image/02/93/62/gallery!h3d.jpg"/>
          <p:cNvPicPr>
            <a:picLocks noChangeAspect="1" noChangeArrowheads="1"/>
          </p:cNvPicPr>
          <p:nvPr/>
        </p:nvPicPr>
        <p:blipFill>
          <a:blip r:embed="rId3"/>
          <a:srcRect/>
          <a:stretch>
            <a:fillRect/>
          </a:stretch>
        </p:blipFill>
        <p:spPr bwMode="auto">
          <a:xfrm>
            <a:off x="-1" y="3124201"/>
            <a:ext cx="6641465" cy="3733800"/>
          </a:xfrm>
          <a:prstGeom prst="rect">
            <a:avLst/>
          </a:prstGeom>
          <a:noFill/>
        </p:spPr>
      </p:pic>
      <p:pic>
        <p:nvPicPr>
          <p:cNvPr id="5126" name="Picture 6" descr="https://avatars.mds.yandex.net/get-zen_doc/1626348/pub_5daf68dde3062c00ae5ec637_5daf6b3e06cc4600b034dccf/scale_1200"/>
          <p:cNvPicPr>
            <a:picLocks noChangeAspect="1" noChangeArrowheads="1"/>
          </p:cNvPicPr>
          <p:nvPr/>
        </p:nvPicPr>
        <p:blipFill>
          <a:blip r:embed="rId4"/>
          <a:srcRect/>
          <a:stretch>
            <a:fillRect/>
          </a:stretch>
        </p:blipFill>
        <p:spPr bwMode="auto">
          <a:xfrm>
            <a:off x="0" y="0"/>
            <a:ext cx="4419600" cy="2944559"/>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ChangeArrowheads="1"/>
          </p:cNvSpPr>
          <p:nvPr/>
        </p:nvSpPr>
        <p:spPr bwMode="auto">
          <a:xfrm>
            <a:off x="5288457" y="0"/>
            <a:ext cx="3855543"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err="1" smtClean="0">
                <a:ln>
                  <a:noFill/>
                </a:ln>
                <a:solidFill>
                  <a:srgbClr val="0000FF"/>
                </a:solidFill>
                <a:effectLst/>
                <a:latin typeface="Comic Sans MS" pitchFamily="66" charset="0"/>
                <a:ea typeface="Times New Roman" pitchFamily="18" charset="0"/>
                <a:cs typeface="Times New Roman" pitchFamily="18" charset="0"/>
              </a:rPr>
              <a:t>Каслинское</a:t>
            </a:r>
            <a:r>
              <a:rPr kumimoji="0" lang="ru-RU" sz="3200" b="1" i="0" u="none" strike="noStrike" cap="none" normalizeH="0" baseline="0" dirty="0" smtClean="0">
                <a:ln>
                  <a:noFill/>
                </a:ln>
                <a:solidFill>
                  <a:srgbClr val="0000FF"/>
                </a:solidFill>
                <a:effectLst/>
                <a:latin typeface="Comic Sans MS" pitchFamily="66" charset="0"/>
                <a:ea typeface="Times New Roman" pitchFamily="18" charset="0"/>
                <a:cs typeface="Times New Roman" pitchFamily="18" charset="0"/>
              </a:rPr>
              <a:t> литье</a:t>
            </a:r>
            <a:endParaRPr kumimoji="0" lang="ru-RU" sz="3200" b="1" i="0" u="none" strike="noStrike" cap="none" normalizeH="0" baseline="0" dirty="0" smtClean="0">
              <a:ln>
                <a:noFill/>
              </a:ln>
              <a:solidFill>
                <a:srgbClr val="0000FF"/>
              </a:solidFill>
              <a:effectLst/>
              <a:latin typeface="Comic Sans MS" pitchFamily="66" charset="0"/>
              <a:cs typeface="Arial" pitchFamily="34" charset="0"/>
            </a:endParaRPr>
          </a:p>
        </p:txBody>
      </p:sp>
      <p:sp>
        <p:nvSpPr>
          <p:cNvPr id="6146" name="Rectangle 2"/>
          <p:cNvSpPr>
            <a:spLocks noChangeArrowheads="1"/>
          </p:cNvSpPr>
          <p:nvPr/>
        </p:nvSpPr>
        <p:spPr bwMode="auto">
          <a:xfrm>
            <a:off x="3352800" y="533401"/>
            <a:ext cx="5791200" cy="75713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Каслинское</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литье — художественные изделия (скульптура, решетки, архитектурные элементы и т. д.) из чугуна и бронзы, производящиеся на чугунолитейном заводе в городе </a:t>
            </a:r>
            <a:r>
              <a:rPr lang="ru-RU" b="1" dirty="0" smtClean="0">
                <a:latin typeface="Comic Sans MS" pitchFamily="66" charset="0"/>
                <a:ea typeface="Times New Roman" pitchFamily="18" charset="0"/>
                <a:cs typeface="Times New Roman" pitchFamily="18" charset="0"/>
              </a:rPr>
              <a:t>Касли. </a:t>
            </a:r>
          </a:p>
          <a:p>
            <a:pPr fontAlgn="base">
              <a:spcBef>
                <a:spcPct val="0"/>
              </a:spcBef>
              <a:spcAft>
                <a:spcPct val="0"/>
              </a:spcAft>
            </a:pPr>
            <a:r>
              <a:rPr lang="ru-RU" b="1" dirty="0" smtClean="0">
                <a:latin typeface="Comic Sans MS" pitchFamily="66" charset="0"/>
                <a:ea typeface="Times New Roman" pitchFamily="18" charset="0"/>
                <a:cs typeface="Times New Roman" pitchFamily="18" charset="0"/>
              </a:rPr>
              <a:t>	Этот завод основал в 1749 году купец-старообрядец Яков Коробков, прибывший сюда </a:t>
            </a:r>
            <a:r>
              <a:rPr lang="ru-RU" b="1" dirty="0" err="1" smtClean="0">
                <a:latin typeface="Comic Sans MS" pitchFamily="66" charset="0"/>
                <a:ea typeface="Times New Roman" pitchFamily="18" charset="0"/>
                <a:cs typeface="Times New Roman" pitchFamily="18" charset="0"/>
              </a:rPr>
              <a:t>c</a:t>
            </a:r>
            <a:r>
              <a:rPr lang="ru-RU" b="1" dirty="0" smtClean="0">
                <a:latin typeface="Comic Sans MS" pitchFamily="66" charset="0"/>
                <a:ea typeface="Times New Roman" pitchFamily="18" charset="0"/>
                <a:cs typeface="Times New Roman" pitchFamily="18" charset="0"/>
              </a:rPr>
              <a:t> семьей из Тулы. Он руководствовался указом Петра I, гласившим: «</a:t>
            </a:r>
            <a:r>
              <a:rPr lang="ru-RU" b="1" dirty="0" err="1" smtClean="0">
                <a:latin typeface="Comic Sans MS" pitchFamily="66" charset="0"/>
                <a:ea typeface="Times New Roman" pitchFamily="18" charset="0"/>
                <a:cs typeface="Times New Roman" pitchFamily="18" charset="0"/>
              </a:rPr>
              <a:t>Соизволяется</a:t>
            </a:r>
            <a:r>
              <a:rPr lang="ru-RU" b="1" dirty="0" smtClean="0">
                <a:latin typeface="Comic Sans MS" pitchFamily="66" charset="0"/>
                <a:ea typeface="Times New Roman" pitchFamily="18" charset="0"/>
                <a:cs typeface="Times New Roman" pitchFamily="18" charset="0"/>
              </a:rPr>
              <a:t> всем и каждому, дается воля, какого бы чина и достоинства не был, во всех местах, как на собственных, так и на чужих землях искать, плавить, варить, чистить всякие металлы и минералы». Традиции </a:t>
            </a:r>
            <a:r>
              <a:rPr lang="ru-RU" b="1" dirty="0" err="1" smtClean="0">
                <a:latin typeface="Comic Sans MS" pitchFamily="66" charset="0"/>
                <a:ea typeface="Times New Roman" pitchFamily="18" charset="0"/>
                <a:cs typeface="Times New Roman" pitchFamily="18" charset="0"/>
              </a:rPr>
              <a:t>Каслинского</a:t>
            </a:r>
            <a:r>
              <a:rPr lang="ru-RU" b="1" dirty="0" smtClean="0">
                <a:latin typeface="Comic Sans MS" pitchFamily="66" charset="0"/>
                <a:ea typeface="Times New Roman" pitchFamily="18" charset="0"/>
                <a:cs typeface="Times New Roman" pitchFamily="18" charset="0"/>
              </a:rPr>
              <a:t> литья — графическая четкость силуэта, сочетание тщательно отделанных деталей и обобщённых плоскостей с энергичной игрой бликов — сложились в XIX веке. В этот период владельцы завода привлекли к работе новых талантливых скульпторов, художников, чеканщиков и формовщиков. </a:t>
            </a:r>
          </a:p>
          <a:p>
            <a:pPr fontAlgn="base">
              <a:spcBef>
                <a:spcPct val="0"/>
              </a:spcBef>
              <a:spcAft>
                <a:spcPct val="0"/>
              </a:spcAft>
            </a:pPr>
            <a:endParaRPr lang="ru-RU" b="1" dirty="0" smtClean="0">
              <a:latin typeface="Comic Sans MS" pitchFamily="66" charset="0"/>
              <a:ea typeface="Times New Roman" pitchFamily="18" charset="0"/>
              <a:cs typeface="Times New Roman" pitchFamily="18" charset="0"/>
            </a:endParaRPr>
          </a:p>
          <a:p>
            <a:pPr fontAlgn="base">
              <a:spcBef>
                <a:spcPct val="0"/>
              </a:spcBef>
              <a:spcAft>
                <a:spcPct val="0"/>
              </a:spcAft>
            </a:pPr>
            <a:r>
              <a:rPr lang="ru-RU" b="1" dirty="0" smtClean="0">
                <a:latin typeface="Comic Sans MS" pitchFamily="66" charset="0"/>
                <a:ea typeface="Times New Roman" pitchFamily="18" charset="0"/>
                <a:cs typeface="Times New Roman" pitchFamily="18" charset="0"/>
              </a:rPr>
              <a:t>	</a:t>
            </a:r>
          </a:p>
          <a:p>
            <a:pPr fontAlgn="base">
              <a:spcBef>
                <a:spcPct val="0"/>
              </a:spcBef>
              <a:spcAft>
                <a:spcPct val="0"/>
              </a:spcAft>
            </a:pPr>
            <a:r>
              <a:rPr lang="ru-RU" b="1" dirty="0" smtClean="0">
                <a:latin typeface="Comic Sans MS" pitchFamily="66" charset="0"/>
                <a:ea typeface="Times New Roman" pitchFamily="18" charset="0"/>
                <a:cs typeface="Times New Roman" pitchFamily="18" charset="0"/>
              </a:rPr>
              <a:t> </a:t>
            </a:r>
          </a:p>
          <a:p>
            <a:pPr fontAlgn="base">
              <a:spcBef>
                <a:spcPct val="0"/>
              </a:spcBef>
              <a:spcAft>
                <a:spcPct val="0"/>
              </a:spcAft>
            </a:pPr>
            <a:endParaRPr lang="ru-RU" b="1" dirty="0" smtClean="0">
              <a:latin typeface="Comic Sans MS" pitchFamily="66" charset="0"/>
              <a:ea typeface="Times New Roman" pitchFamily="18" charset="0"/>
              <a:cs typeface="Times New Roman" pitchFamily="18" charset="0"/>
            </a:endParaRPr>
          </a:p>
          <a:p>
            <a:pPr fontAlgn="base">
              <a:spcBef>
                <a:spcPct val="0"/>
              </a:spcBef>
              <a:spcAft>
                <a:spcPct val="0"/>
              </a:spcAft>
            </a:pPr>
            <a:endPar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b="1" i="0" u="none" strike="noStrike" cap="none" normalizeH="0" baseline="0" dirty="0" smtClean="0">
              <a:ln>
                <a:noFill/>
              </a:ln>
              <a:effectLst/>
              <a:latin typeface="Comic Sans MS" pitchFamily="66" charset="0"/>
              <a:cs typeface="Arial" pitchFamily="34" charset="0"/>
            </a:endParaRPr>
          </a:p>
        </p:txBody>
      </p:sp>
      <p:pic>
        <p:nvPicPr>
          <p:cNvPr id="4" name="Рисунок 3" descr="Каслинское литье"/>
          <p:cNvPicPr/>
          <p:nvPr/>
        </p:nvPicPr>
        <p:blipFill>
          <a:blip r:embed="rId2" cstate="print"/>
          <a:srcRect/>
          <a:stretch>
            <a:fillRect/>
          </a:stretch>
        </p:blipFill>
        <p:spPr bwMode="auto">
          <a:xfrm>
            <a:off x="0" y="0"/>
            <a:ext cx="3352800" cy="2667000"/>
          </a:xfrm>
          <a:prstGeom prst="rect">
            <a:avLst/>
          </a:prstGeom>
          <a:noFill/>
          <a:ln w="9525">
            <a:noFill/>
            <a:miter lim="800000"/>
            <a:headEnd/>
            <a:tailEnd/>
          </a:ln>
        </p:spPr>
      </p:pic>
      <p:pic>
        <p:nvPicPr>
          <p:cNvPr id="6" name="Рисунок 5" descr="Скульптура «Россия» Н.А. Лаверецкого"/>
          <p:cNvPicPr/>
          <p:nvPr/>
        </p:nvPicPr>
        <p:blipFill>
          <a:blip r:embed="rId3" cstate="print"/>
          <a:srcRect/>
          <a:stretch>
            <a:fillRect/>
          </a:stretch>
        </p:blipFill>
        <p:spPr bwMode="auto">
          <a:xfrm>
            <a:off x="0" y="2743201"/>
            <a:ext cx="3124200" cy="41148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0"/>
            <a:ext cx="4572000" cy="1200329"/>
          </a:xfrm>
          <a:prstGeom prst="rect">
            <a:avLst/>
          </a:prstGeom>
        </p:spPr>
        <p:txBody>
          <a:bodyPr>
            <a:spAutoFit/>
          </a:bodyPr>
          <a:lstStyle/>
          <a:p>
            <a:r>
              <a:rPr lang="ru-RU" b="1" dirty="0" smtClean="0">
                <a:latin typeface="Comic Sans MS" pitchFamily="66" charset="0"/>
                <a:ea typeface="Times New Roman" pitchFamily="18" charset="0"/>
                <a:cs typeface="Times New Roman" pitchFamily="18" charset="0"/>
              </a:rPr>
              <a:t>Изделия </a:t>
            </a:r>
            <a:r>
              <a:rPr lang="ru-RU" b="1" dirty="0" err="1" smtClean="0">
                <a:latin typeface="Comic Sans MS" pitchFamily="66" charset="0"/>
                <a:ea typeface="Times New Roman" pitchFamily="18" charset="0"/>
                <a:cs typeface="Times New Roman" pitchFamily="18" charset="0"/>
              </a:rPr>
              <a:t>каслинского</a:t>
            </a:r>
            <a:r>
              <a:rPr lang="ru-RU" b="1" dirty="0" smtClean="0">
                <a:latin typeface="Comic Sans MS" pitchFamily="66" charset="0"/>
                <a:ea typeface="Times New Roman" pitchFamily="18" charset="0"/>
                <a:cs typeface="Times New Roman" pitchFamily="18" charset="0"/>
              </a:rPr>
              <a:t> литья получили награду «Гран при» на престижной Парижской всемирной выставке прикладного искусства в 1900 году.</a:t>
            </a:r>
            <a:endParaRPr lang="ru-RU" dirty="0"/>
          </a:p>
        </p:txBody>
      </p:sp>
      <p:pic>
        <p:nvPicPr>
          <p:cNvPr id="3" name="Рисунок 2" descr="Каслинское литье"/>
          <p:cNvPicPr/>
          <p:nvPr/>
        </p:nvPicPr>
        <p:blipFill>
          <a:blip r:embed="rId2" cstate="print"/>
          <a:srcRect/>
          <a:stretch>
            <a:fillRect/>
          </a:stretch>
        </p:blipFill>
        <p:spPr bwMode="auto">
          <a:xfrm>
            <a:off x="0" y="0"/>
            <a:ext cx="4572000" cy="2819400"/>
          </a:xfrm>
          <a:prstGeom prst="rect">
            <a:avLst/>
          </a:prstGeom>
          <a:noFill/>
          <a:ln w="9525">
            <a:noFill/>
            <a:miter lim="800000"/>
            <a:headEnd/>
            <a:tailEnd/>
          </a:ln>
        </p:spPr>
      </p:pic>
      <p:pic>
        <p:nvPicPr>
          <p:cNvPr id="7170" name="Picture 2" descr="https://cs1.livemaster.ru/storage/71/97/08fae74f2674b67363382a6af5nb--vintazh-para-chugun-tarelki-blyudo-gotika-klassika-kasli-kasl.jpg"/>
          <p:cNvPicPr>
            <a:picLocks noChangeAspect="1" noChangeArrowheads="1"/>
          </p:cNvPicPr>
          <p:nvPr/>
        </p:nvPicPr>
        <p:blipFill>
          <a:blip r:embed="rId3"/>
          <a:srcRect t="9032" r="50769" b="10968"/>
          <a:stretch>
            <a:fillRect/>
          </a:stretch>
        </p:blipFill>
        <p:spPr bwMode="auto">
          <a:xfrm>
            <a:off x="6154994" y="3962400"/>
            <a:ext cx="2989006" cy="2895600"/>
          </a:xfrm>
          <a:prstGeom prst="rect">
            <a:avLst/>
          </a:prstGeom>
          <a:noFill/>
        </p:spPr>
      </p:pic>
      <p:sp>
        <p:nvSpPr>
          <p:cNvPr id="7172" name="AutoShape 4" descr="https://antikzone.ru/img/cms/%D0%A4%D0%BE%D1%82%D0%BE%D0%B3%D1%80%D0%B0%D1%84%D0%B8%D0%B8%20%D0%B4%D0%BB%D1%8F%20%D1%81%D1%82%D0%B0%D1%82%D0%B5%D0%B9/%D0%9A%D0%B0%D1%81%D0%BB%D0%B8%D0%BD%D1%81%D0%BA%D0%BE%D0%B5%20%D0%BB%D0%B8%D1%82%D1%8C%D0%B5/%D1%84-12%20%D0%9E%D0%B1%D1%80%D0%B0%D0%B7%D1%86%D1%8B%20%D1%81%D1%82%D0%B0%D1%80%D0%B8%D0%BD%D0%BD%D0%BE%D0%B3%D0%BE%20%D0%BA%D0%B0%D1%81%D0%BB%D0%B8%D0%BD%D1%81%D0%BA%D0%BE%D0%B3%D0%BE%20%D0%BB%D0%B8%D1%82%D1%8C%D1%8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7174" name="AutoShape 6" descr="https://antikzone.ru/img/cms/%D0%A4%D0%BE%D1%82%D0%BE%D0%B3%D1%80%D0%B0%D1%84%D0%B8%D0%B8%20%D0%B4%D0%BB%D1%8F%20%D1%81%D1%82%D0%B0%D1%82%D0%B5%D0%B9/%D0%9A%D0%B0%D1%81%D0%BB%D0%B8%D0%BD%D1%81%D0%BA%D0%BE%D0%B5%20%D0%BB%D0%B8%D1%82%D1%8C%D0%B5/%D1%84-12%20%D0%9E%D0%B1%D1%80%D0%B0%D0%B7%D1%86%D1%8B%20%D1%81%D1%82%D0%B0%D1%80%D0%B8%D0%BD%D0%BD%D0%BE%D0%B3%D0%BE%20%D0%BA%D0%B0%D1%81%D0%BB%D0%B8%D0%BD%D1%81%D0%BA%D0%BE%D0%B3%D0%BE%20%D0%BB%D0%B8%D1%82%D1%8C%D1%8F.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175" name="Picture 7" descr="C:\Users\LarV\Desktop\ф-12 Образцы старинного каслинского литья.jpg"/>
          <p:cNvPicPr>
            <a:picLocks noChangeAspect="1" noChangeArrowheads="1"/>
          </p:cNvPicPr>
          <p:nvPr/>
        </p:nvPicPr>
        <p:blipFill>
          <a:blip r:embed="rId4"/>
          <a:srcRect/>
          <a:stretch>
            <a:fillRect/>
          </a:stretch>
        </p:blipFill>
        <p:spPr bwMode="auto">
          <a:xfrm>
            <a:off x="5585300" y="1219200"/>
            <a:ext cx="3558700" cy="2667000"/>
          </a:xfrm>
          <a:prstGeom prst="rect">
            <a:avLst/>
          </a:prstGeom>
          <a:noFill/>
        </p:spPr>
      </p:pic>
      <p:pic>
        <p:nvPicPr>
          <p:cNvPr id="7177" name="Picture 9" descr="https://ak-artkapital.ua/wp-content/uploads/2018/11/20039.jpg"/>
          <p:cNvPicPr>
            <a:picLocks noChangeAspect="1" noChangeArrowheads="1"/>
          </p:cNvPicPr>
          <p:nvPr/>
        </p:nvPicPr>
        <p:blipFill>
          <a:blip r:embed="rId5" cstate="print"/>
          <a:srcRect/>
          <a:stretch>
            <a:fillRect/>
          </a:stretch>
        </p:blipFill>
        <p:spPr bwMode="auto">
          <a:xfrm>
            <a:off x="0" y="2781449"/>
            <a:ext cx="4800600" cy="4076551"/>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alicdn.com/@sc01/kf/Hfce616e6d34c4005a2973fd535c76e65m.jpg"/>
          <p:cNvPicPr>
            <a:picLocks noChangeAspect="1" noChangeArrowheads="1"/>
          </p:cNvPicPr>
          <p:nvPr/>
        </p:nvPicPr>
        <p:blipFill>
          <a:blip r:embed="rId2"/>
          <a:srcRect l="15385" t="9615" r="7692" b="7692"/>
          <a:stretch>
            <a:fillRect/>
          </a:stretch>
        </p:blipFill>
        <p:spPr bwMode="auto">
          <a:xfrm>
            <a:off x="6019800" y="76200"/>
            <a:ext cx="3048000" cy="3276600"/>
          </a:xfrm>
          <a:prstGeom prst="rect">
            <a:avLst/>
          </a:prstGeom>
          <a:noFill/>
        </p:spPr>
      </p:pic>
      <p:pic>
        <p:nvPicPr>
          <p:cNvPr id="8196" name="Picture 4" descr="https://bidspirit-images.global.ssl.fastly.net/antiqueauction/cloned-images/151686/001/a_ignore_q_80_w_1000_c_limit_001.jpg"/>
          <p:cNvPicPr>
            <a:picLocks noChangeAspect="1" noChangeArrowheads="1"/>
          </p:cNvPicPr>
          <p:nvPr/>
        </p:nvPicPr>
        <p:blipFill>
          <a:blip r:embed="rId3"/>
          <a:srcRect l="16197" t="7520" r="13615" b="4404"/>
          <a:stretch>
            <a:fillRect/>
          </a:stretch>
        </p:blipFill>
        <p:spPr bwMode="auto">
          <a:xfrm>
            <a:off x="0" y="2051538"/>
            <a:ext cx="3124200" cy="4806462"/>
          </a:xfrm>
          <a:prstGeom prst="rect">
            <a:avLst/>
          </a:prstGeom>
          <a:noFill/>
        </p:spPr>
      </p:pic>
      <p:pic>
        <p:nvPicPr>
          <p:cNvPr id="8200" name="Picture 8" descr="https://cs2.livemaster.ru/storage/9f/96/cb0b823f1885c7e03bf29be636d6--vintazh-1962-g-bolshoj-novogodnij-volshebnyj-olen-antik-chugu.jpg"/>
          <p:cNvPicPr>
            <a:picLocks noChangeAspect="1" noChangeArrowheads="1"/>
          </p:cNvPicPr>
          <p:nvPr/>
        </p:nvPicPr>
        <p:blipFill>
          <a:blip r:embed="rId4" cstate="print"/>
          <a:srcRect l="7321" r="9042" b="2326"/>
          <a:stretch>
            <a:fillRect/>
          </a:stretch>
        </p:blipFill>
        <p:spPr bwMode="auto">
          <a:xfrm>
            <a:off x="6019800" y="3311611"/>
            <a:ext cx="3124200" cy="3546389"/>
          </a:xfrm>
          <a:prstGeom prst="rect">
            <a:avLst/>
          </a:prstGeom>
          <a:noFill/>
        </p:spPr>
      </p:pic>
      <p:pic>
        <p:nvPicPr>
          <p:cNvPr id="8202" name="Picture 10" descr="https://avatars.mds.yandex.net/get-zen_doc/1878023/pub_5eaff945b95e7e69bd2eb923_5eaffb5b71ea41137e3a6082/scale_1200"/>
          <p:cNvPicPr>
            <a:picLocks noChangeAspect="1" noChangeArrowheads="1"/>
          </p:cNvPicPr>
          <p:nvPr/>
        </p:nvPicPr>
        <p:blipFill>
          <a:blip r:embed="rId5"/>
          <a:srcRect l="5549" r="19538" b="4277"/>
          <a:stretch>
            <a:fillRect/>
          </a:stretch>
        </p:blipFill>
        <p:spPr bwMode="auto">
          <a:xfrm>
            <a:off x="3124200" y="1924756"/>
            <a:ext cx="2895600" cy="4933244"/>
          </a:xfrm>
          <a:prstGeom prst="rect">
            <a:avLst/>
          </a:prstGeom>
          <a:noFill/>
        </p:spPr>
      </p:pic>
      <p:pic>
        <p:nvPicPr>
          <p:cNvPr id="8206" name="Picture 14" descr="https://www.grand-podarki.ru/_sh/263/26387.jpg"/>
          <p:cNvPicPr>
            <a:picLocks noChangeAspect="1" noChangeArrowheads="1"/>
          </p:cNvPicPr>
          <p:nvPr/>
        </p:nvPicPr>
        <p:blipFill>
          <a:blip r:embed="rId6" cstate="print"/>
          <a:srcRect t="34940" b="4819"/>
          <a:stretch>
            <a:fillRect/>
          </a:stretch>
        </p:blipFill>
        <p:spPr bwMode="auto">
          <a:xfrm>
            <a:off x="0" y="0"/>
            <a:ext cx="3124200" cy="2070253"/>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0" y="0"/>
            <a:ext cx="6859570"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err="1" smtClean="0">
                <a:ln>
                  <a:noFill/>
                </a:ln>
                <a:solidFill>
                  <a:srgbClr val="CC6600"/>
                </a:solidFill>
                <a:effectLst/>
                <a:latin typeface="Comic Sans MS" pitchFamily="66" charset="0"/>
                <a:ea typeface="Times New Roman" pitchFamily="18" charset="0"/>
                <a:cs typeface="Times New Roman" pitchFamily="18" charset="0"/>
              </a:rPr>
              <a:t>Шемогодская</a:t>
            </a:r>
            <a:r>
              <a:rPr kumimoji="0" lang="ru-RU" sz="3200" b="1" i="0" u="none" strike="noStrike" cap="none" normalizeH="0" baseline="0" dirty="0" smtClean="0">
                <a:ln>
                  <a:noFill/>
                </a:ln>
                <a:solidFill>
                  <a:srgbClr val="CC6600"/>
                </a:solidFill>
                <a:effectLst/>
                <a:latin typeface="Comic Sans MS" pitchFamily="66" charset="0"/>
                <a:ea typeface="Times New Roman" pitchFamily="18" charset="0"/>
                <a:cs typeface="Times New Roman" pitchFamily="18" charset="0"/>
              </a:rPr>
              <a:t> прорезная береста</a:t>
            </a:r>
            <a:r>
              <a:rPr kumimoji="0" lang="ru-RU" sz="1700" b="0" i="0" u="none" strike="noStrike" cap="none" normalizeH="0" baseline="0" dirty="0" smtClean="0">
                <a:ln>
                  <a:noFill/>
                </a:ln>
                <a:solidFill>
                  <a:srgbClr val="3A3A3A"/>
                </a:solidFill>
                <a:effectLst/>
                <a:latin typeface="Calibri"/>
                <a:ea typeface="Times New Roman" pitchFamily="18" charset="0"/>
                <a:cs typeface="Times New Roman" pitchFamily="18"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8130" name="Rectangle 2"/>
          <p:cNvSpPr>
            <a:spLocks noChangeArrowheads="1"/>
          </p:cNvSpPr>
          <p:nvPr/>
        </p:nvSpPr>
        <p:spPr bwMode="auto">
          <a:xfrm>
            <a:off x="0" y="533400"/>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Особую популярность получила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шемогодская</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прорезная береста, которая берет свое начало в Вологодской области. Береста, несмотря на свою кажущуюся хрупкость, — довольно прочный и долговечный материал. Вологодские мастера изготавливают разнообразные корзинки, посуду, туеса, украшения и даже обувь и </a:t>
            </a:r>
            <a:r>
              <a:rPr lang="ru-RU" b="1" dirty="0" smtClean="0">
                <a:latin typeface="Comic Sans MS" pitchFamily="66" charset="0"/>
                <a:ea typeface="Times New Roman" pitchFamily="18" charset="0"/>
                <a:cs typeface="Times New Roman" pitchFamily="18" charset="0"/>
              </a:rPr>
              <a:t>одежду. Особенность этих изделий заключается в том, что с традиционным узором переплетается естественный растительный орнамент, листья и ягоды, цветы и стебли, животные и люди. Традиционные узоры </a:t>
            </a:r>
            <a:r>
              <a:rPr lang="ru-RU" b="1" dirty="0" err="1" smtClean="0">
                <a:latin typeface="Comic Sans MS" pitchFamily="66" charset="0"/>
                <a:ea typeface="Times New Roman" pitchFamily="18" charset="0"/>
                <a:cs typeface="Times New Roman" pitchFamily="18" charset="0"/>
              </a:rPr>
              <a:t>Шемогодской</a:t>
            </a:r>
            <a:r>
              <a:rPr lang="ru-RU" b="1" dirty="0" smtClean="0">
                <a:latin typeface="Comic Sans MS" pitchFamily="66" charset="0"/>
                <a:ea typeface="Times New Roman" pitchFamily="18" charset="0"/>
                <a:cs typeface="Times New Roman" pitchFamily="18" charset="0"/>
              </a:rPr>
              <a:t> прорезной бересты гравируются на листах бересты тупым шилом и прорезаются острым ножом с удалением фона. Под ажур иногда подкладывается цветная бумага или еще один слой бересты; резьба дополняется тиснением. В XIX веке эти изделия прозвали «берестяным кружевом».</a:t>
            </a:r>
          </a:p>
          <a:p>
            <a:pPr algn="just" fontAlgn="base">
              <a:spcBef>
                <a:spcPct val="0"/>
              </a:spcBef>
              <a:spcAft>
                <a:spcPct val="0"/>
              </a:spcAft>
            </a:pPr>
            <a:endParaRPr kumimoji="0" lang="ru-RU" b="1" i="0" u="none" strike="noStrike" cap="none" normalizeH="0" baseline="0" dirty="0" smtClean="0">
              <a:ln>
                <a:noFill/>
              </a:ln>
              <a:effectLst/>
              <a:latin typeface="Comic Sans MS" pitchFamily="66" charset="0"/>
              <a:cs typeface="Arial" pitchFamily="34" charset="0"/>
            </a:endParaRPr>
          </a:p>
        </p:txBody>
      </p:sp>
      <p:pic>
        <p:nvPicPr>
          <p:cNvPr id="4" name="Рисунок 3" descr="Шемогодская прорезная береста"/>
          <p:cNvPicPr/>
          <p:nvPr/>
        </p:nvPicPr>
        <p:blipFill>
          <a:blip r:embed="rId2" cstate="print"/>
          <a:srcRect t="15073" b="6066"/>
          <a:stretch>
            <a:fillRect/>
          </a:stretch>
        </p:blipFill>
        <p:spPr bwMode="auto">
          <a:xfrm>
            <a:off x="0" y="3962400"/>
            <a:ext cx="4419600" cy="2895600"/>
          </a:xfrm>
          <a:prstGeom prst="rect">
            <a:avLst/>
          </a:prstGeom>
          <a:noFill/>
          <a:ln w="9525">
            <a:noFill/>
            <a:miter lim="800000"/>
            <a:headEnd/>
            <a:tailEnd/>
          </a:ln>
        </p:spPr>
      </p:pic>
      <p:pic>
        <p:nvPicPr>
          <p:cNvPr id="6" name="Picture 13" descr="https://imgprx.livejournal.net/24652a52f62df679c82e7bec55ebdc0eff7d6554/3elyapP2iNXbcxrJI5TqFY4B_IIwPTY440DdT4hZta8iPmw5niFDKeJ5qZ6VfANgcg0o2DYbVo1mxxWJIaQms2_D7-sE4JAL3tfDZwmRxjtHGocnohp0RMWyCQLALctBjdO9OeWqfLMoYp1rWfc6pA"/>
          <p:cNvPicPr>
            <a:picLocks noChangeAspect="1" noChangeArrowheads="1"/>
          </p:cNvPicPr>
          <p:nvPr/>
        </p:nvPicPr>
        <p:blipFill>
          <a:blip r:embed="rId3"/>
          <a:srcRect/>
          <a:stretch>
            <a:fillRect/>
          </a:stretch>
        </p:blipFill>
        <p:spPr bwMode="auto">
          <a:xfrm>
            <a:off x="6858000" y="3660098"/>
            <a:ext cx="2286000" cy="3197902"/>
          </a:xfrm>
          <a:prstGeom prst="rect">
            <a:avLst/>
          </a:prstGeom>
          <a:noFill/>
        </p:spPr>
      </p:pic>
      <p:pic>
        <p:nvPicPr>
          <p:cNvPr id="7" name="Picture 3" descr="Крышка от коробаороб. Шемогодская прорезная береста. Народный мастер Любовь Осколкова. Великий Устюг. Береста, шемогодское узорочье, дерево, краски"/>
          <p:cNvPicPr>
            <a:picLocks noChangeAspect="1" noChangeArrowheads="1"/>
          </p:cNvPicPr>
          <p:nvPr/>
        </p:nvPicPr>
        <p:blipFill>
          <a:blip r:embed="rId4" cstate="print"/>
          <a:srcRect/>
          <a:stretch>
            <a:fillRect/>
          </a:stretch>
        </p:blipFill>
        <p:spPr bwMode="auto">
          <a:xfrm>
            <a:off x="4495800" y="4267200"/>
            <a:ext cx="2286000" cy="2286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0" y="0"/>
            <a:ext cx="9144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В советское время изделия из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шемогодской</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прорезной бересты считались символом русского леса и пользовались спросом среди иностранцев. Тогда же был организован цех резьбы по бересте при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Шемогодском</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мебельном комбинате (Вологодская область). И в наши дни ни одна русская ярмарка не обходится без берестяной посуды.</a:t>
            </a:r>
            <a:endParaRPr kumimoji="0" lang="ru-RU" b="1" i="0" u="none" strike="noStrike" cap="none" normalizeH="0" baseline="0" dirty="0" smtClean="0">
              <a:ln>
                <a:noFill/>
              </a:ln>
              <a:effectLst/>
              <a:latin typeface="Comic Sans MS" pitchFamily="66" charset="0"/>
              <a:cs typeface="Arial" pitchFamily="34" charset="0"/>
            </a:endParaRPr>
          </a:p>
        </p:txBody>
      </p:sp>
      <p:sp>
        <p:nvSpPr>
          <p:cNvPr id="47113" name="AutoShape 9" descr="https://img-fotki.yandex.ru/get/6503/13223519.c5/0_a5301_fe8e6e45_ori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7115" name="AutoShape 11" descr="https://img-fotki.yandex.ru/get/6503/13223519.c5/0_a5301_fe8e6e45_ori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7119" name="Picture 15" descr="C:\Users\LarV\Desktop\К_20\ИСТОРИЯ НАРОДНЫХ МУЗЫКАЛЬНЫХ ИНСТРУМЕНТОВ\Шемогодская резьба по бересте.jpg"/>
          <p:cNvPicPr>
            <a:picLocks noChangeAspect="1" noChangeArrowheads="1"/>
          </p:cNvPicPr>
          <p:nvPr/>
        </p:nvPicPr>
        <p:blipFill>
          <a:blip r:embed="rId2"/>
          <a:srcRect l="16954" t="2861" r="17351" b="2728"/>
          <a:stretch>
            <a:fillRect/>
          </a:stretch>
        </p:blipFill>
        <p:spPr bwMode="auto">
          <a:xfrm>
            <a:off x="0" y="1504335"/>
            <a:ext cx="2514600" cy="5353665"/>
          </a:xfrm>
          <a:prstGeom prst="rect">
            <a:avLst/>
          </a:prstGeom>
          <a:noFill/>
        </p:spPr>
      </p:pic>
      <p:pic>
        <p:nvPicPr>
          <p:cNvPr id="10" name="Рисунок 9" descr="Шемогодская прорезная береста"/>
          <p:cNvPicPr/>
          <p:nvPr/>
        </p:nvPicPr>
        <p:blipFill>
          <a:blip r:embed="rId3"/>
          <a:srcRect/>
          <a:stretch>
            <a:fillRect/>
          </a:stretch>
        </p:blipFill>
        <p:spPr bwMode="auto">
          <a:xfrm>
            <a:off x="2514600" y="1524000"/>
            <a:ext cx="2743200" cy="2362200"/>
          </a:xfrm>
          <a:prstGeom prst="rect">
            <a:avLst/>
          </a:prstGeom>
          <a:noFill/>
          <a:ln w="9525">
            <a:noFill/>
            <a:miter lim="800000"/>
            <a:headEnd/>
            <a:tailEnd/>
          </a:ln>
        </p:spPr>
      </p:pic>
      <p:pic>
        <p:nvPicPr>
          <p:cNvPr id="47121" name="Picture 17" descr="https://imgprx.livejournal.net/ae844aa97883fe62a314f4b3c62f6b1ad6b9874c/3elyapP2iNXbcxrJI5TqFXtOv-Jzldex-kgTGAFMIVb_xBQ3ffbYBI0DkuG4emRqEoOoH3vtQOQvK8fCc03Yh0JaXGffdZsgE0SLZGI17u9ipyqfn3fZhICiophcwWPE"/>
          <p:cNvPicPr>
            <a:picLocks noChangeAspect="1" noChangeArrowheads="1"/>
          </p:cNvPicPr>
          <p:nvPr/>
        </p:nvPicPr>
        <p:blipFill>
          <a:blip r:embed="rId4"/>
          <a:srcRect/>
          <a:stretch>
            <a:fillRect/>
          </a:stretch>
        </p:blipFill>
        <p:spPr bwMode="auto">
          <a:xfrm>
            <a:off x="5181600" y="3886200"/>
            <a:ext cx="3962400" cy="2971800"/>
          </a:xfrm>
          <a:prstGeom prst="rect">
            <a:avLst/>
          </a:prstGeom>
          <a:noFill/>
        </p:spPr>
      </p:pic>
      <p:pic>
        <p:nvPicPr>
          <p:cNvPr id="12" name="Picture 5" descr="Шкатулка из бересты, начало 19 века. Туес, конец 18 века"/>
          <p:cNvPicPr>
            <a:picLocks noChangeAspect="1" noChangeArrowheads="1"/>
          </p:cNvPicPr>
          <p:nvPr/>
        </p:nvPicPr>
        <p:blipFill>
          <a:blip r:embed="rId5"/>
          <a:srcRect l="4267" t="8903" r="7200" b="7154"/>
          <a:stretch>
            <a:fillRect/>
          </a:stretch>
        </p:blipFill>
        <p:spPr bwMode="auto">
          <a:xfrm>
            <a:off x="5867401" y="1219200"/>
            <a:ext cx="3276600" cy="2605489"/>
          </a:xfrm>
          <a:prstGeom prst="rect">
            <a:avLst/>
          </a:prstGeom>
          <a:noFill/>
        </p:spPr>
      </p:pic>
      <p:pic>
        <p:nvPicPr>
          <p:cNvPr id="13" name="Picture 7" descr="А.З. Остроумова, шкатулка, Русский музей"/>
          <p:cNvPicPr>
            <a:picLocks noChangeAspect="1" noChangeArrowheads="1"/>
          </p:cNvPicPr>
          <p:nvPr/>
        </p:nvPicPr>
        <p:blipFill>
          <a:blip r:embed="rId6"/>
          <a:srcRect l="8505" t="1969" r="3039"/>
          <a:stretch>
            <a:fillRect/>
          </a:stretch>
        </p:blipFill>
        <p:spPr bwMode="auto">
          <a:xfrm>
            <a:off x="2590800" y="4267200"/>
            <a:ext cx="2514600" cy="240781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https://catherineasquithgallery.com/uploads/posts/2021-02/1613652630_29-p-fon-dlya-prezentatsii-narodnie-promisli-3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8612" name="AutoShape 4" descr="https://catherineasquithgallery.com/uploads/posts/2021-02/1613652630_29-p-fon-dlya-prezentatsii-narodnie-promisli-3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8614" name="AutoShape 6" descr="https://catherineasquithgallery.com/uploads/posts/2021-02/1613652630_29-p-fon-dlya-prezentatsii-narodnie-promisli-3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8616" name="AutoShape 8" descr="https://www.posudaserviz.ru/pict/a/gzhel-rospi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8617" name="Picture 9" descr="C:\Users\LarV\Desktop\i (1).jpg"/>
          <p:cNvPicPr>
            <a:picLocks noChangeAspect="1" noChangeArrowheads="1"/>
          </p:cNvPicPr>
          <p:nvPr/>
        </p:nvPicPr>
        <p:blipFill>
          <a:blip r:embed="rId2"/>
          <a:srcRect/>
          <a:stretch>
            <a:fillRect/>
          </a:stretch>
        </p:blipFill>
        <p:spPr bwMode="auto">
          <a:xfrm>
            <a:off x="0" y="0"/>
            <a:ext cx="5140930" cy="3429000"/>
          </a:xfrm>
          <a:prstGeom prst="rect">
            <a:avLst/>
          </a:prstGeom>
          <a:noFill/>
        </p:spPr>
      </p:pic>
      <p:pic>
        <p:nvPicPr>
          <p:cNvPr id="68618" name="Picture 10" descr="C:\Users\LarV\Desktop\gzhel-rospis.jpg"/>
          <p:cNvPicPr>
            <a:picLocks noChangeAspect="1" noChangeArrowheads="1"/>
          </p:cNvPicPr>
          <p:nvPr/>
        </p:nvPicPr>
        <p:blipFill>
          <a:blip r:embed="rId3"/>
          <a:srcRect/>
          <a:stretch>
            <a:fillRect/>
          </a:stretch>
        </p:blipFill>
        <p:spPr bwMode="auto">
          <a:xfrm>
            <a:off x="4066526" y="3352800"/>
            <a:ext cx="5077474" cy="3505200"/>
          </a:xfrm>
          <a:prstGeom prst="rect">
            <a:avLst/>
          </a:prstGeom>
          <a:noFill/>
        </p:spPr>
      </p:pic>
      <p:pic>
        <p:nvPicPr>
          <p:cNvPr id="8" name="Picture 4" descr="https://region.center/photoreports/ea987a8f43213f1057dd50844a82d650.JPG"/>
          <p:cNvPicPr>
            <a:picLocks noChangeAspect="1" noChangeArrowheads="1"/>
          </p:cNvPicPr>
          <p:nvPr/>
        </p:nvPicPr>
        <p:blipFill>
          <a:blip r:embed="rId4"/>
          <a:srcRect/>
          <a:stretch>
            <a:fillRect/>
          </a:stretch>
        </p:blipFill>
        <p:spPr bwMode="auto">
          <a:xfrm>
            <a:off x="5256281" y="228600"/>
            <a:ext cx="3887719" cy="25908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s://avatars.mds.yandex.net/get-zen_doc/1578609/pub_5df350f8fc69ab00ad73c03e_5df35373fc69ab00ad73c059/scale_1200"/>
          <p:cNvPicPr>
            <a:picLocks noChangeAspect="1" noChangeArrowheads="1"/>
          </p:cNvPicPr>
          <p:nvPr/>
        </p:nvPicPr>
        <p:blipFill>
          <a:blip r:embed="rId2"/>
          <a:srcRect/>
          <a:stretch>
            <a:fillRect/>
          </a:stretch>
        </p:blipFill>
        <p:spPr bwMode="auto">
          <a:xfrm>
            <a:off x="1" y="530332"/>
            <a:ext cx="9144000" cy="5969967"/>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0" y="0"/>
            <a:ext cx="6320961"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err="1" smtClean="0">
                <a:ln>
                  <a:noFill/>
                </a:ln>
                <a:solidFill>
                  <a:srgbClr val="C00000"/>
                </a:solidFill>
                <a:effectLst/>
                <a:latin typeface="Comic Sans MS" pitchFamily="66" charset="0"/>
                <a:ea typeface="Times New Roman" pitchFamily="18" charset="0"/>
                <a:cs typeface="Times New Roman" pitchFamily="18" charset="0"/>
              </a:rPr>
              <a:t>Варнавинская</a:t>
            </a:r>
            <a:r>
              <a:rPr kumimoji="0" lang="ru-RU" sz="3200" b="1" i="0" u="none"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 резьба по кости</a:t>
            </a:r>
            <a:endParaRPr kumimoji="0" lang="ru-RU" sz="3200" b="1" i="0" u="none" strike="noStrike" cap="none" normalizeH="0" baseline="0" dirty="0" smtClean="0">
              <a:ln>
                <a:noFill/>
              </a:ln>
              <a:solidFill>
                <a:srgbClr val="C00000"/>
              </a:solidFill>
              <a:effectLst/>
              <a:latin typeface="Comic Sans MS" pitchFamily="66" charset="0"/>
              <a:cs typeface="Arial" pitchFamily="34" charset="0"/>
            </a:endParaRPr>
          </a:p>
        </p:txBody>
      </p:sp>
      <p:pic>
        <p:nvPicPr>
          <p:cNvPr id="5" name="Рисунок 4" descr="Варнавинская резьба по кости"/>
          <p:cNvPicPr/>
          <p:nvPr/>
        </p:nvPicPr>
        <p:blipFill>
          <a:blip r:embed="rId2" cstate="print"/>
          <a:srcRect l="10851" t="3785" r="13194"/>
          <a:stretch>
            <a:fillRect/>
          </a:stretch>
        </p:blipFill>
        <p:spPr bwMode="auto">
          <a:xfrm>
            <a:off x="6248400" y="0"/>
            <a:ext cx="2895600" cy="2209800"/>
          </a:xfrm>
          <a:prstGeom prst="rect">
            <a:avLst/>
          </a:prstGeom>
          <a:noFill/>
          <a:ln w="9525">
            <a:noFill/>
            <a:miter lim="800000"/>
            <a:headEnd/>
            <a:tailEnd/>
          </a:ln>
        </p:spPr>
      </p:pic>
      <p:pic>
        <p:nvPicPr>
          <p:cNvPr id="7" name="Рисунок 6" descr="Варнавинская резьба по кости"/>
          <p:cNvPicPr/>
          <p:nvPr/>
        </p:nvPicPr>
        <p:blipFill>
          <a:blip r:embed="rId3"/>
          <a:srcRect l="6977" r="6977"/>
          <a:stretch>
            <a:fillRect/>
          </a:stretch>
        </p:blipFill>
        <p:spPr bwMode="auto">
          <a:xfrm>
            <a:off x="0" y="4419600"/>
            <a:ext cx="3505200" cy="2438400"/>
          </a:xfrm>
          <a:prstGeom prst="rect">
            <a:avLst/>
          </a:prstGeom>
          <a:noFill/>
          <a:ln w="9525">
            <a:noFill/>
            <a:miter lim="800000"/>
            <a:headEnd/>
            <a:tailEnd/>
          </a:ln>
        </p:spPr>
      </p:pic>
      <p:sp>
        <p:nvSpPr>
          <p:cNvPr id="46082" name="Rectangle 2"/>
          <p:cNvSpPr>
            <a:spLocks noChangeArrowheads="1"/>
          </p:cNvSpPr>
          <p:nvPr/>
        </p:nvSpPr>
        <p:spPr bwMode="auto">
          <a:xfrm>
            <a:off x="0" y="533400"/>
            <a:ext cx="62484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Этот русский промысел возник в среде профессиональных нижегородских столяров, занимающихся резьбой по дереву. В качестве основного сырья мастера используют трубчатую кость крупного рогатого скота — «</a:t>
            </a:r>
            <a:r>
              <a:rPr kumimoji="0" lang="ru-RU" b="1" i="1" u="none" strike="noStrike" cap="none" normalizeH="0" baseline="0" dirty="0" smtClean="0">
                <a:ln>
                  <a:noFill/>
                </a:ln>
                <a:effectLst/>
                <a:latin typeface="Comic Sans MS" pitchFamily="66" charset="0"/>
                <a:ea typeface="Times New Roman" pitchFamily="18" charset="0"/>
                <a:cs typeface="Times New Roman" pitchFamily="18" charset="0"/>
              </a:rPr>
              <a:t>цевку</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и рог. Также для изготовления дорогих видов изделий используются более редкие и ценные виды кости мамонта и моржа.</a:t>
            </a:r>
            <a:endParaRPr kumimoji="0" lang="ru-RU" b="1" i="0" u="none" strike="noStrike" cap="none" normalizeH="0" baseline="0" dirty="0" smtClean="0">
              <a:ln>
                <a:noFill/>
              </a:ln>
              <a:effectLst/>
              <a:latin typeface="Comic Sans MS" pitchFamily="66" charset="0"/>
              <a:cs typeface="Arial" pitchFamily="34" charset="0"/>
            </a:endParaRPr>
          </a:p>
        </p:txBody>
      </p:sp>
      <p:sp>
        <p:nvSpPr>
          <p:cNvPr id="46083" name="Rectangle 3"/>
          <p:cNvSpPr>
            <a:spLocks noChangeArrowheads="1"/>
          </p:cNvSpPr>
          <p:nvPr/>
        </p:nvSpPr>
        <p:spPr bwMode="auto">
          <a:xfrm>
            <a:off x="3581400" y="2667000"/>
            <a:ext cx="55626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Варнавинская</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резьба по кости применяется, главным образом, при изготовлении женских украшений (заколки, гребни, шпильки, расчески, броши, кулоны, бусы, колье, подвески, браслеты, серьги, кольца, перстни), шкатулок, ларцов, авторучек, декоративной посуды и других </a:t>
            </a:r>
            <a:r>
              <a:rPr lang="ru-RU" b="1" dirty="0" smtClean="0">
                <a:latin typeface="Comic Sans MS" pitchFamily="66" charset="0"/>
                <a:ea typeface="Times New Roman" pitchFamily="18" charset="0"/>
                <a:cs typeface="Times New Roman" pitchFamily="18" charset="0"/>
              </a:rPr>
              <a:t>сувениров. Особенность таких изделий заключается в абсолютной неповторимости и индивидуальности.</a:t>
            </a:r>
          </a:p>
          <a:p>
            <a:pPr algn="just" fontAlgn="base">
              <a:spcBef>
                <a:spcPct val="0"/>
              </a:spcBef>
              <a:spcAft>
                <a:spcPct val="0"/>
              </a:spcAft>
            </a:pPr>
            <a:r>
              <a:rPr lang="ru-RU" b="1" dirty="0" smtClean="0">
                <a:latin typeface="Comic Sans MS" pitchFamily="66" charset="0"/>
                <a:ea typeface="Times New Roman" pitchFamily="18" charset="0"/>
                <a:cs typeface="Times New Roman" pitchFamily="18" charset="0"/>
              </a:rPr>
              <a:t>	 Каждый предмет выполняется вручную, без каких-либо шаблонов и штампов.</a:t>
            </a:r>
          </a:p>
          <a:p>
            <a:pPr algn="just" fontAlgn="base">
              <a:spcBef>
                <a:spcPct val="0"/>
              </a:spcBef>
              <a:spcAft>
                <a:spcPct val="0"/>
              </a:spcAft>
            </a:pPr>
            <a:endParaRPr kumimoji="0" lang="ru-RU" b="1" i="0" u="none" strike="noStrike" cap="none" normalizeH="0" baseline="0" dirty="0" smtClean="0">
              <a:ln>
                <a:noFill/>
              </a:ln>
              <a:effectLst/>
              <a:latin typeface="Comic Sans MS" pitchFamily="66"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43200" y="0"/>
            <a:ext cx="6316153" cy="584775"/>
          </a:xfrm>
          <a:prstGeom prst="rect">
            <a:avLst/>
          </a:prstGeom>
        </p:spPr>
        <p:txBody>
          <a:bodyPr wrap="none">
            <a:spAutoFit/>
          </a:bodyPr>
          <a:lstStyle/>
          <a:p>
            <a:r>
              <a:rPr lang="ru-RU" sz="3200" b="1" dirty="0" smtClean="0">
                <a:solidFill>
                  <a:srgbClr val="CC6600"/>
                </a:solidFill>
                <a:latin typeface="Comic Sans MS" pitchFamily="66" charset="0"/>
              </a:rPr>
              <a:t>Абрамцево-кудринская резьба</a:t>
            </a:r>
            <a:endParaRPr lang="ru-RU" sz="3200" b="1" dirty="0">
              <a:solidFill>
                <a:srgbClr val="CC6600"/>
              </a:solidFill>
              <a:latin typeface="Comic Sans MS" pitchFamily="66" charset="0"/>
            </a:endParaRPr>
          </a:p>
        </p:txBody>
      </p:sp>
      <p:pic>
        <p:nvPicPr>
          <p:cNvPr id="3" name="Рисунок 2" descr="Абрамцево-кудринская резьба"/>
          <p:cNvPicPr/>
          <p:nvPr/>
        </p:nvPicPr>
        <p:blipFill>
          <a:blip r:embed="rId2" cstate="print"/>
          <a:srcRect l="8571" r="11429"/>
          <a:stretch>
            <a:fillRect/>
          </a:stretch>
        </p:blipFill>
        <p:spPr bwMode="auto">
          <a:xfrm>
            <a:off x="0" y="0"/>
            <a:ext cx="2743200" cy="2209800"/>
          </a:xfrm>
          <a:prstGeom prst="rect">
            <a:avLst/>
          </a:prstGeom>
          <a:noFill/>
          <a:ln w="9525">
            <a:noFill/>
            <a:miter lim="800000"/>
            <a:headEnd/>
            <a:tailEnd/>
          </a:ln>
        </p:spPr>
      </p:pic>
      <p:pic>
        <p:nvPicPr>
          <p:cNvPr id="4" name="Рисунок 3" descr="Абрамцево-кудринская резьба"/>
          <p:cNvPicPr/>
          <p:nvPr/>
        </p:nvPicPr>
        <p:blipFill>
          <a:blip r:embed="rId3" cstate="print"/>
          <a:srcRect/>
          <a:stretch>
            <a:fillRect/>
          </a:stretch>
        </p:blipFill>
        <p:spPr bwMode="auto">
          <a:xfrm>
            <a:off x="6705601" y="4648201"/>
            <a:ext cx="2438400" cy="2209800"/>
          </a:xfrm>
          <a:prstGeom prst="rect">
            <a:avLst/>
          </a:prstGeom>
          <a:noFill/>
          <a:ln w="9525">
            <a:noFill/>
            <a:miter lim="800000"/>
            <a:headEnd/>
            <a:tailEnd/>
          </a:ln>
        </p:spPr>
      </p:pic>
      <p:sp>
        <p:nvSpPr>
          <p:cNvPr id="45057" name="Rectangle 1"/>
          <p:cNvSpPr>
            <a:spLocks noChangeArrowheads="1"/>
          </p:cNvSpPr>
          <p:nvPr/>
        </p:nvSpPr>
        <p:spPr bwMode="auto">
          <a:xfrm>
            <a:off x="2743200" y="609600"/>
            <a:ext cx="64008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С помощью данной техники делали ковши, блюда, вазы и шкатулки, а также любые предметы домашнего декора и обихода. Особенность этих изделий состоит в преобладании различных завитков, розеток, веточек, тонировки и полировки дерева.</a:t>
            </a:r>
            <a:endParaRPr kumimoji="0" lang="ru-RU" b="1" i="0" u="none" strike="noStrike" cap="none" normalizeH="0" baseline="0" dirty="0" smtClean="0">
              <a:ln>
                <a:noFill/>
              </a:ln>
              <a:effectLst/>
              <a:latin typeface="Comic Sans MS" pitchFamily="66" charset="0"/>
              <a:cs typeface="Arial" pitchFamily="34" charset="0"/>
            </a:endParaRPr>
          </a:p>
        </p:txBody>
      </p:sp>
      <p:sp>
        <p:nvSpPr>
          <p:cNvPr id="45058" name="Rectangle 2"/>
          <p:cNvSpPr>
            <a:spLocks noChangeArrowheads="1"/>
          </p:cNvSpPr>
          <p:nvPr/>
        </p:nvSpPr>
        <p:spPr bwMode="auto">
          <a:xfrm>
            <a:off x="0" y="2286000"/>
            <a:ext cx="67056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Расцвет этого промысла приходится на советский период времени — 20-40-е годы. Заказы работникам кудринской артели «Возрождение» поступали даже от Третьяковской галереи. Исторические и современные изделия, сделанные в стиле абрамцево-кудринской резьбы, были представлены на международной выставке в Париже в 1937 году. После распада СССР фабрика кудринской резьбы была закрыта. Сегодня промысел сохраняется благодаря работе частных мастеров.</a:t>
            </a:r>
            <a:endParaRPr kumimoji="0" lang="ru-RU" b="1" i="0" u="none" strike="noStrike" cap="none" normalizeH="0" baseline="0" dirty="0" smtClean="0">
              <a:ln>
                <a:noFill/>
              </a:ln>
              <a:effectLst/>
              <a:latin typeface="Comic Sans MS" pitchFamily="66" charset="0"/>
              <a:cs typeface="Arial" pitchFamily="34" charset="0"/>
            </a:endParaRPr>
          </a:p>
        </p:txBody>
      </p:sp>
      <p:pic>
        <p:nvPicPr>
          <p:cNvPr id="45060" name="Picture 4" descr="https://i.pinimg.com/originals/09/77/5e/09775ed6f4caf6d618e3557271ba4a2c.jpg"/>
          <p:cNvPicPr>
            <a:picLocks noChangeAspect="1" noChangeArrowheads="1"/>
          </p:cNvPicPr>
          <p:nvPr/>
        </p:nvPicPr>
        <p:blipFill>
          <a:blip r:embed="rId4"/>
          <a:srcRect t="15094" b="11321"/>
          <a:stretch>
            <a:fillRect/>
          </a:stretch>
        </p:blipFill>
        <p:spPr bwMode="auto">
          <a:xfrm>
            <a:off x="0" y="5105400"/>
            <a:ext cx="3175652" cy="1752600"/>
          </a:xfrm>
          <a:prstGeom prst="rect">
            <a:avLst/>
          </a:prstGeom>
          <a:noFill/>
        </p:spPr>
      </p:pic>
      <p:pic>
        <p:nvPicPr>
          <p:cNvPr id="45062" name="Picture 6" descr="https://www.rusvelikaia.ru/upload/resize_cache/iblock/2db/1000_1000_2/2db52842a74209416cd1d9d1ccf70bc5.JPG"/>
          <p:cNvPicPr>
            <a:picLocks noChangeAspect="1" noChangeArrowheads="1"/>
          </p:cNvPicPr>
          <p:nvPr/>
        </p:nvPicPr>
        <p:blipFill>
          <a:blip r:embed="rId5" cstate="print"/>
          <a:srcRect/>
          <a:stretch>
            <a:fillRect/>
          </a:stretch>
        </p:blipFill>
        <p:spPr bwMode="auto">
          <a:xfrm>
            <a:off x="6858000" y="2209800"/>
            <a:ext cx="2136775" cy="2136775"/>
          </a:xfrm>
          <a:prstGeom prst="rect">
            <a:avLst/>
          </a:prstGeom>
          <a:noFill/>
        </p:spPr>
      </p:pic>
      <p:pic>
        <p:nvPicPr>
          <p:cNvPr id="45065" name="Picture 9" descr="C:\Users\LarV\Desktop\К_20\ИСТОРИЯ НАРОДНЫХ МУЗЫКАЛЬНЫХ ИНСТРУМЕНТОВ\artlib_gallery-434748-b.jpg"/>
          <p:cNvPicPr>
            <a:picLocks noChangeAspect="1" noChangeArrowheads="1"/>
          </p:cNvPicPr>
          <p:nvPr/>
        </p:nvPicPr>
        <p:blipFill>
          <a:blip r:embed="rId6" cstate="print"/>
          <a:srcRect l="4257" t="3600" r="3240" b="6800"/>
          <a:stretch>
            <a:fillRect/>
          </a:stretch>
        </p:blipFill>
        <p:spPr bwMode="auto">
          <a:xfrm>
            <a:off x="3657600" y="5122984"/>
            <a:ext cx="2819400" cy="173501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vatikam.s3.amazonaws.com/uploads/portfolio_module/image/90927/portfolio_6a11d67ae3.jpg"/>
          <p:cNvPicPr>
            <a:picLocks noChangeAspect="1" noChangeArrowheads="1"/>
          </p:cNvPicPr>
          <p:nvPr/>
        </p:nvPicPr>
        <p:blipFill>
          <a:blip r:embed="rId2"/>
          <a:srcRect l="2381" t="13334" r="1190" b="18095"/>
          <a:stretch>
            <a:fillRect/>
          </a:stretch>
        </p:blipFill>
        <p:spPr bwMode="auto">
          <a:xfrm>
            <a:off x="0" y="2794000"/>
            <a:ext cx="9144000" cy="4064000"/>
          </a:xfrm>
          <a:prstGeom prst="rect">
            <a:avLst/>
          </a:prstGeom>
          <a:noFill/>
        </p:spPr>
      </p:pic>
      <p:pic>
        <p:nvPicPr>
          <p:cNvPr id="44036" name="Picture 4" descr="https://opt-1009702.ssl.1c-bitrix-cdn.ru/upload/iblock/3b4/3b4eff7d53ebfdc66dae8b4c4cfe40f0.jpeg?1614414085305249"/>
          <p:cNvPicPr>
            <a:picLocks noChangeAspect="1" noChangeArrowheads="1"/>
          </p:cNvPicPr>
          <p:nvPr/>
        </p:nvPicPr>
        <p:blipFill>
          <a:blip r:embed="rId3"/>
          <a:srcRect l="3270" t="6634" r="5163" b="7118"/>
          <a:stretch>
            <a:fillRect/>
          </a:stretch>
        </p:blipFill>
        <p:spPr bwMode="auto">
          <a:xfrm>
            <a:off x="0" y="0"/>
            <a:ext cx="4419600" cy="2735943"/>
          </a:xfrm>
          <a:prstGeom prst="rect">
            <a:avLst/>
          </a:prstGeom>
          <a:noFill/>
        </p:spPr>
      </p:pic>
      <p:pic>
        <p:nvPicPr>
          <p:cNvPr id="44038" name="Picture 6" descr="https://i.ytimg.com/vi/Hgjlm6RK5EA/maxresdefault.jpg"/>
          <p:cNvPicPr>
            <a:picLocks noChangeAspect="1" noChangeArrowheads="1"/>
          </p:cNvPicPr>
          <p:nvPr/>
        </p:nvPicPr>
        <p:blipFill>
          <a:blip r:embed="rId4"/>
          <a:srcRect l="16439" t="2131" r="16438" b="2892"/>
          <a:stretch>
            <a:fillRect/>
          </a:stretch>
        </p:blipFill>
        <p:spPr bwMode="auto">
          <a:xfrm>
            <a:off x="5638800" y="0"/>
            <a:ext cx="3505200" cy="2789853"/>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0" y="0"/>
            <a:ext cx="4112023"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0" i="0" u="none" strike="noStrike" cap="none" normalizeH="0" baseline="0" dirty="0" err="1" smtClean="0">
                <a:ln>
                  <a:noFill/>
                </a:ln>
                <a:solidFill>
                  <a:srgbClr val="0000FF"/>
                </a:solidFill>
                <a:effectLst/>
                <a:latin typeface="Comic Sans MS" pitchFamily="66" charset="0"/>
                <a:ea typeface="Times New Roman" pitchFamily="18" charset="0"/>
                <a:cs typeface="Times New Roman" pitchFamily="18" charset="0"/>
              </a:rPr>
              <a:t>Гусевский</a:t>
            </a:r>
            <a:r>
              <a:rPr kumimoji="0" lang="ru-RU" sz="3200" b="0" i="0" u="none" strike="noStrike" cap="none" normalizeH="0" baseline="0" dirty="0" smtClean="0">
                <a:ln>
                  <a:noFill/>
                </a:ln>
                <a:solidFill>
                  <a:srgbClr val="0000FF"/>
                </a:solidFill>
                <a:effectLst/>
                <a:latin typeface="Comic Sans MS" pitchFamily="66" charset="0"/>
                <a:ea typeface="Times New Roman" pitchFamily="18" charset="0"/>
                <a:cs typeface="Times New Roman" pitchFamily="18" charset="0"/>
              </a:rPr>
              <a:t> хрусталь</a:t>
            </a:r>
            <a:endParaRPr kumimoji="0" lang="ru-RU" sz="3200" b="0" i="0" u="none" strike="noStrike" cap="none" normalizeH="0" baseline="0" dirty="0" smtClean="0">
              <a:ln>
                <a:noFill/>
              </a:ln>
              <a:solidFill>
                <a:srgbClr val="0000FF"/>
              </a:solidFill>
              <a:effectLst/>
              <a:latin typeface="Comic Sans MS" pitchFamily="66" charset="0"/>
              <a:cs typeface="Arial" pitchFamily="34" charset="0"/>
            </a:endParaRPr>
          </a:p>
        </p:txBody>
      </p:sp>
      <p:pic>
        <p:nvPicPr>
          <p:cNvPr id="3" name="Рисунок 2" descr="Гусевский хрусталь"/>
          <p:cNvPicPr/>
          <p:nvPr/>
        </p:nvPicPr>
        <p:blipFill>
          <a:blip r:embed="rId2" cstate="print"/>
          <a:srcRect/>
          <a:stretch>
            <a:fillRect/>
          </a:stretch>
        </p:blipFill>
        <p:spPr bwMode="auto">
          <a:xfrm>
            <a:off x="5532022" y="0"/>
            <a:ext cx="3611978" cy="2951683"/>
          </a:xfrm>
          <a:prstGeom prst="rect">
            <a:avLst/>
          </a:prstGeom>
          <a:noFill/>
          <a:ln w="9525">
            <a:noFill/>
            <a:miter lim="800000"/>
            <a:headEnd/>
            <a:tailEnd/>
          </a:ln>
        </p:spPr>
      </p:pic>
      <p:pic>
        <p:nvPicPr>
          <p:cNvPr id="4" name="Рисунок 3" descr="Гусевский хрусталь"/>
          <p:cNvPicPr/>
          <p:nvPr/>
        </p:nvPicPr>
        <p:blipFill>
          <a:blip r:embed="rId3" cstate="print"/>
          <a:srcRect/>
          <a:stretch>
            <a:fillRect/>
          </a:stretch>
        </p:blipFill>
        <p:spPr bwMode="auto">
          <a:xfrm>
            <a:off x="5334000" y="4038600"/>
            <a:ext cx="3810000" cy="2819400"/>
          </a:xfrm>
          <a:prstGeom prst="rect">
            <a:avLst/>
          </a:prstGeom>
          <a:noFill/>
          <a:ln w="9525">
            <a:noFill/>
            <a:miter lim="800000"/>
            <a:headEnd/>
            <a:tailEnd/>
          </a:ln>
        </p:spPr>
      </p:pic>
      <p:sp>
        <p:nvSpPr>
          <p:cNvPr id="51202" name="Rectangle 2"/>
          <p:cNvSpPr>
            <a:spLocks noChangeArrowheads="1"/>
          </p:cNvSpPr>
          <p:nvPr/>
        </p:nvSpPr>
        <p:spPr bwMode="auto">
          <a:xfrm>
            <a:off x="0" y="533400"/>
            <a:ext cx="54864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История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гусевского</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хрусталя началась в 1756 году, когда орловский купец Аким Мальцов основал на берегу реки Гусь в дремучих мещерских лесах первый стекольный завод</a:t>
            </a:r>
            <a:r>
              <a:rPr lang="ru-RU" b="1" dirty="0" smtClean="0">
                <a:latin typeface="Comic Sans MS" pitchFamily="66" charset="0"/>
                <a:ea typeface="Times New Roman" pitchFamily="18" charset="0"/>
                <a:cs typeface="Times New Roman" pitchFamily="18" charset="0"/>
              </a:rPr>
              <a:t>. Первые упоминания о </a:t>
            </a:r>
            <a:r>
              <a:rPr lang="ru-RU" b="1" dirty="0" err="1" smtClean="0">
                <a:latin typeface="Comic Sans MS" pitchFamily="66" charset="0"/>
                <a:ea typeface="Times New Roman" pitchFamily="18" charset="0"/>
                <a:cs typeface="Times New Roman" pitchFamily="18" charset="0"/>
              </a:rPr>
              <a:t>Гусской</a:t>
            </a:r>
            <a:r>
              <a:rPr lang="ru-RU" b="1" dirty="0" smtClean="0">
                <a:latin typeface="Comic Sans MS" pitchFamily="66" charset="0"/>
                <a:ea typeface="Times New Roman" pitchFamily="18" charset="0"/>
                <a:cs typeface="Times New Roman" pitchFamily="18" charset="0"/>
              </a:rPr>
              <a:t> волости относятся к XVII веку. Когда на строительство в Подмосковье стекольных мануфактур был наложен запрет из-за чрезмерной вырубки лесов, в поселке Гусь на одноименной реке был построен первый хрустальный завод, мастеров для которого специально привезли из Можайска. Так началась история не просто производства, но целого народного промысла, процветающего и по сей день. Сейчас завод в первую очередь славится своим художественным стеклом. </a:t>
            </a:r>
            <a:r>
              <a:rPr lang="ru-RU" b="1" dirty="0" err="1" smtClean="0">
                <a:latin typeface="Comic Sans MS" pitchFamily="66" charset="0"/>
                <a:ea typeface="Times New Roman" pitchFamily="18" charset="0"/>
                <a:cs typeface="Times New Roman" pitchFamily="18" charset="0"/>
              </a:rPr>
              <a:t>Гусевские</a:t>
            </a:r>
            <a:r>
              <a:rPr lang="ru-RU" b="1" dirty="0" smtClean="0">
                <a:latin typeface="Comic Sans MS" pitchFamily="66" charset="0"/>
                <a:ea typeface="Times New Roman" pitchFamily="18" charset="0"/>
                <a:cs typeface="Times New Roman" pitchFamily="18" charset="0"/>
              </a:rPr>
              <a:t> художники, учитывая особенности материала, придают ему высокохудожественную выразительность, умело используя и цвет, и форму, и декор</a:t>
            </a:r>
          </a:p>
          <a:p>
            <a:pPr fontAlgn="base">
              <a:spcBef>
                <a:spcPct val="0"/>
              </a:spcBef>
              <a:spcAft>
                <a:spcPct val="0"/>
              </a:spcAft>
            </a:pPr>
            <a:endParaRPr kumimoji="0" lang="ru-RU" b="1" i="0" u="none" strike="noStrike" cap="none" normalizeH="0" baseline="0" dirty="0" smtClean="0">
              <a:ln>
                <a:noFill/>
              </a:ln>
              <a:effectLst/>
              <a:latin typeface="Comic Sans MS" pitchFamily="66"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C:\Users\LarV\Desktop\К_20\ИСТОРИЯ НАРОДНЫХ МУЗЫКАЛЬНЫХ ИНСТРУМЕНТОВ\sani-hrustal-grani-steklo.jpg"/>
          <p:cNvPicPr>
            <a:picLocks noChangeAspect="1" noChangeArrowheads="1"/>
          </p:cNvPicPr>
          <p:nvPr/>
        </p:nvPicPr>
        <p:blipFill>
          <a:blip r:embed="rId2"/>
          <a:srcRect l="14115" t="11060" r="12954" b="4147"/>
          <a:stretch>
            <a:fillRect/>
          </a:stretch>
        </p:blipFill>
        <p:spPr bwMode="auto">
          <a:xfrm>
            <a:off x="0" y="3692013"/>
            <a:ext cx="4267200" cy="3165987"/>
          </a:xfrm>
          <a:prstGeom prst="rect">
            <a:avLst/>
          </a:prstGeom>
          <a:noFill/>
        </p:spPr>
      </p:pic>
      <p:pic>
        <p:nvPicPr>
          <p:cNvPr id="50178" name="Picture 2" descr="https://www.hrustal-market.ru/image/cache/catalog/nabory-dlya-spirtnyh-napitkov/vechera/vechera-1200x1200.jpg"/>
          <p:cNvPicPr>
            <a:picLocks noChangeAspect="1" noChangeArrowheads="1"/>
          </p:cNvPicPr>
          <p:nvPr/>
        </p:nvPicPr>
        <p:blipFill>
          <a:blip r:embed="rId3" cstate="print"/>
          <a:srcRect l="17778" t="13333" r="11111" b="8889"/>
          <a:stretch>
            <a:fillRect/>
          </a:stretch>
        </p:blipFill>
        <p:spPr bwMode="auto">
          <a:xfrm>
            <a:off x="3200400" y="1219200"/>
            <a:ext cx="2743200" cy="3000375"/>
          </a:xfrm>
          <a:prstGeom prst="rect">
            <a:avLst/>
          </a:prstGeom>
          <a:noFill/>
        </p:spPr>
      </p:pic>
      <p:sp>
        <p:nvSpPr>
          <p:cNvPr id="50180" name="AutoShape 4" descr="https://img3.goodfon.ru/wallpaper/nbig/2/f1/sani-hrustal-grani-steklo.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0183" name="AutoShape 7" descr="https://cdn1.ozone.ru/multimedia/101377461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0185" name="Picture 9" descr="https://avatars.mds.yandex.net/get-zen_doc/901899/pub_5ebaee987a0ac263c0def3bd_5ebaf05bc7c480495abfdb8a/scale_1200"/>
          <p:cNvPicPr>
            <a:picLocks noChangeAspect="1" noChangeArrowheads="1"/>
          </p:cNvPicPr>
          <p:nvPr/>
        </p:nvPicPr>
        <p:blipFill>
          <a:blip r:embed="rId4"/>
          <a:srcRect/>
          <a:stretch>
            <a:fillRect/>
          </a:stretch>
        </p:blipFill>
        <p:spPr bwMode="auto">
          <a:xfrm>
            <a:off x="4917013" y="0"/>
            <a:ext cx="4226987" cy="2819400"/>
          </a:xfrm>
          <a:prstGeom prst="rect">
            <a:avLst/>
          </a:prstGeom>
          <a:noFill/>
        </p:spPr>
      </p:pic>
      <p:sp>
        <p:nvSpPr>
          <p:cNvPr id="50187" name="AutoShape 11" descr="https://pbs.twimg.com/media/D18S58qWoAALt_B.jpg:lar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0189" name="AutoShape 13" descr="https://pbs.twimg.com/media/D18S58qWoAALt_B.jpg:lar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74" name="Picture 2" descr="https://ic.pics.livejournal.com/pipesmokerrus/62653942/2381226/2381226_original.jpg"/>
          <p:cNvPicPr>
            <a:picLocks noChangeAspect="1" noChangeArrowheads="1"/>
          </p:cNvPicPr>
          <p:nvPr/>
        </p:nvPicPr>
        <p:blipFill>
          <a:blip r:embed="rId5"/>
          <a:srcRect r="6391" b="10345"/>
          <a:stretch>
            <a:fillRect/>
          </a:stretch>
        </p:blipFill>
        <p:spPr bwMode="auto">
          <a:xfrm>
            <a:off x="4938346" y="4191000"/>
            <a:ext cx="4205654" cy="2667000"/>
          </a:xfrm>
          <a:prstGeom prst="rect">
            <a:avLst/>
          </a:prstGeom>
          <a:noFill/>
        </p:spPr>
      </p:pic>
      <p:pic>
        <p:nvPicPr>
          <p:cNvPr id="3078" name="Picture 6" descr="https://ic.pics.livejournal.com/mixeev_v/65780282/116204/116204_900.jpg"/>
          <p:cNvPicPr>
            <a:picLocks noChangeAspect="1" noChangeArrowheads="1"/>
          </p:cNvPicPr>
          <p:nvPr/>
        </p:nvPicPr>
        <p:blipFill>
          <a:blip r:embed="rId6">
            <a:lum bright="10000"/>
          </a:blip>
          <a:srcRect l="14222" t="2667" r="24445" b="1333"/>
          <a:stretch>
            <a:fillRect/>
          </a:stretch>
        </p:blipFill>
        <p:spPr bwMode="auto">
          <a:xfrm>
            <a:off x="0" y="0"/>
            <a:ext cx="3213100" cy="33528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2297424"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Филигрань</a:t>
            </a:r>
            <a:endParaRPr kumimoji="0" lang="ru-RU" sz="3200" b="1" i="0" u="none" strike="noStrike" cap="none" normalizeH="0" baseline="0" dirty="0" smtClean="0">
              <a:ln>
                <a:noFill/>
              </a:ln>
              <a:solidFill>
                <a:srgbClr val="C00000"/>
              </a:solidFill>
              <a:effectLst/>
              <a:latin typeface="Comic Sans MS" pitchFamily="66" charset="0"/>
              <a:cs typeface="Arial" pitchFamily="34" charset="0"/>
            </a:endParaRPr>
          </a:p>
        </p:txBody>
      </p:sp>
      <p:sp>
        <p:nvSpPr>
          <p:cNvPr id="2050" name="Rectangle 2"/>
          <p:cNvSpPr>
            <a:spLocks noChangeArrowheads="1"/>
          </p:cNvSpPr>
          <p:nvPr/>
        </p:nvSpPr>
        <p:spPr bwMode="auto">
          <a:xfrm>
            <a:off x="3886200" y="0"/>
            <a:ext cx="52578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Филигрань (или скань) — ювелирный промысел, использующий ажурный или напаянный на металлический фон узор из тонкой золотой, серебряной и т.д. проволоки. Элементы филигранного узора бывают самыми разнообразными: веревочка, шнурок, плетение, елочка, дорожка, гладь. В единое целое отдельные элементы филиграни соединяют при помощи пайки. Часто филигрань сочетают с зернью — металлическими мелкими шариками, которые напаиваются в заранее подготовленные ячейки (углубления). Зернь создает эффектную фактуру, игру светотени, благодаря чему изделия приобретают особо нарядный, изысканный вид. Материалами для филигранных изделий служат сплавы золота, серебра и платины, а также медь, латунь, мельхиор, нейзильбер. Украшения, выполненные в технике филиграни, оксидируют и серебрят. Часто филигрань сочетают с эмалью (в том числе финифтью), гравировкой, чеканкой.</a:t>
            </a:r>
            <a:endParaRPr kumimoji="0" lang="ru-RU" b="1" i="0" u="none" strike="noStrike" cap="none" normalizeH="0" baseline="0" dirty="0" smtClean="0">
              <a:ln>
                <a:noFill/>
              </a:ln>
              <a:effectLst/>
              <a:latin typeface="Comic Sans MS" pitchFamily="66" charset="0"/>
              <a:cs typeface="Arial" pitchFamily="34" charset="0"/>
            </a:endParaRPr>
          </a:p>
        </p:txBody>
      </p:sp>
      <p:pic>
        <p:nvPicPr>
          <p:cNvPr id="4" name="Рисунок 3" descr="Шкатулка. Скань"/>
          <p:cNvPicPr/>
          <p:nvPr/>
        </p:nvPicPr>
        <p:blipFill>
          <a:blip r:embed="rId2"/>
          <a:srcRect l="5882" t="2703" r="7843" b="2702"/>
          <a:stretch>
            <a:fillRect/>
          </a:stretch>
        </p:blipFill>
        <p:spPr bwMode="auto">
          <a:xfrm>
            <a:off x="0" y="609600"/>
            <a:ext cx="3810000" cy="2971800"/>
          </a:xfrm>
          <a:prstGeom prst="rect">
            <a:avLst/>
          </a:prstGeom>
          <a:noFill/>
          <a:ln w="9525">
            <a:noFill/>
            <a:miter lim="800000"/>
            <a:headEnd/>
            <a:tailEnd/>
          </a:ln>
        </p:spPr>
      </p:pic>
      <p:pic>
        <p:nvPicPr>
          <p:cNvPr id="2051" name="Picture 3" descr="C:\Users\LarV\Desktop\original.jpg"/>
          <p:cNvPicPr>
            <a:picLocks noChangeAspect="1" noChangeArrowheads="1"/>
          </p:cNvPicPr>
          <p:nvPr/>
        </p:nvPicPr>
        <p:blipFill>
          <a:blip r:embed="rId3" cstate="print"/>
          <a:srcRect l="11545" t="4432" r="14850" b="2493"/>
          <a:stretch>
            <a:fillRect/>
          </a:stretch>
        </p:blipFill>
        <p:spPr bwMode="auto">
          <a:xfrm>
            <a:off x="0" y="3720353"/>
            <a:ext cx="3810000" cy="3137647"/>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0"/>
            <a:ext cx="91440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Филигранные изделия производились в царских или монастырских мастерских. В XVIII веке изготовлялись большие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сканные</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изделия, наряду с камнями широко применялись хрусталь, перламутр. Одновременно получили большое распространение небольшие серебряные вещи: вазочки, солонки, шкатулки. С XIX века изделия из филиграни уже выпускались фабриками в больших количествах. Это и дорогая посуда, и церковная утварь и многое другое.</a:t>
            </a:r>
            <a:endParaRPr kumimoji="0" lang="ru-RU" b="1" i="0" u="none" strike="noStrike" cap="none" normalizeH="0" baseline="0" dirty="0" smtClean="0">
              <a:ln>
                <a:noFill/>
              </a:ln>
              <a:effectLst/>
              <a:latin typeface="Comic Sans MS" pitchFamily="66" charset="0"/>
              <a:cs typeface="Arial" pitchFamily="34" charset="0"/>
            </a:endParaRPr>
          </a:p>
        </p:txBody>
      </p:sp>
      <p:pic>
        <p:nvPicPr>
          <p:cNvPr id="55299" name="Picture 3" descr="C:\Users\LarV\Desktop\IMG_5903.jpg"/>
          <p:cNvPicPr>
            <a:picLocks noChangeAspect="1" noChangeArrowheads="1"/>
          </p:cNvPicPr>
          <p:nvPr/>
        </p:nvPicPr>
        <p:blipFill>
          <a:blip r:embed="rId2"/>
          <a:srcRect l="22930" t="17835" r="23567" b="10828"/>
          <a:stretch>
            <a:fillRect/>
          </a:stretch>
        </p:blipFill>
        <p:spPr bwMode="auto">
          <a:xfrm>
            <a:off x="-76200" y="3733800"/>
            <a:ext cx="3124200" cy="3124200"/>
          </a:xfrm>
          <a:prstGeom prst="rect">
            <a:avLst/>
          </a:prstGeom>
          <a:noFill/>
        </p:spPr>
      </p:pic>
      <p:pic>
        <p:nvPicPr>
          <p:cNvPr id="55300" name="Picture 4" descr="C:\Users\LarV\Desktop\9ff49243881c.jpg"/>
          <p:cNvPicPr>
            <a:picLocks noChangeAspect="1" noChangeArrowheads="1"/>
          </p:cNvPicPr>
          <p:nvPr/>
        </p:nvPicPr>
        <p:blipFill>
          <a:blip r:embed="rId3" cstate="print"/>
          <a:srcRect l="22042" r="20366" b="13793"/>
          <a:stretch>
            <a:fillRect/>
          </a:stretch>
        </p:blipFill>
        <p:spPr bwMode="auto">
          <a:xfrm>
            <a:off x="6647688" y="3886200"/>
            <a:ext cx="2496312" cy="2971800"/>
          </a:xfrm>
          <a:prstGeom prst="rect">
            <a:avLst/>
          </a:prstGeom>
          <a:noFill/>
        </p:spPr>
      </p:pic>
      <p:pic>
        <p:nvPicPr>
          <p:cNvPr id="55298" name="Picture 2" descr="C:\Users\LarV\Desktop\99ac52244c7b9ce5ef7becdc87li--dlya-doma-i-interera-nastennye-chasy-dzhutovaya-filigran.jpg"/>
          <p:cNvPicPr>
            <a:picLocks noChangeAspect="1" noChangeArrowheads="1"/>
          </p:cNvPicPr>
          <p:nvPr/>
        </p:nvPicPr>
        <p:blipFill>
          <a:blip r:embed="rId4"/>
          <a:srcRect l="3540" t="10610" r="7965" b="15120"/>
          <a:stretch>
            <a:fillRect/>
          </a:stretch>
        </p:blipFill>
        <p:spPr bwMode="auto">
          <a:xfrm>
            <a:off x="4343400" y="1828800"/>
            <a:ext cx="2773135" cy="3105912"/>
          </a:xfrm>
          <a:prstGeom prst="rect">
            <a:avLst/>
          </a:prstGeom>
          <a:noFill/>
        </p:spPr>
      </p:pic>
      <p:pic>
        <p:nvPicPr>
          <p:cNvPr id="55301" name="Picture 5" descr="C:\Users\LarV\Desktop\Kolie_Metel.jpg"/>
          <p:cNvPicPr>
            <a:picLocks noChangeAspect="1" noChangeArrowheads="1"/>
          </p:cNvPicPr>
          <p:nvPr/>
        </p:nvPicPr>
        <p:blipFill>
          <a:blip r:embed="rId5"/>
          <a:srcRect l="19282" t="18872" r="20618" b="15759"/>
          <a:stretch>
            <a:fillRect/>
          </a:stretch>
        </p:blipFill>
        <p:spPr bwMode="auto">
          <a:xfrm>
            <a:off x="2971800" y="4953000"/>
            <a:ext cx="2041071" cy="1905000"/>
          </a:xfrm>
          <a:prstGeom prst="rect">
            <a:avLst/>
          </a:prstGeom>
          <a:noFill/>
        </p:spPr>
      </p:pic>
      <p:pic>
        <p:nvPicPr>
          <p:cNvPr id="55302" name="Picture 6" descr="C:\Users\LarV\Desktop\6825bf91a128f47ed1603244341bc46f.jpg"/>
          <p:cNvPicPr>
            <a:picLocks noChangeAspect="1" noChangeArrowheads="1"/>
          </p:cNvPicPr>
          <p:nvPr/>
        </p:nvPicPr>
        <p:blipFill>
          <a:blip r:embed="rId6" cstate="print"/>
          <a:srcRect l="3922" t="14706" r="3921" b="19118"/>
          <a:stretch>
            <a:fillRect/>
          </a:stretch>
        </p:blipFill>
        <p:spPr bwMode="auto">
          <a:xfrm>
            <a:off x="1904999" y="2057400"/>
            <a:ext cx="1989667" cy="1905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i.pinimg.com/736x/0b/ef/a1/0befa1c972933476000699ca99ddfed4.jpg"/>
          <p:cNvPicPr>
            <a:picLocks noChangeAspect="1" noChangeArrowheads="1"/>
          </p:cNvPicPr>
          <p:nvPr/>
        </p:nvPicPr>
        <p:blipFill>
          <a:blip r:embed="rId2"/>
          <a:srcRect l="8571" t="4405" r="5714" b="7976"/>
          <a:stretch>
            <a:fillRect/>
          </a:stretch>
        </p:blipFill>
        <p:spPr bwMode="auto">
          <a:xfrm>
            <a:off x="0" y="0"/>
            <a:ext cx="2438400" cy="3738880"/>
          </a:xfrm>
          <a:prstGeom prst="rect">
            <a:avLst/>
          </a:prstGeom>
          <a:noFill/>
        </p:spPr>
      </p:pic>
      <p:sp>
        <p:nvSpPr>
          <p:cNvPr id="54276" name="AutoShape 4" descr="https://www.mininuniver.ru/images/news/2018-04-03_filigran/IMG_590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 name="Рисунок 3" descr="Казаковская филигрань. Шкатулка"/>
          <p:cNvPicPr/>
          <p:nvPr/>
        </p:nvPicPr>
        <p:blipFill>
          <a:blip r:embed="rId3" cstate="print"/>
          <a:srcRect l="7692" t="6122" r="5769" b="4082"/>
          <a:stretch>
            <a:fillRect/>
          </a:stretch>
        </p:blipFill>
        <p:spPr bwMode="auto">
          <a:xfrm>
            <a:off x="5181600" y="0"/>
            <a:ext cx="3962400" cy="3962400"/>
          </a:xfrm>
          <a:prstGeom prst="rect">
            <a:avLst/>
          </a:prstGeom>
          <a:noFill/>
          <a:ln w="9525">
            <a:noFill/>
            <a:miter lim="800000"/>
            <a:headEnd/>
            <a:tailEnd/>
          </a:ln>
        </p:spPr>
      </p:pic>
      <p:sp>
        <p:nvSpPr>
          <p:cNvPr id="54277" name="Rectangle 5"/>
          <p:cNvSpPr>
            <a:spLocks noChangeArrowheads="1"/>
          </p:cNvSpPr>
          <p:nvPr/>
        </p:nvSpPr>
        <p:spPr bwMode="auto">
          <a:xfrm flipH="1">
            <a:off x="0" y="3718679"/>
            <a:ext cx="9144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Центрами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сканного</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дела сегодня являются:</a:t>
            </a:r>
            <a:endParaRPr kumimoji="0" lang="ru-RU" b="1" i="0" u="none" strike="noStrike" cap="none" normalizeH="0" baseline="0" dirty="0" smtClean="0">
              <a:ln>
                <a:noFill/>
              </a:ln>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457200" algn="l"/>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Село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Казаково</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Вачского</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района Нижегородской области, где располагается предприятие художественных изделий, которое производит уникальную ювелирную продукцию в древнейшей технике художественной обработки металла — скань.</a:t>
            </a:r>
            <a:endParaRPr kumimoji="0" lang="ru-RU" b="1" i="0" u="none" strike="noStrike" cap="none" normalizeH="0" baseline="0" dirty="0" smtClean="0">
              <a:ln>
                <a:noFill/>
              </a:ln>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457200" algn="l"/>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Поселок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Красное-на-Волге</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Костромской области, тут находится Красносельское училище художественной обработки металлов, главной задачей которого является сохранение традиционного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красносельского</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ювелирного промысла — скань, эмаль, чеканка и другое.</a:t>
            </a:r>
            <a:endParaRPr kumimoji="0" lang="ru-RU" b="1" i="0" u="none" strike="noStrike" cap="none" normalizeH="0" baseline="0" dirty="0" smtClean="0">
              <a:ln>
                <a:noFill/>
              </a:ln>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tab pos="457200" algn="l"/>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Город Павлово Нижегородской области, где расположен техникум народных художественных промыслов России.</a:t>
            </a:r>
            <a:endParaRPr kumimoji="0" lang="ru-RU" b="1" i="0" u="none" strike="noStrike" cap="none" normalizeH="0" baseline="0" dirty="0" smtClean="0">
              <a:ln>
                <a:noFill/>
              </a:ln>
              <a:effectLst/>
              <a:latin typeface="Comic Sans MS" pitchFamily="66" charset="0"/>
              <a:cs typeface="Arial" pitchFamily="34" charset="0"/>
            </a:endParaRPr>
          </a:p>
        </p:txBody>
      </p:sp>
      <p:pic>
        <p:nvPicPr>
          <p:cNvPr id="54278" name="Picture 6" descr="C:\Users\LarV\Desktop\33da0d899a093b3ec9f47a4d12ea9c6c.jpg"/>
          <p:cNvPicPr>
            <a:picLocks noChangeAspect="1" noChangeArrowheads="1"/>
          </p:cNvPicPr>
          <p:nvPr/>
        </p:nvPicPr>
        <p:blipFill>
          <a:blip r:embed="rId4"/>
          <a:srcRect l="10948" t="3226" r="4203" b="3226"/>
          <a:stretch>
            <a:fillRect/>
          </a:stretch>
        </p:blipFill>
        <p:spPr bwMode="auto">
          <a:xfrm>
            <a:off x="2438400" y="609600"/>
            <a:ext cx="2743200" cy="2566219"/>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7176795" y="0"/>
            <a:ext cx="1967205"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700" b="0" i="0" u="none" strike="noStrike" cap="none" normalizeH="0" baseline="0" dirty="0" smtClean="0">
                <a:ln>
                  <a:noFill/>
                </a:ln>
                <a:solidFill>
                  <a:srgbClr val="3A3A3A"/>
                </a:solidFill>
                <a:effectLst/>
                <a:latin typeface="Calibri"/>
                <a:ea typeface="Times New Roman" pitchFamily="18" charset="0"/>
                <a:cs typeface="Times New Roman" pitchFamily="18" charset="0"/>
              </a:rPr>
              <a:t> </a:t>
            </a:r>
            <a:r>
              <a:rPr kumimoji="0" lang="ru-RU" sz="3200" b="1" i="0" u="none" strike="noStrike" cap="none" normalizeH="0" baseline="0" dirty="0" smtClean="0">
                <a:ln>
                  <a:noFill/>
                </a:ln>
                <a:solidFill>
                  <a:srgbClr val="0000FF"/>
                </a:solidFill>
                <a:effectLst/>
                <a:latin typeface="Comic Sans MS" pitchFamily="66" charset="0"/>
                <a:ea typeface="Times New Roman" pitchFamily="18" charset="0"/>
                <a:cs typeface="Times New Roman" pitchFamily="18" charset="0"/>
              </a:rPr>
              <a:t>Финифть</a:t>
            </a:r>
            <a:endParaRPr kumimoji="0" lang="ru-RU" sz="3200" b="1" i="0" u="none" strike="noStrike" cap="none" normalizeH="0" baseline="0" dirty="0" smtClean="0">
              <a:ln>
                <a:noFill/>
              </a:ln>
              <a:solidFill>
                <a:srgbClr val="0000FF"/>
              </a:solidFill>
              <a:effectLst/>
              <a:latin typeface="Comic Sans MS" pitchFamily="66" charset="0"/>
              <a:cs typeface="Arial" pitchFamily="34" charset="0"/>
            </a:endParaRPr>
          </a:p>
        </p:txBody>
      </p:sp>
      <p:sp>
        <p:nvSpPr>
          <p:cNvPr id="53250" name="Rectangle 2"/>
          <p:cNvSpPr>
            <a:spLocks noChangeArrowheads="1"/>
          </p:cNvSpPr>
          <p:nvPr/>
        </p:nvSpPr>
        <p:spPr bwMode="auto">
          <a:xfrm>
            <a:off x="0" y="0"/>
            <a:ext cx="7239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Финифть — изготовление художественных произведений с помощью стекловидного порошка, эмали на металлической подложке. Стеклянное покрытие является долговечным и не выцветает со временем, изделия из финифти отличаются особой яркостью и чистотой красок. Эмаль приобретает нужный цвет после обжига с помощью добавок, для которых используются соли металлов. Например, добавки золота придают стеклу рубиновый цвет, кобальта — синий цвет, а меди — зеленый.</a:t>
            </a:r>
            <a:endParaRPr kumimoji="0" lang="ru-RU" b="1" i="0" u="none" strike="noStrike" cap="none" normalizeH="0" baseline="0" dirty="0" smtClean="0">
              <a:ln>
                <a:noFill/>
              </a:ln>
              <a:effectLst/>
              <a:latin typeface="Comic Sans MS" pitchFamily="66" charset="0"/>
              <a:cs typeface="Arial" pitchFamily="34" charset="0"/>
            </a:endParaRPr>
          </a:p>
        </p:txBody>
      </p:sp>
      <p:pic>
        <p:nvPicPr>
          <p:cNvPr id="53253" name="Picture 5" descr="https://avatars.mds.yandex.net/get-zen_doc/235144/pub_5e22c73f027a1500ad49a623_5e25fe1e34808200b172250c/scale_1200"/>
          <p:cNvPicPr>
            <a:picLocks noChangeAspect="1" noChangeArrowheads="1"/>
          </p:cNvPicPr>
          <p:nvPr/>
        </p:nvPicPr>
        <p:blipFill>
          <a:blip r:embed="rId2"/>
          <a:srcRect/>
          <a:stretch>
            <a:fillRect/>
          </a:stretch>
        </p:blipFill>
        <p:spPr bwMode="auto">
          <a:xfrm>
            <a:off x="0" y="3886199"/>
            <a:ext cx="2971800" cy="2971801"/>
          </a:xfrm>
          <a:prstGeom prst="rect">
            <a:avLst/>
          </a:prstGeom>
          <a:noFill/>
        </p:spPr>
      </p:pic>
      <p:sp>
        <p:nvSpPr>
          <p:cNvPr id="53255" name="AutoShape 7" descr="https://img-fotki.yandex.ru/get/6104/86441892.288/0_97db4_8bc56830_ori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3256" name="Picture 8" descr="C:\Users\LarV\Desktop\9Шкатулка «Роза»..jpg"/>
          <p:cNvPicPr>
            <a:picLocks noChangeAspect="1" noChangeArrowheads="1"/>
          </p:cNvPicPr>
          <p:nvPr/>
        </p:nvPicPr>
        <p:blipFill>
          <a:blip r:embed="rId3"/>
          <a:srcRect l="15000" t="9644" r="16000" b="12018"/>
          <a:stretch>
            <a:fillRect/>
          </a:stretch>
        </p:blipFill>
        <p:spPr bwMode="auto">
          <a:xfrm>
            <a:off x="6248400" y="4088295"/>
            <a:ext cx="2895600" cy="2769704"/>
          </a:xfrm>
          <a:prstGeom prst="rect">
            <a:avLst/>
          </a:prstGeom>
          <a:noFill/>
        </p:spPr>
      </p:pic>
      <p:pic>
        <p:nvPicPr>
          <p:cNvPr id="53257" name="Picture 9" descr="C:\Users\LarV\Desktop\nJdKv-Q9Sls.jpg"/>
          <p:cNvPicPr>
            <a:picLocks noChangeAspect="1" noChangeArrowheads="1"/>
          </p:cNvPicPr>
          <p:nvPr/>
        </p:nvPicPr>
        <p:blipFill>
          <a:blip r:embed="rId4"/>
          <a:srcRect l="3333" t="8667" r="4667" b="11333"/>
          <a:stretch>
            <a:fillRect/>
          </a:stretch>
        </p:blipFill>
        <p:spPr bwMode="auto">
          <a:xfrm>
            <a:off x="2971800" y="2590800"/>
            <a:ext cx="3276600" cy="2849217"/>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28600" y="152400"/>
            <a:ext cx="47244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err="1" smtClean="0">
                <a:ln>
                  <a:noFill/>
                </a:ln>
                <a:solidFill>
                  <a:srgbClr val="C00000"/>
                </a:solidFill>
                <a:effectLst/>
                <a:latin typeface="Comic Sans MS" pitchFamily="66" charset="0"/>
                <a:ea typeface="Times New Roman" pitchFamily="18" charset="0"/>
                <a:cs typeface="Times New Roman" pitchFamily="18" charset="0"/>
              </a:rPr>
              <a:t>Жостовская</a:t>
            </a:r>
            <a:r>
              <a:rPr kumimoji="0" lang="ru-RU" sz="3200" b="1" i="0" u="none" strike="noStrike" cap="none" normalizeH="0" baseline="0" dirty="0" smtClean="0">
                <a:ln>
                  <a:noFill/>
                </a:ln>
                <a:solidFill>
                  <a:srgbClr val="C00000"/>
                </a:solidFill>
                <a:effectLst/>
                <a:latin typeface="Comic Sans MS" pitchFamily="66" charset="0"/>
                <a:ea typeface="Times New Roman" pitchFamily="18" charset="0"/>
                <a:cs typeface="Times New Roman" pitchFamily="18" charset="0"/>
              </a:rPr>
              <a:t> роспись</a:t>
            </a:r>
            <a:endParaRPr kumimoji="0" lang="ru-RU" sz="3200" b="1" i="0" u="none" strike="noStrike" cap="none" normalizeH="0" baseline="0" dirty="0" smtClean="0">
              <a:ln>
                <a:noFill/>
              </a:ln>
              <a:solidFill>
                <a:srgbClr val="C00000"/>
              </a:solidFill>
              <a:effectLst/>
              <a:latin typeface="Comic Sans MS" pitchFamily="66" charset="0"/>
              <a:cs typeface="Arial" pitchFamily="34" charset="0"/>
            </a:endParaRPr>
          </a:p>
        </p:txBody>
      </p:sp>
      <p:pic>
        <p:nvPicPr>
          <p:cNvPr id="3" name="Рисунок 2" descr="Поднос с жостовской росписью"/>
          <p:cNvPicPr/>
          <p:nvPr/>
        </p:nvPicPr>
        <p:blipFill>
          <a:blip r:embed="rId2" cstate="print"/>
          <a:srcRect l="10870" r="6522"/>
          <a:stretch>
            <a:fillRect/>
          </a:stretch>
        </p:blipFill>
        <p:spPr bwMode="auto">
          <a:xfrm>
            <a:off x="6248400" y="0"/>
            <a:ext cx="2895600" cy="2438400"/>
          </a:xfrm>
          <a:prstGeom prst="rect">
            <a:avLst/>
          </a:prstGeom>
          <a:noFill/>
          <a:ln w="9525">
            <a:noFill/>
            <a:miter lim="800000"/>
            <a:headEnd/>
            <a:tailEnd/>
          </a:ln>
        </p:spPr>
      </p:pic>
      <p:sp>
        <p:nvSpPr>
          <p:cNvPr id="4" name="Прямоугольник 3"/>
          <p:cNvSpPr/>
          <p:nvPr/>
        </p:nvSpPr>
        <p:spPr>
          <a:xfrm>
            <a:off x="228600" y="685800"/>
            <a:ext cx="5943600" cy="6463308"/>
          </a:xfrm>
          <a:prstGeom prst="rect">
            <a:avLst/>
          </a:prstGeom>
        </p:spPr>
        <p:txBody>
          <a:bodyPr wrap="square">
            <a:spAutoFit/>
          </a:bodyPr>
          <a:lstStyle/>
          <a:p>
            <a:r>
              <a:rPr lang="ru-RU" b="1" dirty="0" smtClean="0">
                <a:latin typeface="Comic Sans MS" pitchFamily="66" charset="0"/>
              </a:rPr>
              <a:t>В середине XVIII века на Урале, где находились металлургические заводы Демидовых, зародился новый вид промысла. Местные мастера стали расписывать металлические подносы. Это </a:t>
            </a:r>
            <a:r>
              <a:rPr lang="ru-RU" b="1" dirty="0" err="1" smtClean="0">
                <a:latin typeface="Comic Sans MS" pitchFamily="66" charset="0"/>
              </a:rPr>
              <a:t>Нижнй</a:t>
            </a:r>
            <a:r>
              <a:rPr lang="ru-RU" b="1" dirty="0" smtClean="0">
                <a:latin typeface="Comic Sans MS" pitchFamily="66" charset="0"/>
              </a:rPr>
              <a:t> Тагил, Невьянск и </a:t>
            </a:r>
            <a:r>
              <a:rPr lang="ru-RU" b="1" dirty="0" err="1" smtClean="0">
                <a:latin typeface="Comic Sans MS" pitchFamily="66" charset="0"/>
              </a:rPr>
              <a:t>Выйск</a:t>
            </a:r>
            <a:r>
              <a:rPr lang="ru-RU" b="1" dirty="0" smtClean="0">
                <a:latin typeface="Comic Sans MS" pitchFamily="66" charset="0"/>
              </a:rPr>
              <a:t>, основанные в 1722 году. Так появились так называемые </a:t>
            </a:r>
            <a:r>
              <a:rPr lang="ru-RU" b="1" dirty="0" err="1" smtClean="0">
                <a:latin typeface="Comic Sans MS" pitchFamily="66" charset="0"/>
              </a:rPr>
              <a:t>тагильские</a:t>
            </a:r>
            <a:r>
              <a:rPr lang="ru-RU" b="1" dirty="0" smtClean="0">
                <a:latin typeface="Comic Sans MS" pitchFamily="66" charset="0"/>
              </a:rPr>
              <a:t> подносы. Промышленники Демидовы, курировавшие этот промысел, весьма заботились о качестве и художественной ценности изделий. С целью обучения и подготовки профессиональных кадров они основали в 1806 году школу. Расписные </a:t>
            </a:r>
            <a:r>
              <a:rPr lang="ru-RU" b="1" dirty="0" err="1" smtClean="0">
                <a:latin typeface="Comic Sans MS" pitchFamily="66" charset="0"/>
              </a:rPr>
              <a:t>тагильские</a:t>
            </a:r>
            <a:r>
              <a:rPr lang="ru-RU" b="1" dirty="0" smtClean="0">
                <a:latin typeface="Comic Sans MS" pitchFamily="66" charset="0"/>
              </a:rPr>
              <a:t> подносы продавались по всей стране. Подобные изделия стали пытаться производить и в других местах. Самой удачной такой попыткой стала организация производства расписных подносов в деревне </a:t>
            </a:r>
            <a:r>
              <a:rPr lang="ru-RU" b="1" dirty="0" err="1" smtClean="0">
                <a:latin typeface="Comic Sans MS" pitchFamily="66" charset="0"/>
              </a:rPr>
              <a:t>Жостово</a:t>
            </a:r>
            <a:r>
              <a:rPr lang="ru-RU" b="1" dirty="0" smtClean="0">
                <a:latin typeface="Comic Sans MS" pitchFamily="66" charset="0"/>
              </a:rPr>
              <a:t> Московской губернии. Подносы, изготавливаемые там, получили известность в первой половине XIX века. С тех пор этот вид промысла получил наименование «</a:t>
            </a:r>
            <a:r>
              <a:rPr lang="ru-RU" b="1" dirty="0" err="1" smtClean="0">
                <a:latin typeface="Comic Sans MS" pitchFamily="66" charset="0"/>
              </a:rPr>
              <a:t>жостовская</a:t>
            </a:r>
            <a:r>
              <a:rPr lang="ru-RU" b="1" dirty="0" smtClean="0">
                <a:latin typeface="Comic Sans MS" pitchFamily="66" charset="0"/>
              </a:rPr>
              <a:t> роспись». </a:t>
            </a:r>
          </a:p>
          <a:p>
            <a:endParaRPr lang="ru-RU" b="1" dirty="0">
              <a:latin typeface="Comic Sans MS" pitchFamily="66" charset="0"/>
            </a:endParaRPr>
          </a:p>
        </p:txBody>
      </p:sp>
      <p:pic>
        <p:nvPicPr>
          <p:cNvPr id="2050" name="Picture 2" descr="C:\Users\LarV\Desktop\rp-pud011018001-318u-4845_f21b-sg.jpg"/>
          <p:cNvPicPr>
            <a:picLocks noChangeAspect="1" noChangeArrowheads="1"/>
          </p:cNvPicPr>
          <p:nvPr/>
        </p:nvPicPr>
        <p:blipFill>
          <a:blip r:embed="rId3" cstate="print"/>
          <a:srcRect/>
          <a:stretch>
            <a:fillRect/>
          </a:stretch>
        </p:blipFill>
        <p:spPr bwMode="auto">
          <a:xfrm>
            <a:off x="6172200" y="2438400"/>
            <a:ext cx="2840462" cy="2288112"/>
          </a:xfrm>
          <a:prstGeom prst="rect">
            <a:avLst/>
          </a:prstGeom>
          <a:noFill/>
        </p:spPr>
      </p:pic>
      <p:pic>
        <p:nvPicPr>
          <p:cNvPr id="2051" name="Picture 3" descr="C:\Users\LarV\Desktop\1e2e793ba2c264314afd03dbe8db31f5.jpg"/>
          <p:cNvPicPr>
            <a:picLocks noChangeAspect="1" noChangeArrowheads="1"/>
          </p:cNvPicPr>
          <p:nvPr/>
        </p:nvPicPr>
        <p:blipFill>
          <a:blip r:embed="rId4" cstate="print"/>
          <a:srcRect/>
          <a:stretch>
            <a:fillRect/>
          </a:stretch>
        </p:blipFill>
        <p:spPr bwMode="auto">
          <a:xfrm>
            <a:off x="6629400" y="4668088"/>
            <a:ext cx="2209800" cy="2189912"/>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64008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Вологодская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усольская</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финифть — традиционная роспись по белой эмали. Промысел возник в XVII веке в Сольвычегодске. Позже подобной финифтью стали заниматься в Вологде. Изначально главным мотивом были растительные композиции, нанесенные красками на медную основу: цветочные орнаменты, птицы, звери, в том числе и мифологические. Однако в начале XVIII века стала популярна однотонная финифть (белая, синяя и зеленая). Только в 1970-е годы XX века началось возрождение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усольской</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многоцветной финифти вологодскими художниками. Производство продолжается и сейчас.</a:t>
            </a:r>
            <a:endParaRPr kumimoji="0" lang="ru-RU" b="1" i="0" u="none" strike="noStrike" cap="none" normalizeH="0" baseline="0" dirty="0" smtClean="0">
              <a:ln>
                <a:noFill/>
              </a:ln>
              <a:effectLst/>
              <a:latin typeface="Comic Sans MS" pitchFamily="66" charset="0"/>
              <a:cs typeface="Arial" pitchFamily="34" charset="0"/>
            </a:endParaRPr>
          </a:p>
        </p:txBody>
      </p:sp>
      <p:pic>
        <p:nvPicPr>
          <p:cNvPr id="3" name="Рисунок 2" descr="Вологодская (усольская) финифть"/>
          <p:cNvPicPr/>
          <p:nvPr/>
        </p:nvPicPr>
        <p:blipFill>
          <a:blip r:embed="rId2" cstate="print"/>
          <a:srcRect l="10811" r="16216"/>
          <a:stretch>
            <a:fillRect/>
          </a:stretch>
        </p:blipFill>
        <p:spPr bwMode="auto">
          <a:xfrm>
            <a:off x="6400800" y="0"/>
            <a:ext cx="2743200" cy="2438400"/>
          </a:xfrm>
          <a:prstGeom prst="rect">
            <a:avLst/>
          </a:prstGeom>
          <a:noFill/>
          <a:ln w="9525">
            <a:noFill/>
            <a:miter lim="800000"/>
            <a:headEnd/>
            <a:tailEnd/>
          </a:ln>
        </p:spPr>
      </p:pic>
      <p:pic>
        <p:nvPicPr>
          <p:cNvPr id="4" name="Рисунок 3" descr="Ростовская финифть"/>
          <p:cNvPicPr/>
          <p:nvPr/>
        </p:nvPicPr>
        <p:blipFill>
          <a:blip r:embed="rId3" cstate="print"/>
          <a:srcRect l="6992" t="9747" r="9098" b="12275"/>
          <a:stretch>
            <a:fillRect/>
          </a:stretch>
        </p:blipFill>
        <p:spPr bwMode="auto">
          <a:xfrm>
            <a:off x="0" y="4343400"/>
            <a:ext cx="3048000" cy="2514600"/>
          </a:xfrm>
          <a:prstGeom prst="rect">
            <a:avLst/>
          </a:prstGeom>
          <a:noFill/>
          <a:ln w="9525">
            <a:noFill/>
            <a:miter lim="800000"/>
            <a:headEnd/>
            <a:tailEnd/>
          </a:ln>
        </p:spPr>
      </p:pic>
      <p:sp>
        <p:nvSpPr>
          <p:cNvPr id="52225" name="Rectangle 1"/>
          <p:cNvSpPr>
            <a:spLocks noChangeArrowheads="1"/>
          </p:cNvSpPr>
          <p:nvPr/>
        </p:nvSpPr>
        <p:spPr bwMode="auto">
          <a:xfrm>
            <a:off x="3048000" y="4549676"/>
            <a:ext cx="5943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Также существует ростовская финифть — русский народный художественный промысел, который существует с XVIII века в городе Ростове Великом Ярославской области. Миниатюрные изображения выполняют на эмали прозрачными огнеупорными красками, которые были изобретены в 1632 году французским ювелиром Жаном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Тутеном</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a:t>
            </a:r>
            <a:endParaRPr kumimoji="0" lang="ru-RU" b="1" i="0" u="none" strike="noStrike" cap="none" normalizeH="0" baseline="0" dirty="0" smtClean="0">
              <a:ln>
                <a:noFill/>
              </a:ln>
              <a:effectLst/>
              <a:latin typeface="Comic Sans MS" pitchFamily="66" charset="0"/>
              <a:cs typeface="Arial"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descr="C:\Users\LarV\Desktop\1582954598.jpg"/>
          <p:cNvPicPr>
            <a:picLocks noChangeAspect="1" noChangeArrowheads="1"/>
          </p:cNvPicPr>
          <p:nvPr/>
        </p:nvPicPr>
        <p:blipFill>
          <a:blip r:embed="rId2" cstate="print"/>
          <a:srcRect l="8230" t="31276" r="9465" b="11111"/>
          <a:stretch>
            <a:fillRect/>
          </a:stretch>
        </p:blipFill>
        <p:spPr bwMode="auto">
          <a:xfrm>
            <a:off x="0" y="0"/>
            <a:ext cx="3810000" cy="2667000"/>
          </a:xfrm>
          <a:prstGeom prst="rect">
            <a:avLst/>
          </a:prstGeom>
          <a:noFill/>
        </p:spPr>
      </p:pic>
      <p:pic>
        <p:nvPicPr>
          <p:cNvPr id="51202" name="Picture 2" descr="C:\Users\LarV\Desktop\image.jpg"/>
          <p:cNvPicPr>
            <a:picLocks noChangeAspect="1" noChangeArrowheads="1"/>
          </p:cNvPicPr>
          <p:nvPr/>
        </p:nvPicPr>
        <p:blipFill>
          <a:blip r:embed="rId3"/>
          <a:srcRect l="2000" t="2531" r="3143" b="5323"/>
          <a:stretch>
            <a:fillRect/>
          </a:stretch>
        </p:blipFill>
        <p:spPr bwMode="auto">
          <a:xfrm>
            <a:off x="2895600" y="1981200"/>
            <a:ext cx="3449782" cy="2743200"/>
          </a:xfrm>
          <a:prstGeom prst="rect">
            <a:avLst/>
          </a:prstGeom>
          <a:noFill/>
        </p:spPr>
      </p:pic>
      <p:pic>
        <p:nvPicPr>
          <p:cNvPr id="51203" name="Picture 3" descr="C:\Users\LarV\Desktop\jc-049.jpg"/>
          <p:cNvPicPr>
            <a:picLocks noChangeAspect="1" noChangeArrowheads="1"/>
          </p:cNvPicPr>
          <p:nvPr/>
        </p:nvPicPr>
        <p:blipFill>
          <a:blip r:embed="rId4"/>
          <a:srcRect l="10256" t="7692" r="7692" b="10256"/>
          <a:stretch>
            <a:fillRect/>
          </a:stretch>
        </p:blipFill>
        <p:spPr bwMode="auto">
          <a:xfrm>
            <a:off x="6019800" y="3733800"/>
            <a:ext cx="3124200" cy="3124200"/>
          </a:xfrm>
          <a:prstGeom prst="rect">
            <a:avLst/>
          </a:prstGeom>
          <a:noFill/>
        </p:spPr>
      </p:pic>
      <p:pic>
        <p:nvPicPr>
          <p:cNvPr id="51205" name="Picture 5" descr="https://old-london.ru/images/700e/00020844_01.jpg"/>
          <p:cNvPicPr>
            <a:picLocks noChangeAspect="1" noChangeArrowheads="1"/>
          </p:cNvPicPr>
          <p:nvPr/>
        </p:nvPicPr>
        <p:blipFill>
          <a:blip r:embed="rId5"/>
          <a:srcRect l="2286" t="4827" r="1714" b="9502"/>
          <a:stretch>
            <a:fillRect/>
          </a:stretch>
        </p:blipFill>
        <p:spPr bwMode="auto">
          <a:xfrm>
            <a:off x="0" y="4088493"/>
            <a:ext cx="3276600" cy="2769507"/>
          </a:xfrm>
          <a:prstGeom prst="rect">
            <a:avLst/>
          </a:prstGeom>
          <a:noFill/>
        </p:spPr>
      </p:pic>
      <p:pic>
        <p:nvPicPr>
          <p:cNvPr id="51207" name="Picture 7" descr="https://cs3.livemaster.ru/zhurnalfoto/c/5/3/150611144905.jpeg"/>
          <p:cNvPicPr>
            <a:picLocks noChangeAspect="1" noChangeArrowheads="1"/>
          </p:cNvPicPr>
          <p:nvPr/>
        </p:nvPicPr>
        <p:blipFill>
          <a:blip r:embed="rId6"/>
          <a:srcRect l="5263" t="18972" r="4211" b="20949"/>
          <a:stretch>
            <a:fillRect/>
          </a:stretch>
        </p:blipFill>
        <p:spPr bwMode="auto">
          <a:xfrm>
            <a:off x="4660232" y="0"/>
            <a:ext cx="4483769" cy="19812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0" y="0"/>
            <a:ext cx="4794902"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0000FF"/>
                </a:solidFill>
                <a:effectLst/>
                <a:latin typeface="Comic Sans MS" pitchFamily="66" charset="0"/>
                <a:ea typeface="Times New Roman" pitchFamily="18" charset="0"/>
                <a:cs typeface="Times New Roman" pitchFamily="18" charset="0"/>
              </a:rPr>
              <a:t>Малахитовые изделия</a:t>
            </a:r>
            <a:endParaRPr kumimoji="0" lang="ru-RU" sz="3200" b="1" i="0" u="none" strike="noStrike" cap="none" normalizeH="0" baseline="0" dirty="0" smtClean="0">
              <a:ln>
                <a:noFill/>
              </a:ln>
              <a:solidFill>
                <a:srgbClr val="0000FF"/>
              </a:solidFill>
              <a:effectLst/>
              <a:latin typeface="Comic Sans MS" pitchFamily="66" charset="0"/>
              <a:cs typeface="Arial" pitchFamily="34" charset="0"/>
            </a:endParaRPr>
          </a:p>
        </p:txBody>
      </p:sp>
      <p:sp>
        <p:nvSpPr>
          <p:cNvPr id="57346" name="Rectangle 2"/>
          <p:cNvSpPr>
            <a:spLocks noChangeArrowheads="1"/>
          </p:cNvSpPr>
          <p:nvPr/>
        </p:nvSpPr>
        <p:spPr bwMode="auto">
          <a:xfrm>
            <a:off x="76200" y="533400"/>
            <a:ext cx="48006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Малахит — зеленый минерал с богатыми оттенками, хорошо поддающийся обработке. Камень может быть от светло-зеленого до черно-зеленого цветов, а первая поделка насчитывает более 10 тысяч лет. Плотные разновидности малахита хорошего цвета и с красивым рисунком высоко ценятся, их с конца XVIII века употребляли для облицовки плоских поверхностей.  С начала XIX века малахит используется для создания объемных произведений — ваз, чаш, посуды.</a:t>
            </a:r>
            <a:endParaRPr kumimoji="0" lang="ru-RU" b="1" i="0" u="none" strike="noStrike" cap="none" normalizeH="0" baseline="0" dirty="0" smtClean="0">
              <a:ln>
                <a:noFill/>
              </a:ln>
              <a:effectLst/>
              <a:latin typeface="Comic Sans MS" pitchFamily="66" charset="0"/>
              <a:cs typeface="Arial" pitchFamily="34" charset="0"/>
            </a:endParaRPr>
          </a:p>
        </p:txBody>
      </p:sp>
      <p:pic>
        <p:nvPicPr>
          <p:cNvPr id="4" name="Рисунок 3" descr="Малахитовая шкатулка"/>
          <p:cNvPicPr/>
          <p:nvPr/>
        </p:nvPicPr>
        <p:blipFill>
          <a:blip r:embed="rId2" cstate="print"/>
          <a:srcRect/>
          <a:stretch>
            <a:fillRect/>
          </a:stretch>
        </p:blipFill>
        <p:spPr bwMode="auto">
          <a:xfrm>
            <a:off x="5105400" y="0"/>
            <a:ext cx="3884420" cy="3657600"/>
          </a:xfrm>
          <a:prstGeom prst="rect">
            <a:avLst/>
          </a:prstGeom>
          <a:noFill/>
          <a:ln w="9525">
            <a:noFill/>
            <a:miter lim="800000"/>
            <a:headEnd/>
            <a:tailEnd/>
          </a:ln>
        </p:spPr>
      </p:pic>
      <p:pic>
        <p:nvPicPr>
          <p:cNvPr id="57349" name="Picture 5" descr="C:\Users\LarV\Desktop\54e1da4a32b15.jpg"/>
          <p:cNvPicPr>
            <a:picLocks noChangeAspect="1" noChangeArrowheads="1"/>
          </p:cNvPicPr>
          <p:nvPr/>
        </p:nvPicPr>
        <p:blipFill>
          <a:blip r:embed="rId3" cstate="print"/>
          <a:srcRect t="12023" b="5027"/>
          <a:stretch>
            <a:fillRect/>
          </a:stretch>
        </p:blipFill>
        <p:spPr bwMode="auto">
          <a:xfrm>
            <a:off x="4860636" y="4191000"/>
            <a:ext cx="4283364" cy="2667000"/>
          </a:xfrm>
          <a:prstGeom prst="rect">
            <a:avLst/>
          </a:prstGeom>
          <a:noFill/>
        </p:spPr>
      </p:pic>
      <p:pic>
        <p:nvPicPr>
          <p:cNvPr id="57350" name="Picture 6" descr="C:\Users\LarV\Desktop\548009630de38.jpg"/>
          <p:cNvPicPr>
            <a:picLocks noChangeAspect="1" noChangeArrowheads="1"/>
          </p:cNvPicPr>
          <p:nvPr/>
        </p:nvPicPr>
        <p:blipFill>
          <a:blip r:embed="rId4" cstate="print"/>
          <a:srcRect/>
          <a:stretch>
            <a:fillRect/>
          </a:stretch>
        </p:blipFill>
        <p:spPr bwMode="auto">
          <a:xfrm>
            <a:off x="2819400" y="4158615"/>
            <a:ext cx="1830091" cy="2699385"/>
          </a:xfrm>
          <a:prstGeom prst="rect">
            <a:avLst/>
          </a:prstGeom>
          <a:noFill/>
        </p:spPr>
      </p:pic>
      <p:pic>
        <p:nvPicPr>
          <p:cNvPr id="57351" name="Picture 7" descr="C:\Users\LarV\Desktop\IMG_5185-lg.jpg"/>
          <p:cNvPicPr>
            <a:picLocks noChangeAspect="1" noChangeArrowheads="1"/>
          </p:cNvPicPr>
          <p:nvPr/>
        </p:nvPicPr>
        <p:blipFill>
          <a:blip r:embed="rId5"/>
          <a:srcRect t="15180" b="11954"/>
          <a:stretch>
            <a:fillRect/>
          </a:stretch>
        </p:blipFill>
        <p:spPr bwMode="auto">
          <a:xfrm>
            <a:off x="0" y="4876800"/>
            <a:ext cx="2806700" cy="19812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ChangeArrowheads="1"/>
          </p:cNvSpPr>
          <p:nvPr/>
        </p:nvSpPr>
        <p:spPr bwMode="auto">
          <a:xfrm>
            <a:off x="76200" y="1"/>
            <a:ext cx="90678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Широкую известность за пределами России малахит получил благодаря заказам Всемирной выставки в Лондоне в 1851 году, подготовленной А.Н. Демидовым. Благодаря Демидовым с 1830-х годов малахит начинают использовать как материал для архитектурной отделки: первый малахитовый зал был создан по заказу П.Н. Демидова архитектором О.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Монферраном</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в особняке в Санкт-Петербурге на ул. Б. Морская, 43. Роскошные интерьерные работы с малахитом были выполнены в Исаакиевском соборе. Также малахит используют для изготовления ювелирных украшений. Техника облицовки малахитом называется «</a:t>
            </a:r>
            <a:r>
              <a:rPr kumimoji="0" lang="ru-RU" b="1" i="1" u="none" strike="noStrike" cap="none" normalizeH="0" baseline="0" dirty="0" smtClean="0">
                <a:ln>
                  <a:noFill/>
                </a:ln>
                <a:effectLst/>
                <a:latin typeface="Comic Sans MS" pitchFamily="66" charset="0"/>
                <a:ea typeface="Times New Roman" pitchFamily="18" charset="0"/>
                <a:cs typeface="Times New Roman" pitchFamily="18" charset="0"/>
              </a:rPr>
              <a:t>русская мозаика</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В ее основе лежит принцип, который использовался европейскими мастерами для снижения стоимости изделий из лазурита еще в XVII веке: тонко напиленными пластинками камня покрывают поверхность предмета из металла или дешевого камня. Так создается иллюзия резьбы из монолита.</a:t>
            </a:r>
            <a:endParaRPr kumimoji="0" lang="ru-RU" b="1" i="0" u="none" strike="noStrike" cap="none" normalizeH="0" baseline="0" dirty="0" smtClean="0">
              <a:ln>
                <a:noFill/>
              </a:ln>
              <a:effectLst/>
              <a:latin typeface="Comic Sans MS" pitchFamily="66" charset="0"/>
              <a:cs typeface="Arial" pitchFamily="34" charset="0"/>
            </a:endParaRPr>
          </a:p>
        </p:txBody>
      </p:sp>
      <p:pic>
        <p:nvPicPr>
          <p:cNvPr id="3" name="Рисунок 2" descr="Малахитовые колонны иконостаса"/>
          <p:cNvPicPr/>
          <p:nvPr/>
        </p:nvPicPr>
        <p:blipFill>
          <a:blip r:embed="rId2" cstate="print"/>
          <a:srcRect/>
          <a:stretch>
            <a:fillRect/>
          </a:stretch>
        </p:blipFill>
        <p:spPr bwMode="auto">
          <a:xfrm>
            <a:off x="5181600" y="3810000"/>
            <a:ext cx="3962400" cy="3048000"/>
          </a:xfrm>
          <a:prstGeom prst="rect">
            <a:avLst/>
          </a:prstGeom>
          <a:noFill/>
          <a:ln w="9525">
            <a:noFill/>
            <a:miter lim="800000"/>
            <a:headEnd/>
            <a:tailEnd/>
          </a:ln>
        </p:spPr>
      </p:pic>
      <p:pic>
        <p:nvPicPr>
          <p:cNvPr id="62467" name="Picture 3" descr="https://ae01.alicdn.com/kf/HTB1IwjXJFXXXXc7XpXXq6xXFXXXw/4-6-8-10-12.jpg_q50.jpg"/>
          <p:cNvPicPr>
            <a:picLocks noChangeAspect="1" noChangeArrowheads="1"/>
          </p:cNvPicPr>
          <p:nvPr/>
        </p:nvPicPr>
        <p:blipFill>
          <a:blip r:embed="rId3"/>
          <a:srcRect t="2941"/>
          <a:stretch>
            <a:fillRect/>
          </a:stretch>
        </p:blipFill>
        <p:spPr bwMode="auto">
          <a:xfrm flipH="1">
            <a:off x="0" y="3973606"/>
            <a:ext cx="2971800" cy="2884394"/>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0" y="0"/>
            <a:ext cx="91440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Малахитовому промыслу посвящены сказки русского писателя Павла Петровича Бажова, который начинал свою карьеру учителем в школе  глухой уральской деревни </a:t>
            </a:r>
            <a:r>
              <a:rPr kumimoji="0" lang="ru-RU" b="1" i="0" u="none" strike="noStrike" cap="none" normalizeH="0" baseline="0" dirty="0" err="1" smtClean="0">
                <a:ln>
                  <a:noFill/>
                </a:ln>
                <a:effectLst/>
                <a:latin typeface="Comic Sans MS" pitchFamily="66" charset="0"/>
                <a:ea typeface="Times New Roman" pitchFamily="18" charset="0"/>
                <a:cs typeface="Times New Roman" pitchFamily="18" charset="0"/>
              </a:rPr>
              <a:t>Шайдуриха</a:t>
            </a:r>
            <a:r>
              <a:rPr kumimoji="0" lang="ru-RU" b="1" i="0" u="none" strike="noStrike" cap="none" normalizeH="0" baseline="0" dirty="0" smtClean="0">
                <a:ln>
                  <a:noFill/>
                </a:ln>
                <a:effectLst/>
                <a:latin typeface="Comic Sans MS" pitchFamily="66" charset="0"/>
                <a:ea typeface="Times New Roman" pitchFamily="18" charset="0"/>
                <a:cs typeface="Times New Roman" pitchFamily="18" charset="0"/>
              </a:rPr>
              <a:t>, заселенной старообрядцами. От них писатель перенял немало интересных историй и легенд, связанных с жизнью на Урале и фольклорными обычаями местного населения.</a:t>
            </a:r>
            <a:endParaRPr kumimoji="0" lang="ru-RU" b="1" i="0" u="none" strike="noStrike" cap="none" normalizeH="0" baseline="0" dirty="0" smtClean="0">
              <a:ln>
                <a:noFill/>
              </a:ln>
              <a:effectLst/>
              <a:latin typeface="Comic Sans MS" pitchFamily="66" charset="0"/>
              <a:cs typeface="Arial" pitchFamily="34" charset="0"/>
            </a:endParaRPr>
          </a:p>
        </p:txBody>
      </p:sp>
      <p:pic>
        <p:nvPicPr>
          <p:cNvPr id="61443" name="Picture 3" descr="https://cs2.livemaster.ru/storage/d8/ec/95c06e718c9c96dd71ce57c816k8--ukrasheniya-garnitur-lesnoe-tsarstvo-serebro-925-proby-filigr.jpg"/>
          <p:cNvPicPr>
            <a:picLocks noChangeAspect="1" noChangeArrowheads="1"/>
          </p:cNvPicPr>
          <p:nvPr/>
        </p:nvPicPr>
        <p:blipFill>
          <a:blip r:embed="rId2"/>
          <a:srcRect r="1955"/>
          <a:stretch>
            <a:fillRect/>
          </a:stretch>
        </p:blipFill>
        <p:spPr bwMode="auto">
          <a:xfrm>
            <a:off x="0" y="3490384"/>
            <a:ext cx="3352800" cy="3367616"/>
          </a:xfrm>
          <a:prstGeom prst="rect">
            <a:avLst/>
          </a:prstGeom>
          <a:noFill/>
        </p:spPr>
      </p:pic>
      <p:sp>
        <p:nvSpPr>
          <p:cNvPr id="61445" name="AutoShape 5" descr="https://uvenir.ru/wa-data/public/shop/products/64/03/364/images/355/355.750x0.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1447" name="Picture 7" descr="https://www.lavka-podarkov.ru/upload/iblock/e28/Image00005.jpg"/>
          <p:cNvPicPr>
            <a:picLocks noChangeAspect="1" noChangeArrowheads="1"/>
          </p:cNvPicPr>
          <p:nvPr/>
        </p:nvPicPr>
        <p:blipFill>
          <a:blip r:embed="rId3" cstate="print"/>
          <a:srcRect l="21569" t="1961" r="23529" b="3922"/>
          <a:stretch>
            <a:fillRect/>
          </a:stretch>
        </p:blipFill>
        <p:spPr bwMode="auto">
          <a:xfrm>
            <a:off x="7010400" y="3200400"/>
            <a:ext cx="2133600" cy="3657600"/>
          </a:xfrm>
          <a:prstGeom prst="rect">
            <a:avLst/>
          </a:prstGeom>
          <a:noFill/>
        </p:spPr>
      </p:pic>
      <p:pic>
        <p:nvPicPr>
          <p:cNvPr id="61449" name="Picture 9" descr="https://cs5.livemaster.ru/storage/8e/4b/d690035ede20e7d9f1422d6fa3bs--dlya-doma-i-interera-nastolnyj-nabor-iz-malahita-prezidentski.jpg"/>
          <p:cNvPicPr>
            <a:picLocks noChangeAspect="1" noChangeArrowheads="1"/>
          </p:cNvPicPr>
          <p:nvPr/>
        </p:nvPicPr>
        <p:blipFill>
          <a:blip r:embed="rId4" cstate="print"/>
          <a:srcRect t="8984" b="7039"/>
          <a:stretch>
            <a:fillRect/>
          </a:stretch>
        </p:blipFill>
        <p:spPr bwMode="auto">
          <a:xfrm>
            <a:off x="2571411" y="1524000"/>
            <a:ext cx="4536927" cy="2438400"/>
          </a:xfrm>
          <a:prstGeom prst="rect">
            <a:avLst/>
          </a:prstGeom>
          <a:noFill/>
        </p:spPr>
      </p:pic>
      <p:pic>
        <p:nvPicPr>
          <p:cNvPr id="61450" name="Picture 10" descr="C:\Users\LarV\Desktop\i.jpg"/>
          <p:cNvPicPr>
            <a:picLocks noChangeAspect="1" noChangeArrowheads="1"/>
          </p:cNvPicPr>
          <p:nvPr/>
        </p:nvPicPr>
        <p:blipFill>
          <a:blip r:embed="rId5"/>
          <a:srcRect l="16949" t="10169" r="16949" b="6780"/>
          <a:stretch>
            <a:fillRect/>
          </a:stretch>
        </p:blipFill>
        <p:spPr bwMode="auto">
          <a:xfrm>
            <a:off x="4035490" y="3886200"/>
            <a:ext cx="2365310" cy="2971800"/>
          </a:xfrm>
          <a:prstGeom prst="rect">
            <a:avLst/>
          </a:prstGeom>
          <a:noFill/>
        </p:spPr>
      </p:pic>
      <p:pic>
        <p:nvPicPr>
          <p:cNvPr id="8" name="Рисунок 7" descr="C:\Users\LarV\Desktop\К_20\ИСТОРИЯ НАРОДНЫХ МУЗЫКАЛЬНЫХ ИНСТРУМЕНТОВ\16 самых красивых видов народного искусства России_files\4a9.jpg"/>
          <p:cNvPicPr/>
          <p:nvPr/>
        </p:nvPicPr>
        <p:blipFill>
          <a:blip r:embed="rId6"/>
          <a:srcRect l="63150"/>
          <a:stretch>
            <a:fillRect/>
          </a:stretch>
        </p:blipFill>
        <p:spPr bwMode="auto">
          <a:xfrm>
            <a:off x="304800" y="1752600"/>
            <a:ext cx="1295400" cy="16002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52400"/>
            <a:ext cx="6400800" cy="4524315"/>
          </a:xfrm>
          <a:prstGeom prst="rect">
            <a:avLst/>
          </a:prstGeom>
        </p:spPr>
        <p:txBody>
          <a:bodyPr wrap="square">
            <a:spAutoFit/>
          </a:bodyPr>
          <a:lstStyle/>
          <a:p>
            <a:r>
              <a:rPr lang="ru-RU" b="1" dirty="0" smtClean="0">
                <a:latin typeface="Comic Sans MS" pitchFamily="66" charset="0"/>
              </a:rPr>
              <a:t>	До наших дней промысел росписи подноса сохранился только в Нижнем Тагиле и </a:t>
            </a:r>
            <a:r>
              <a:rPr lang="ru-RU" b="1" dirty="0" err="1" smtClean="0">
                <a:latin typeface="Comic Sans MS" pitchFamily="66" charset="0"/>
              </a:rPr>
              <a:t>Жостово</a:t>
            </a:r>
            <a:r>
              <a:rPr lang="ru-RU" b="1" dirty="0" smtClean="0">
                <a:latin typeface="Comic Sans MS" pitchFamily="66" charset="0"/>
              </a:rPr>
              <a:t>. Роспись делается главным образом по черному фону (изредка по красному, синему, зеленому).</a:t>
            </a:r>
          </a:p>
          <a:p>
            <a:r>
              <a:rPr lang="ru-RU" b="1" dirty="0" smtClean="0">
                <a:latin typeface="Comic Sans MS" pitchFamily="66" charset="0"/>
              </a:rPr>
              <a:t>	 Основными мотивами росписи являются: цветочные букеты, как пышные садовые, так и мелкие полевые цветы; уральские пейзажи или старинные города. На некоторых старинных подносах можно увидеть людей, сказочных птиц. Расписные подносы используются либо по назначению (под самовар, для сервировки обеда), либо для украшения. </a:t>
            </a:r>
          </a:p>
          <a:p>
            <a:r>
              <a:rPr lang="ru-RU" b="1" dirty="0" smtClean="0">
                <a:latin typeface="Comic Sans MS" pitchFamily="66" charset="0"/>
              </a:rPr>
              <a:t>	По форме подносы делятся на круглые, восьмиугольные, прямоугольные, овальные.</a:t>
            </a:r>
          </a:p>
          <a:p>
            <a:endParaRPr lang="ru-RU" b="1" dirty="0" smtClean="0">
              <a:latin typeface="Comic Sans MS" pitchFamily="66" charset="0"/>
            </a:endParaRPr>
          </a:p>
          <a:p>
            <a:endParaRPr lang="ru-RU" dirty="0"/>
          </a:p>
        </p:txBody>
      </p:sp>
      <p:pic>
        <p:nvPicPr>
          <p:cNvPr id="3" name="Рисунок 2" descr="Поднос с жостовской росписью"/>
          <p:cNvPicPr/>
          <p:nvPr/>
        </p:nvPicPr>
        <p:blipFill>
          <a:blip r:embed="rId2" cstate="print"/>
          <a:srcRect/>
          <a:stretch>
            <a:fillRect/>
          </a:stretch>
        </p:blipFill>
        <p:spPr bwMode="auto">
          <a:xfrm>
            <a:off x="0" y="4419599"/>
            <a:ext cx="3276600" cy="2438401"/>
          </a:xfrm>
          <a:prstGeom prst="rect">
            <a:avLst/>
          </a:prstGeom>
          <a:noFill/>
          <a:ln w="9525">
            <a:noFill/>
            <a:miter lim="800000"/>
            <a:headEnd/>
            <a:tailEnd/>
          </a:ln>
        </p:spPr>
      </p:pic>
      <p:pic>
        <p:nvPicPr>
          <p:cNvPr id="5" name="Рисунок 4" descr="C:\Users\LarV\Desktop\К_20\ИСТОРИЯ НАРОДНЫХ МУЗЫКАЛЬНЫХ ИНСТРУМЕНТОВ\16 самых красивых видов народного искусства России_files\13_13.jpg"/>
          <p:cNvPicPr/>
          <p:nvPr/>
        </p:nvPicPr>
        <p:blipFill>
          <a:blip r:embed="rId3"/>
          <a:srcRect/>
          <a:stretch>
            <a:fillRect/>
          </a:stretch>
        </p:blipFill>
        <p:spPr bwMode="auto">
          <a:xfrm>
            <a:off x="6532474" y="4246474"/>
            <a:ext cx="2611526" cy="2611526"/>
          </a:xfrm>
          <a:prstGeom prst="rect">
            <a:avLst/>
          </a:prstGeom>
          <a:noFill/>
          <a:ln w="9525">
            <a:noFill/>
            <a:miter lim="800000"/>
            <a:headEnd/>
            <a:tailEnd/>
          </a:ln>
        </p:spPr>
      </p:pic>
      <p:pic>
        <p:nvPicPr>
          <p:cNvPr id="3074" name="Picture 2" descr="C:\Users\LarV\Desktop\IMG_0168.jpg"/>
          <p:cNvPicPr>
            <a:picLocks noChangeAspect="1" noChangeArrowheads="1"/>
          </p:cNvPicPr>
          <p:nvPr/>
        </p:nvPicPr>
        <p:blipFill>
          <a:blip r:embed="rId4" cstate="print"/>
          <a:srcRect l="2632" t="3327" r="5263" b="3522"/>
          <a:stretch>
            <a:fillRect/>
          </a:stretch>
        </p:blipFill>
        <p:spPr bwMode="auto">
          <a:xfrm>
            <a:off x="5905500" y="1600200"/>
            <a:ext cx="3238500" cy="2590800"/>
          </a:xfrm>
          <a:prstGeom prst="rect">
            <a:avLst/>
          </a:prstGeom>
          <a:noFill/>
        </p:spPr>
      </p:pic>
      <p:pic>
        <p:nvPicPr>
          <p:cNvPr id="3075" name="Picture 3" descr="C:\Users\LarV\Desktop\Весенний.jpg"/>
          <p:cNvPicPr>
            <a:picLocks noChangeAspect="1" noChangeArrowheads="1"/>
          </p:cNvPicPr>
          <p:nvPr/>
        </p:nvPicPr>
        <p:blipFill>
          <a:blip r:embed="rId5" cstate="print"/>
          <a:srcRect/>
          <a:stretch>
            <a:fillRect/>
          </a:stretch>
        </p:blipFill>
        <p:spPr bwMode="auto">
          <a:xfrm>
            <a:off x="3200400" y="4587716"/>
            <a:ext cx="3352800" cy="200469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https://ukrburshtyn.com/upload/custom/images/1211202001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5540" name="AutoShape 4" descr="https://ukrburshtyn.com/upload/custom/images/1211202001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5542" name="AutoShape 6" descr="https://ukrburshtyn.com/upload/custom/images/1211202001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5544" name="Picture 8" descr="https://opt-1289367.ssl.1c-bitrix-cdn.ru/upload/iblock/786/zhos.jpg?1628264103280634"/>
          <p:cNvPicPr>
            <a:picLocks noChangeAspect="1" noChangeArrowheads="1"/>
          </p:cNvPicPr>
          <p:nvPr/>
        </p:nvPicPr>
        <p:blipFill>
          <a:blip r:embed="rId2" cstate="print"/>
          <a:srcRect/>
          <a:stretch>
            <a:fillRect/>
          </a:stretch>
        </p:blipFill>
        <p:spPr bwMode="auto">
          <a:xfrm>
            <a:off x="0" y="304800"/>
            <a:ext cx="4239449" cy="2819400"/>
          </a:xfrm>
          <a:prstGeom prst="rect">
            <a:avLst/>
          </a:prstGeom>
          <a:noFill/>
        </p:spPr>
      </p:pic>
      <p:sp>
        <p:nvSpPr>
          <p:cNvPr id="65546" name="AutoShape 10" descr="https://m.rusmir.media/files/1/upload/1210x0/930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5548" name="Picture 12" descr="https://static.tildacdn.com/tild6362-3864-4435-b134-323631636437/IMG_8429.JPG"/>
          <p:cNvPicPr>
            <a:picLocks noChangeAspect="1" noChangeArrowheads="1"/>
          </p:cNvPicPr>
          <p:nvPr/>
        </p:nvPicPr>
        <p:blipFill>
          <a:blip r:embed="rId3" cstate="print"/>
          <a:srcRect/>
          <a:stretch>
            <a:fillRect/>
          </a:stretch>
        </p:blipFill>
        <p:spPr bwMode="auto">
          <a:xfrm>
            <a:off x="0" y="3276600"/>
            <a:ext cx="4772903" cy="3581400"/>
          </a:xfrm>
          <a:prstGeom prst="rect">
            <a:avLst/>
          </a:prstGeom>
          <a:noFill/>
        </p:spPr>
      </p:pic>
      <p:sp>
        <p:nvSpPr>
          <p:cNvPr id="65550" name="AutoShape 14" descr="https://gagarin.mos.ru/a5aae14a6833a3454873ed6c2a2d50a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5552" name="Picture 16" descr="https://gagarin.mos.ru/a5aae14a6833a3454873ed6c2a2d50a8.jpg"/>
          <p:cNvPicPr>
            <a:picLocks noChangeAspect="1" noChangeArrowheads="1"/>
          </p:cNvPicPr>
          <p:nvPr/>
        </p:nvPicPr>
        <p:blipFill>
          <a:blip r:embed="rId4"/>
          <a:srcRect/>
          <a:stretch>
            <a:fillRect/>
          </a:stretch>
        </p:blipFill>
        <p:spPr bwMode="auto">
          <a:xfrm>
            <a:off x="4216783" y="0"/>
            <a:ext cx="4927217" cy="3276600"/>
          </a:xfrm>
          <a:prstGeom prst="rect">
            <a:avLst/>
          </a:prstGeom>
          <a:noFill/>
        </p:spPr>
      </p:pic>
      <p:pic>
        <p:nvPicPr>
          <p:cNvPr id="65554" name="Picture 18" descr="https://cs1.livemaster.ru/storage/3a/7b/28beb5c1083902cfb398a1f80c1s--russkij-stil-nabor-iz-dvuh-zhostovskih-podnosov-osennee-nastr.jpg"/>
          <p:cNvPicPr>
            <a:picLocks noChangeAspect="1" noChangeArrowheads="1"/>
          </p:cNvPicPr>
          <p:nvPr/>
        </p:nvPicPr>
        <p:blipFill>
          <a:blip r:embed="rId5" cstate="print"/>
          <a:srcRect/>
          <a:stretch>
            <a:fillRect/>
          </a:stretch>
        </p:blipFill>
        <p:spPr bwMode="auto">
          <a:xfrm>
            <a:off x="5029200" y="3276600"/>
            <a:ext cx="4114800" cy="35814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4191000" y="152400"/>
            <a:ext cx="48006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CC6600"/>
                </a:solidFill>
                <a:effectLst/>
                <a:latin typeface="Comic Sans MS" pitchFamily="66" charset="0"/>
                <a:ea typeface="Times New Roman" pitchFamily="18" charset="0"/>
                <a:cs typeface="Times New Roman" pitchFamily="18" charset="0"/>
              </a:rPr>
              <a:t>Палехская миниатюра</a:t>
            </a:r>
            <a:endParaRPr kumimoji="0" lang="ru-RU" sz="3200" b="1" i="0" u="none" strike="noStrike" cap="none" normalizeH="0" baseline="0" dirty="0" smtClean="0">
              <a:ln>
                <a:noFill/>
              </a:ln>
              <a:solidFill>
                <a:srgbClr val="CC6600"/>
              </a:solidFill>
              <a:effectLst/>
              <a:latin typeface="Comic Sans MS" pitchFamily="66" charset="0"/>
              <a:cs typeface="Arial" pitchFamily="34" charset="0"/>
            </a:endParaRPr>
          </a:p>
        </p:txBody>
      </p:sp>
      <p:pic>
        <p:nvPicPr>
          <p:cNvPr id="3" name="Рисунок 2" descr="Палехская лаковая миниатюра"/>
          <p:cNvPicPr/>
          <p:nvPr/>
        </p:nvPicPr>
        <p:blipFill>
          <a:blip r:embed="rId2" cstate="print"/>
          <a:srcRect/>
          <a:stretch>
            <a:fillRect/>
          </a:stretch>
        </p:blipFill>
        <p:spPr bwMode="auto">
          <a:xfrm>
            <a:off x="5486400" y="3352800"/>
            <a:ext cx="3657600" cy="3505200"/>
          </a:xfrm>
          <a:prstGeom prst="rect">
            <a:avLst/>
          </a:prstGeom>
          <a:noFill/>
          <a:ln w="9525">
            <a:noFill/>
            <a:miter lim="800000"/>
            <a:headEnd/>
            <a:tailEnd/>
          </a:ln>
        </p:spPr>
      </p:pic>
      <p:pic>
        <p:nvPicPr>
          <p:cNvPr id="4" name="Рисунок 3" descr="Палехская лаковая миниатюра "/>
          <p:cNvPicPr/>
          <p:nvPr/>
        </p:nvPicPr>
        <p:blipFill>
          <a:blip r:embed="rId3"/>
          <a:srcRect/>
          <a:stretch>
            <a:fillRect/>
          </a:stretch>
        </p:blipFill>
        <p:spPr bwMode="auto">
          <a:xfrm>
            <a:off x="0" y="3352800"/>
            <a:ext cx="3657600" cy="3505200"/>
          </a:xfrm>
          <a:prstGeom prst="rect">
            <a:avLst/>
          </a:prstGeom>
          <a:noFill/>
          <a:ln w="9525">
            <a:noFill/>
            <a:miter lim="800000"/>
            <a:headEnd/>
            <a:tailEnd/>
          </a:ln>
        </p:spPr>
      </p:pic>
      <p:sp>
        <p:nvSpPr>
          <p:cNvPr id="5" name="Прямоугольник 4"/>
          <p:cNvSpPr/>
          <p:nvPr/>
        </p:nvSpPr>
        <p:spPr>
          <a:xfrm>
            <a:off x="0" y="762000"/>
            <a:ext cx="9220200" cy="2862322"/>
          </a:xfrm>
          <a:prstGeom prst="rect">
            <a:avLst/>
          </a:prstGeom>
        </p:spPr>
        <p:txBody>
          <a:bodyPr wrap="square">
            <a:spAutoFit/>
          </a:bodyPr>
          <a:lstStyle/>
          <a:p>
            <a:pPr algn="ctr"/>
            <a:r>
              <a:rPr lang="ru-RU" b="1" dirty="0" smtClean="0">
                <a:latin typeface="Comic Sans MS" pitchFamily="66" charset="0"/>
              </a:rPr>
              <a:t>В нашей стране и далеко за рубежом широко известна палехская миниатюра. Это тот редкий случай, когда народный промысел сформировался не в старину, а уже в советское время, вскоре после революции. Это необычное ремесло стало известно благодаря мастерам поселка Палех Ивановской области. Этот вид миниатюры выполняется темперой на папье-маше. Как правило, расписываются шкатулки, ларцы, кубышки, брошки, панно, пепельницы, игольницы и другое. Роспись делается золотом на черном фоне. Оригинальная технология прошлого столетия, которую применяли первые палехские умельцы в 1920-30-е годы XX века, сохранилась частично.</a:t>
            </a:r>
            <a:r>
              <a:rPr lang="ru-RU" dirty="0" smtClean="0"/>
              <a:t> </a:t>
            </a:r>
            <a:endParaRPr lang="ru-RU" b="1" dirty="0">
              <a:latin typeface="Comic Sans MS" pitchFamily="66"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67000"/>
            <a:ext cx="9144000" cy="1200329"/>
          </a:xfrm>
          <a:prstGeom prst="rect">
            <a:avLst/>
          </a:prstGeom>
        </p:spPr>
        <p:txBody>
          <a:bodyPr wrap="square">
            <a:spAutoFit/>
          </a:bodyPr>
          <a:lstStyle/>
          <a:p>
            <a:pPr algn="ctr"/>
            <a:r>
              <a:rPr lang="ru-RU" b="1" dirty="0" smtClean="0">
                <a:latin typeface="Comic Sans MS" pitchFamily="66" charset="0"/>
              </a:rPr>
              <a:t>Характерные сюжеты палехской миниатюры заимствованы из повседневной жизни, литературных произведений классиков, сказок, былин и песен. Немало сюжетов посвящено событиям истории, включая революцию и гражданскую войну. Есть цикл миниатюр, посвященный освоению космоса.</a:t>
            </a:r>
          </a:p>
        </p:txBody>
      </p:sp>
      <p:pic>
        <p:nvPicPr>
          <p:cNvPr id="5121" name="Picture 1" descr="C:\Users\LarV\Desktop\9d7304a20a26d01aa27852a3d16ef04b.jpg"/>
          <p:cNvPicPr>
            <a:picLocks noChangeAspect="1" noChangeArrowheads="1"/>
          </p:cNvPicPr>
          <p:nvPr/>
        </p:nvPicPr>
        <p:blipFill>
          <a:blip r:embed="rId2" cstate="print"/>
          <a:srcRect l="5063" t="4832" r="3797" b="5780"/>
          <a:stretch>
            <a:fillRect/>
          </a:stretch>
        </p:blipFill>
        <p:spPr bwMode="auto">
          <a:xfrm>
            <a:off x="0" y="3960283"/>
            <a:ext cx="2819400" cy="2897717"/>
          </a:xfrm>
          <a:prstGeom prst="rect">
            <a:avLst/>
          </a:prstGeom>
          <a:noFill/>
        </p:spPr>
      </p:pic>
      <p:pic>
        <p:nvPicPr>
          <p:cNvPr id="5122" name="Picture 2" descr="C:\Users\LarV\Desktop\Image000001.jpg"/>
          <p:cNvPicPr>
            <a:picLocks noChangeAspect="1" noChangeArrowheads="1"/>
          </p:cNvPicPr>
          <p:nvPr/>
        </p:nvPicPr>
        <p:blipFill>
          <a:blip r:embed="rId3" cstate="print"/>
          <a:srcRect t="4362" b="5170"/>
          <a:stretch>
            <a:fillRect/>
          </a:stretch>
        </p:blipFill>
        <p:spPr bwMode="auto">
          <a:xfrm>
            <a:off x="2819400" y="3886200"/>
            <a:ext cx="2947988" cy="2667000"/>
          </a:xfrm>
          <a:prstGeom prst="rect">
            <a:avLst/>
          </a:prstGeom>
          <a:noFill/>
        </p:spPr>
      </p:pic>
      <p:pic>
        <p:nvPicPr>
          <p:cNvPr id="5123" name="Picture 3" descr="C:\Users\LarV\Desktop\image_5f0999a983385.jpg"/>
          <p:cNvPicPr>
            <a:picLocks noChangeAspect="1" noChangeArrowheads="1"/>
          </p:cNvPicPr>
          <p:nvPr/>
        </p:nvPicPr>
        <p:blipFill>
          <a:blip r:embed="rId4" cstate="print"/>
          <a:srcRect l="2740" t="2740" r="1370"/>
          <a:stretch>
            <a:fillRect/>
          </a:stretch>
        </p:blipFill>
        <p:spPr bwMode="auto">
          <a:xfrm>
            <a:off x="6172200" y="3998323"/>
            <a:ext cx="2819400" cy="2859677"/>
          </a:xfrm>
          <a:prstGeom prst="rect">
            <a:avLst/>
          </a:prstGeom>
          <a:noFill/>
        </p:spPr>
      </p:pic>
      <p:pic>
        <p:nvPicPr>
          <p:cNvPr id="5124" name="Picture 4" descr="C:\Users\LarV\Desktop\жар6.jpg"/>
          <p:cNvPicPr>
            <a:picLocks noChangeAspect="1" noChangeArrowheads="1"/>
          </p:cNvPicPr>
          <p:nvPr/>
        </p:nvPicPr>
        <p:blipFill>
          <a:blip r:embed="rId5" cstate="print"/>
          <a:srcRect/>
          <a:stretch>
            <a:fillRect/>
          </a:stretch>
        </p:blipFill>
        <p:spPr bwMode="auto">
          <a:xfrm>
            <a:off x="0" y="0"/>
            <a:ext cx="3680312" cy="2667000"/>
          </a:xfrm>
          <a:prstGeom prst="rect">
            <a:avLst/>
          </a:prstGeom>
          <a:noFill/>
        </p:spPr>
      </p:pic>
      <p:pic>
        <p:nvPicPr>
          <p:cNvPr id="5125" name="Picture 5" descr="C:\Users\LarV\Desktop\Palehskaja_rospis.jpeg"/>
          <p:cNvPicPr>
            <a:picLocks noChangeAspect="1" noChangeArrowheads="1"/>
          </p:cNvPicPr>
          <p:nvPr/>
        </p:nvPicPr>
        <p:blipFill>
          <a:blip r:embed="rId6"/>
          <a:srcRect l="4167" t="7850" r="4167" b="4979"/>
          <a:stretch>
            <a:fillRect/>
          </a:stretch>
        </p:blipFill>
        <p:spPr bwMode="auto">
          <a:xfrm>
            <a:off x="5334000" y="0"/>
            <a:ext cx="3810000" cy="2684318"/>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780</TotalTime>
  <Words>1342</Words>
  <PresentationFormat>Экран (4:3)</PresentationFormat>
  <Paragraphs>76</Paragraphs>
  <Slides>54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54</vt:i4>
      </vt:variant>
    </vt:vector>
  </HeadingPairs>
  <TitlesOfParts>
    <vt:vector size="55" baseType="lpstr">
      <vt:lpstr>Office Theme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LarV</dc:creator>
  <cp:lastModifiedBy>LarV</cp:lastModifiedBy>
  <cp:revision>99</cp:revision>
  <dcterms:created xsi:type="dcterms:W3CDTF">2021-04-20T13:19:31Z</dcterms:created>
  <dcterms:modified xsi:type="dcterms:W3CDTF">2021-09-16T14:59:03Z</dcterms:modified>
</cp:coreProperties>
</file>