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4" r:id="rId15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7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C918239-ABB5-454F-8715-10C9E13B9958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113"/>
            <a:ext cx="5438775" cy="4467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63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BE28BA9-F9E1-45C6-AFB1-0F2AC6DD8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634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FC1E11-6821-4E56-B2D8-AF9212D657AF}" type="slidenum">
              <a:rPr lang="ru-RU" smtClean="0"/>
              <a:pPr eaLnBrk="1" hangingPunct="1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655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1F1-55D8-4A7C-8434-CFAEA759D07D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E42EB-FABD-4F22-85D5-95D696908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9981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070EB-A744-4A30-9645-0A005F01F7E0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D7066-76C4-4ADE-BCCE-9D69F4D1B4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50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AC04A-C2E9-492E-9CB8-EF4654E01D0C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BDF79-B6CD-4BF1-9B95-FCEBC541A9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92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78B3A-9FEC-43B5-B690-99E2EF5C29DB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4B4BF-3D8A-416D-8C29-B4596FC4B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517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0DE0F-0DE7-4CF5-BEA0-668F36B68E2B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DF387-BC87-457C-9A46-0C9F447B4A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748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829F9-6A14-4AA8-8B05-44612A65B439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DDA24-D099-4EF3-A664-89D3D0865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4372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5E752-9C41-4496-92EE-B29F062F2689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19C89-F233-42CE-90D4-8B23CB17DD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003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7F6EE-2681-42EA-B4CD-CC498DA2BB3A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0DF3C-6571-4B5A-AA85-35E70BC94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38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8E255-249A-4468-A3F8-691EE043BF77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E31CB-7483-4B2E-8B12-381E01FB75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7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F16AB-CD42-4BDC-839A-0C31169F0F58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8AF30-3EBD-4C9C-9CA5-C4BD02B486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032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03C68-1FB5-4324-B6A6-07F21993BC18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91E5D-6E6D-44CA-9532-61E9C545D6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84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368DA-1893-4195-A39D-B1EBA90BD6DC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76EF6-AC36-4F77-9DD6-50BBB2D555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41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634AC1-E0ED-421F-8A4B-7CF615225B5E}" type="datetimeFigureOut">
              <a:rPr lang="ru-RU"/>
              <a:pPr>
                <a:defRPr/>
              </a:pPr>
              <a:t>12.09.2021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70E66A-DF97-4AEB-90DB-784177FE39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08" r:id="rId2"/>
    <p:sldLayoutId id="214748381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9" r:id="rId9"/>
    <p:sldLayoutId id="2147483814" r:id="rId10"/>
    <p:sldLayoutId id="2147483815" r:id="rId11"/>
    <p:sldLayoutId id="214748381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1188" y="2071678"/>
            <a:ext cx="7679859" cy="34163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/>
                <a:solidFill>
                  <a:schemeClr val="bg1"/>
                </a:solidFill>
                <a:latin typeface="+mn-lt"/>
              </a:rPr>
              <a:t>Развитие речи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/>
                <a:solidFill>
                  <a:schemeClr val="bg1"/>
                </a:solidFill>
                <a:latin typeface="+mn-lt"/>
              </a:rPr>
              <a:t>на уроках литературы</a:t>
            </a:r>
            <a:endParaRPr lang="ru-RU" sz="5400" b="1" dirty="0">
              <a:ln/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mtClean="0">
                <a:ln/>
                <a:solidFill>
                  <a:schemeClr val="bg1"/>
                </a:solidFill>
                <a:latin typeface="+mn-lt"/>
              </a:rPr>
              <a:t>в старших </a:t>
            </a:r>
            <a:r>
              <a:rPr lang="ru-RU" sz="5400" b="1" dirty="0" smtClean="0">
                <a:ln/>
                <a:solidFill>
                  <a:schemeClr val="bg1"/>
                </a:solidFill>
                <a:latin typeface="+mn-lt"/>
              </a:rPr>
              <a:t>классах</a:t>
            </a:r>
            <a:endParaRPr lang="ru-RU" sz="5400" b="1" dirty="0">
              <a:ln/>
              <a:solidFill>
                <a:schemeClr val="bg1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/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5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/>
              <a:t>«Духовная литература»</a:t>
            </a:r>
          </a:p>
          <a:p>
            <a:pPr marL="0" indent="0">
              <a:buNone/>
            </a:pPr>
            <a:r>
              <a:rPr lang="ru-RU" i="1" dirty="0"/>
              <a:t>Сочинение – миниатюра </a:t>
            </a:r>
            <a:r>
              <a:rPr lang="ru-RU" dirty="0"/>
              <a:t>«Чему научило христианство людей?»</a:t>
            </a:r>
          </a:p>
          <a:p>
            <a:pPr marL="0" indent="0">
              <a:buNone/>
            </a:pPr>
            <a:r>
              <a:rPr lang="ru-RU" i="1" dirty="0"/>
              <a:t>Эссе </a:t>
            </a:r>
            <a:r>
              <a:rPr lang="ru-RU" dirty="0"/>
              <a:t>«Духовность – это..»</a:t>
            </a:r>
          </a:p>
          <a:p>
            <a:pPr marL="0" indent="0">
              <a:buNone/>
            </a:pPr>
            <a:r>
              <a:rPr lang="ru-RU" i="1" dirty="0"/>
              <a:t>Выступление устное</a:t>
            </a:r>
            <a:r>
              <a:rPr lang="ru-RU" dirty="0"/>
              <a:t> «Защити точку зрения товарища, с которой сам не согласен».</a:t>
            </a:r>
          </a:p>
          <a:p>
            <a:pPr marL="0" indent="0">
              <a:buNone/>
            </a:pPr>
            <a:r>
              <a:rPr lang="ru-RU" b="1" u="sng" dirty="0" err="1"/>
              <a:t>И.С.Тургенев</a:t>
            </a:r>
            <a:r>
              <a:rPr lang="ru-RU" b="1" u="sng" dirty="0"/>
              <a:t> «Муму»</a:t>
            </a:r>
          </a:p>
          <a:p>
            <a:pPr marL="0" indent="0">
              <a:buNone/>
            </a:pPr>
            <a:r>
              <a:rPr lang="ru-RU" i="1" dirty="0"/>
              <a:t>Сочинение </a:t>
            </a:r>
            <a:r>
              <a:rPr lang="ru-RU" dirty="0"/>
              <a:t>«Внутренний монолог Герасима в трактире (или по пути домой)».</a:t>
            </a:r>
          </a:p>
          <a:p>
            <a:pPr marL="0" indent="0">
              <a:buNone/>
            </a:pPr>
            <a:r>
              <a:rPr lang="ru-RU" i="1" dirty="0"/>
              <a:t>Проблемный вопрос </a:t>
            </a:r>
            <a:r>
              <a:rPr lang="ru-RU" dirty="0"/>
              <a:t>«Назовите одиноких людей в рассказе, как они преодолевают свое одиночество?»</a:t>
            </a:r>
          </a:p>
          <a:p>
            <a:pPr marL="0" indent="0">
              <a:buNone/>
            </a:pPr>
            <a:r>
              <a:rPr lang="ru-RU" i="1" dirty="0"/>
              <a:t>Творческое задание </a:t>
            </a:r>
            <a:r>
              <a:rPr lang="ru-RU" dirty="0"/>
              <a:t>«Придумайте другое название рассказа, защитите Ваш вариант».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035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3600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688632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/>
              <a:t>Л.Н. Толстой «Кавказский пленник»</a:t>
            </a:r>
          </a:p>
          <a:p>
            <a:pPr marL="0" indent="0">
              <a:buNone/>
            </a:pPr>
            <a:r>
              <a:rPr lang="ru-RU" dirty="0"/>
              <a:t>Сочинение – миниатюра «Считаете ли Вы поступок Дины предательством?»</a:t>
            </a:r>
          </a:p>
          <a:p>
            <a:pPr marL="0" indent="0">
              <a:buNone/>
            </a:pPr>
            <a:r>
              <a:rPr lang="ru-RU" i="1" u="sng" dirty="0"/>
              <a:t>Подсказка для ребят</a:t>
            </a:r>
            <a:r>
              <a:rPr lang="ru-RU" u="sng" dirty="0"/>
              <a:t> </a:t>
            </a:r>
            <a:r>
              <a:rPr lang="ru-RU" dirty="0"/>
              <a:t>«Найдите героев – двойников и героев – антиподов».</a:t>
            </a:r>
          </a:p>
          <a:p>
            <a:pPr marL="0" indent="0">
              <a:buNone/>
            </a:pPr>
            <a:r>
              <a:rPr lang="ru-RU" i="1" u="sng" dirty="0"/>
              <a:t>Проблемный вопрос </a:t>
            </a:r>
            <a:r>
              <a:rPr lang="ru-RU" dirty="0"/>
              <a:t>«Сходство и различие  в философских понятиях «милосердие, добро, сострадание»</a:t>
            </a:r>
          </a:p>
          <a:p>
            <a:pPr marL="0" indent="0">
              <a:buNone/>
            </a:pPr>
            <a:r>
              <a:rPr lang="ru-RU" b="1" u="sng" dirty="0" err="1"/>
              <a:t>А.П.Чехов</a:t>
            </a:r>
            <a:r>
              <a:rPr lang="ru-RU" b="1" u="sng" dirty="0"/>
              <a:t> «Лошадиная фамилия»</a:t>
            </a:r>
          </a:p>
          <a:p>
            <a:pPr marL="0" indent="0">
              <a:buNone/>
            </a:pPr>
            <a:r>
              <a:rPr lang="ru-RU" i="1" u="sng" dirty="0"/>
              <a:t>Словарная статья</a:t>
            </a:r>
            <a:r>
              <a:rPr lang="ru-RU" u="sng" dirty="0"/>
              <a:t> </a:t>
            </a:r>
            <a:r>
              <a:rPr lang="ru-RU" dirty="0"/>
              <a:t>«Юмористический рассказ – это….»</a:t>
            </a:r>
          </a:p>
          <a:p>
            <a:pPr marL="0" indent="0">
              <a:buNone/>
            </a:pPr>
            <a:r>
              <a:rPr lang="ru-RU" i="1" u="sng" dirty="0"/>
              <a:t>Сочинение –миниатюра </a:t>
            </a:r>
            <a:r>
              <a:rPr lang="ru-RU" dirty="0"/>
              <a:t>«Смешной случай, произошедший  с Вами или одноклассниками».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69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5415880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/>
              <a:t>Лирика</a:t>
            </a:r>
          </a:p>
          <a:p>
            <a:pPr marL="0" indent="0">
              <a:buNone/>
            </a:pPr>
            <a:r>
              <a:rPr lang="ru-RU" i="1" u="sng" dirty="0"/>
              <a:t>Творческие задания</a:t>
            </a:r>
          </a:p>
          <a:p>
            <a:pPr marL="0" indent="0">
              <a:buNone/>
            </a:pPr>
            <a:r>
              <a:rPr lang="ru-RU" dirty="0"/>
              <a:t>- Подбери рифму</a:t>
            </a:r>
          </a:p>
          <a:p>
            <a:pPr marL="0" indent="0">
              <a:buNone/>
            </a:pPr>
            <a:r>
              <a:rPr lang="ru-RU" dirty="0"/>
              <a:t>- Сочини четверостишие по заданным словам</a:t>
            </a:r>
          </a:p>
          <a:p>
            <a:pPr>
              <a:buFontTx/>
              <a:buChar char="-"/>
            </a:pPr>
            <a:r>
              <a:rPr lang="ru-RU" dirty="0"/>
              <a:t>Стилизация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r>
              <a:rPr lang="ru-RU" dirty="0"/>
              <a:t>Выразительное чтение</a:t>
            </a:r>
          </a:p>
        </p:txBody>
      </p:sp>
    </p:spTree>
    <p:extLst>
      <p:ext uri="{BB962C8B-B14F-4D97-AF65-F5344CB8AC3E}">
        <p14:creationId xmlns:p14="http://schemas.microsoft.com/office/powerpoint/2010/main" val="3006645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415880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/>
              <a:t>Жанры  устных высказываний на литературную тему:</a:t>
            </a:r>
          </a:p>
          <a:p>
            <a:r>
              <a:rPr lang="ru-RU" sz="2400" dirty="0"/>
              <a:t>1. Жанр слово (это может быть слово о писателе, слово о книге, слово о герое литературного произведения, слово о произведении искусства).</a:t>
            </a:r>
          </a:p>
          <a:p>
            <a:r>
              <a:rPr lang="ru-RU" sz="2400" dirty="0"/>
              <a:t>2. Рассказ (рассказ о писателе или рассказать о литературном герое).</a:t>
            </a:r>
          </a:p>
          <a:p>
            <a:r>
              <a:rPr lang="ru-RU" sz="2400" dirty="0"/>
              <a:t>3. Сообщение              </a:t>
            </a:r>
          </a:p>
          <a:p>
            <a:r>
              <a:rPr lang="ru-RU" sz="2400" dirty="0"/>
              <a:t>4. Доклад                                   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2737098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пересказов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- свободный (как запомнилось), </a:t>
            </a:r>
          </a:p>
          <a:p>
            <a:pPr marL="0" indent="0">
              <a:buNone/>
            </a:pPr>
            <a:r>
              <a:rPr lang="ru-RU" dirty="0"/>
              <a:t>- художественный (с сохранением максимума из прочитанного текста, цитированием, передачей некоторых диалогов, правильным интонированием), </a:t>
            </a:r>
          </a:p>
          <a:p>
            <a:pPr marL="0" indent="0">
              <a:buNone/>
            </a:pPr>
            <a:r>
              <a:rPr lang="ru-RU" dirty="0"/>
              <a:t>- выборочный, </a:t>
            </a:r>
          </a:p>
          <a:p>
            <a:pPr marL="0" indent="0">
              <a:buNone/>
            </a:pPr>
            <a:r>
              <a:rPr lang="ru-RU" dirty="0"/>
              <a:t>- краткий, </a:t>
            </a:r>
          </a:p>
          <a:p>
            <a:pPr marL="0" indent="0">
              <a:buNone/>
            </a:pPr>
            <a:r>
              <a:rPr lang="ru-RU" dirty="0"/>
              <a:t>- от другого лица. </a:t>
            </a:r>
          </a:p>
        </p:txBody>
      </p:sp>
    </p:spTree>
    <p:extLst>
      <p:ext uri="{BB962C8B-B14F-4D97-AF65-F5344CB8AC3E}">
        <p14:creationId xmlns:p14="http://schemas.microsoft.com/office/powerpoint/2010/main" val="394492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r>
              <a:rPr lang="ru-RU" sz="2000" dirty="0">
                <a:solidFill>
                  <a:schemeClr val="tx1"/>
                </a:solidFill>
              </a:rPr>
              <a:t>Работа по развитию речи – это целенаправленный и организованный процесс обогащения словарного запаса учащихся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Работа по развитию речи опирается на следующие </a:t>
            </a:r>
            <a:r>
              <a:rPr lang="ru-RU" b="1" dirty="0"/>
              <a:t>принципы:</a:t>
            </a:r>
          </a:p>
          <a:p>
            <a:r>
              <a:rPr lang="ru-RU" dirty="0"/>
              <a:t>1.     Взаимосвязи речевого развития с комплексом нравственного и эстетического воспитания;</a:t>
            </a:r>
          </a:p>
          <a:p>
            <a:r>
              <a:rPr lang="ru-RU" dirty="0"/>
              <a:t>2.     Взаимосвязи речевого развития и углублением знаний учащихся по литературе и совершенствованием аналитических умений;</a:t>
            </a:r>
          </a:p>
          <a:p>
            <a:r>
              <a:rPr lang="ru-RU" dirty="0"/>
              <a:t>3.     Принцип практической направленности работы по развитию речи;</a:t>
            </a:r>
          </a:p>
          <a:p>
            <a:r>
              <a:rPr lang="ru-RU" dirty="0"/>
              <a:t>4.     Принцип системности;</a:t>
            </a:r>
          </a:p>
          <a:p>
            <a:r>
              <a:rPr lang="ru-RU" dirty="0"/>
              <a:t>5.     Принцип учета межпредметных связей.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778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</a:rPr>
              <a:t>Основные направления по работе развития речи.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5271864"/>
          </a:xfrm>
        </p:spPr>
        <p:txBody>
          <a:bodyPr/>
          <a:lstStyle/>
          <a:p>
            <a:r>
              <a:rPr lang="ru-RU" dirty="0"/>
              <a:t>1. </a:t>
            </a:r>
            <a:r>
              <a:rPr lang="ru-RU" sz="3200" dirty="0"/>
              <a:t>Словарно-фразеологическая работа, направленная на обогащение словарного запаса школьников и на активизацию его употребления.</a:t>
            </a:r>
          </a:p>
          <a:p>
            <a:r>
              <a:rPr lang="ru-RU" sz="3200" dirty="0"/>
              <a:t>2.          Обучение школьников устным и письменным высказываниям различных жанров.</a:t>
            </a:r>
          </a:p>
          <a:p>
            <a:r>
              <a:rPr lang="ru-RU" sz="3200" dirty="0"/>
              <a:t>3.           Работа по усилению эмоциональности и образности речи.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99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/>
          <a:lstStyle/>
          <a:p>
            <a:r>
              <a:rPr lang="ru-RU" dirty="0"/>
              <a:t>Виды уроков по РР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Уроки обучения творческим работам по жизненным впечатлениям и произведениям литературы;</a:t>
            </a:r>
          </a:p>
          <a:p>
            <a:r>
              <a:rPr lang="ru-RU" dirty="0"/>
              <a:t>2.     Уроки обучения устным ответам, докладам;</a:t>
            </a:r>
          </a:p>
          <a:p>
            <a:r>
              <a:rPr lang="ru-RU" dirty="0"/>
              <a:t>3.     Уроки обучения сочинениям;</a:t>
            </a:r>
          </a:p>
          <a:p>
            <a:r>
              <a:rPr lang="ru-RU" dirty="0"/>
              <a:t>4.     Уроки анализа письменных работ школьников.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596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/>
          <a:lstStyle/>
          <a:p>
            <a:r>
              <a:rPr lang="ru-RU" sz="3200" dirty="0">
                <a:solidFill>
                  <a:schemeClr val="tx1"/>
                </a:solidFill>
              </a:rPr>
              <a:t>Урок по РР может иметь следующую структуру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5415880"/>
          </a:xfrm>
        </p:spPr>
        <p:txBody>
          <a:bodyPr/>
          <a:lstStyle/>
          <a:p>
            <a:r>
              <a:rPr lang="ru-RU" sz="2200" dirty="0"/>
              <a:t>Вступительное слово учителя (как образец устной речи).</a:t>
            </a:r>
          </a:p>
          <a:p>
            <a:r>
              <a:rPr lang="ru-RU" sz="2200" dirty="0"/>
              <a:t>II.                Словарная работа</a:t>
            </a:r>
          </a:p>
          <a:p>
            <a:r>
              <a:rPr lang="ru-RU" sz="2200" dirty="0"/>
              <a:t>III.             Беседа или диалог с учениками (на данном этапе школьники учатся формулировать вопросы и ответы)</a:t>
            </a:r>
          </a:p>
          <a:p>
            <a:r>
              <a:rPr lang="ru-RU" sz="2200" dirty="0"/>
              <a:t>IV.            Пересказ или рассказ (упражнения на развитие связной речи школьников).</a:t>
            </a:r>
          </a:p>
          <a:p>
            <a:r>
              <a:rPr lang="ru-RU" sz="2200" dirty="0"/>
              <a:t>V.               Выразительное чтение (развитие умения школьников выразительно читать прозаические или лирические тексты).</a:t>
            </a:r>
          </a:p>
          <a:p>
            <a:r>
              <a:rPr lang="ru-RU" sz="2200" dirty="0"/>
              <a:t>VI.            Прослушивание авторского или актерского чтений (то есть обучение выразительному чтению по образцу).</a:t>
            </a:r>
          </a:p>
          <a:p>
            <a:r>
              <a:rPr lang="ru-RU" sz="2200" dirty="0"/>
              <a:t>VII.         Обсуждение выразительного чтения актерского или ученического (развитие умения комментировать чтение текста).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362545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Листочки самоанализа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127848"/>
          </a:xfrm>
        </p:spPr>
        <p:txBody>
          <a:bodyPr/>
          <a:lstStyle/>
          <a:p>
            <a:r>
              <a:rPr lang="ru-RU" dirty="0"/>
              <a:t>1. </a:t>
            </a:r>
            <a:r>
              <a:rPr lang="ru-RU" sz="2800" dirty="0"/>
              <a:t>Я активно работал на уроке</a:t>
            </a:r>
          </a:p>
          <a:p>
            <a:r>
              <a:rPr lang="ru-RU" sz="2800" dirty="0"/>
              <a:t>2. Я хорошо понял тему</a:t>
            </a:r>
          </a:p>
          <a:p>
            <a:r>
              <a:rPr lang="ru-RU" sz="2800" dirty="0"/>
              <a:t>3. Я смогу найти слова в тексте, обозначающие психологическое состояние героя</a:t>
            </a:r>
          </a:p>
          <a:p>
            <a:r>
              <a:rPr lang="ru-RU" sz="2800" dirty="0"/>
              <a:t>4. Я смогу описать свое душевное состояние</a:t>
            </a:r>
          </a:p>
        </p:txBody>
      </p:sp>
    </p:spTree>
    <p:extLst>
      <p:ext uri="{BB962C8B-B14F-4D97-AF65-F5344CB8AC3E}">
        <p14:creationId xmlns:p14="http://schemas.microsoft.com/office/powerpoint/2010/main" val="1434417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59199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763688" y="980728"/>
            <a:ext cx="5400600" cy="51845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843808" y="2060848"/>
            <a:ext cx="3456384" cy="3384376"/>
          </a:xfrm>
          <a:prstGeom prst="ellipse">
            <a:avLst/>
          </a:prstGeom>
          <a:solidFill>
            <a:srgbClr val="F5A5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769026" y="2881790"/>
            <a:ext cx="1728192" cy="174249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762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1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/>
              <a:t>«</a:t>
            </a:r>
            <a:r>
              <a:rPr lang="ru-RU" sz="2400" b="1" u="sng" dirty="0"/>
              <a:t>Волшебный мир литературы»</a:t>
            </a:r>
          </a:p>
          <a:p>
            <a:pPr marL="0" indent="0">
              <a:buNone/>
            </a:pPr>
            <a:r>
              <a:rPr lang="ru-RU" sz="2000" i="1" u="sng" dirty="0"/>
              <a:t>Проблемные вопросы</a:t>
            </a:r>
          </a:p>
          <a:p>
            <a:pPr>
              <a:buFontTx/>
              <a:buChar char="-"/>
            </a:pPr>
            <a:r>
              <a:rPr lang="ru-RU" sz="2000" dirty="0"/>
              <a:t>Зачем нужен выдуманный мир?</a:t>
            </a:r>
          </a:p>
          <a:p>
            <a:pPr>
              <a:buFontTx/>
              <a:buChar char="-"/>
            </a:pPr>
            <a:r>
              <a:rPr lang="ru-RU" sz="2000" dirty="0"/>
              <a:t>Будет ли отличаться литература в 5 классе от литературного чтения в 4 классе?</a:t>
            </a:r>
          </a:p>
          <a:p>
            <a:pPr marL="0" indent="0">
              <a:buNone/>
            </a:pPr>
            <a:r>
              <a:rPr lang="ru-RU" sz="2000" i="1" dirty="0" err="1"/>
              <a:t>Синквейн</a:t>
            </a:r>
            <a:r>
              <a:rPr lang="ru-RU" sz="2000" i="1" dirty="0"/>
              <a:t> </a:t>
            </a:r>
            <a:r>
              <a:rPr lang="ru-RU" sz="2000" dirty="0"/>
              <a:t>«Литература</a:t>
            </a:r>
            <a:r>
              <a:rPr lang="ru-RU" sz="2000"/>
              <a:t>, писатель»</a:t>
            </a:r>
            <a:endParaRPr lang="ru-RU" sz="2000" dirty="0"/>
          </a:p>
          <a:p>
            <a:pPr marL="0" indent="0">
              <a:buNone/>
            </a:pPr>
            <a:r>
              <a:rPr lang="ru-RU" sz="2000" b="1" u="sng" dirty="0"/>
              <a:t>«Фантазия и обман»</a:t>
            </a:r>
          </a:p>
          <a:p>
            <a:pPr marL="0" indent="0">
              <a:buNone/>
            </a:pPr>
            <a:r>
              <a:rPr lang="ru-RU" sz="2000" i="1" u="sng" dirty="0"/>
              <a:t>Проблемные вопросы</a:t>
            </a:r>
          </a:p>
          <a:p>
            <a:pPr marL="0" indent="0">
              <a:buNone/>
            </a:pPr>
            <a:r>
              <a:rPr lang="ru-RU" sz="2000" dirty="0"/>
              <a:t>- Как писатель помогает нам отличить фантазию и ложь?</a:t>
            </a:r>
          </a:p>
          <a:p>
            <a:pPr>
              <a:buFontTx/>
              <a:buChar char="-"/>
            </a:pPr>
            <a:r>
              <a:rPr lang="ru-RU" sz="2000" dirty="0"/>
              <a:t>Предположите дальнейшую судьбу героев?</a:t>
            </a:r>
          </a:p>
          <a:p>
            <a:pPr marL="0" indent="0">
              <a:buNone/>
            </a:pPr>
            <a:r>
              <a:rPr lang="ru-RU" sz="2000" b="1" u="sng" dirty="0"/>
              <a:t>«Художественный образ»</a:t>
            </a:r>
          </a:p>
          <a:p>
            <a:pPr marL="0" indent="0">
              <a:buNone/>
            </a:pPr>
            <a:r>
              <a:rPr lang="ru-RU" sz="2000" i="1" u="sng" dirty="0"/>
              <a:t>Творческие зарисовки</a:t>
            </a:r>
          </a:p>
          <a:p>
            <a:pPr marL="0" indent="0">
              <a:buNone/>
            </a:pPr>
            <a:r>
              <a:rPr lang="ru-RU" sz="2000" b="1" u="sng" dirty="0"/>
              <a:t>- </a:t>
            </a:r>
            <a:r>
              <a:rPr lang="ru-RU" sz="2000" dirty="0"/>
              <a:t>Создайте художественные образы радуги, северного сияния, грибов? (жизнь через фантазию)</a:t>
            </a:r>
          </a:p>
        </p:txBody>
      </p:sp>
    </p:spTree>
    <p:extLst>
      <p:ext uri="{BB962C8B-B14F-4D97-AF65-F5344CB8AC3E}">
        <p14:creationId xmlns:p14="http://schemas.microsoft.com/office/powerpoint/2010/main" val="1845123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1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/>
              <a:t>«Литературная сказка»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sz="2400" i="1" u="sng" dirty="0"/>
              <a:t>Сочинение</a:t>
            </a:r>
            <a:r>
              <a:rPr lang="ru-RU" sz="2400" dirty="0"/>
              <a:t> «Он живой!» (выберите неживой предмет и опишите его приключения).</a:t>
            </a:r>
          </a:p>
          <a:p>
            <a:pPr marL="0" indent="0">
              <a:buNone/>
            </a:pPr>
            <a:r>
              <a:rPr lang="ru-RU" sz="2400" i="1" u="sng" dirty="0"/>
              <a:t>- «Проба пера»</a:t>
            </a:r>
            <a:r>
              <a:rPr lang="ru-RU" sz="2400" dirty="0"/>
              <a:t> </a:t>
            </a:r>
          </a:p>
          <a:p>
            <a:pPr marL="0" indent="0">
              <a:buNone/>
            </a:pPr>
            <a:r>
              <a:rPr lang="ru-RU" sz="2400" dirty="0"/>
              <a:t>- Закончите сказку.</a:t>
            </a:r>
          </a:p>
          <a:p>
            <a:pPr marL="0" indent="0">
              <a:buNone/>
            </a:pPr>
            <a:r>
              <a:rPr lang="ru-RU" sz="2400" dirty="0"/>
              <a:t>- По заданной схеме сюжета напишите сказку.</a:t>
            </a:r>
          </a:p>
          <a:p>
            <a:pPr marL="0" indent="0">
              <a:buNone/>
            </a:pPr>
            <a:r>
              <a:rPr lang="ru-RU" sz="2400" dirty="0"/>
              <a:t>-</a:t>
            </a:r>
            <a:r>
              <a:rPr lang="ru-RU" sz="2400" i="1" u="sng" dirty="0"/>
              <a:t>Игра</a:t>
            </a:r>
            <a:r>
              <a:rPr lang="ru-RU" sz="2400" u="sng" dirty="0"/>
              <a:t> </a:t>
            </a:r>
            <a:r>
              <a:rPr lang="ru-RU" sz="2400" dirty="0"/>
              <a:t>«Я Андерсен».</a:t>
            </a:r>
          </a:p>
          <a:p>
            <a:pPr marL="0" indent="0">
              <a:buNone/>
            </a:pPr>
            <a:r>
              <a:rPr lang="ru-RU" sz="2400" dirty="0"/>
              <a:t>-</a:t>
            </a:r>
            <a:r>
              <a:rPr lang="ru-RU" sz="2400" i="1" u="sng" dirty="0"/>
              <a:t>Пересказ</a:t>
            </a:r>
            <a:r>
              <a:rPr lang="ru-RU" sz="2400" dirty="0"/>
              <a:t> (подробный, сжатый, выборочный, с изменением лица рассказчика) </a:t>
            </a:r>
          </a:p>
          <a:p>
            <a:pPr marL="0" indent="0">
              <a:buNone/>
            </a:pPr>
            <a:r>
              <a:rPr lang="ru-RU" sz="2400" i="1" u="sng" dirty="0"/>
              <a:t>- Эссе</a:t>
            </a:r>
            <a:r>
              <a:rPr lang="ru-RU" sz="2400" i="1" dirty="0"/>
              <a:t> </a:t>
            </a:r>
            <a:r>
              <a:rPr lang="ru-RU" sz="2400" dirty="0"/>
              <a:t>« Я смог бы стать героем сказки?» (после анализа персонажа)</a:t>
            </a:r>
          </a:p>
          <a:p>
            <a:pPr marL="0" indent="0">
              <a:buNone/>
            </a:pPr>
            <a:r>
              <a:rPr lang="ru-RU" sz="2400" dirty="0"/>
              <a:t>- Тонкие и толстые </a:t>
            </a:r>
            <a:r>
              <a:rPr lang="ru-RU" sz="2400" i="1" u="sng" dirty="0"/>
              <a:t>вопросы</a:t>
            </a:r>
            <a:r>
              <a:rPr lang="ru-RU" sz="2400" dirty="0"/>
              <a:t> к одноклассникам.</a:t>
            </a:r>
          </a:p>
          <a:p>
            <a:pPr marL="0" indent="0">
              <a:buNone/>
            </a:pPr>
            <a:r>
              <a:rPr lang="ru-RU" sz="2400" dirty="0"/>
              <a:t>- Подбор текста к иллюстрациям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7803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496</TotalTime>
  <Words>546</Words>
  <Application>Microsoft Office PowerPoint</Application>
  <PresentationFormat>Экран (4:3)</PresentationFormat>
  <Paragraphs>91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Работа по развитию речи – это целенаправленный и организованный процесс обогащения словарного запаса учащихся </vt:lpstr>
      <vt:lpstr>Основные направления по работе развития речи.</vt:lpstr>
      <vt:lpstr>Виды уроков по РР</vt:lpstr>
      <vt:lpstr>Урок по РР может иметь следующую структуру</vt:lpstr>
      <vt:lpstr>Листочки самоанализа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Виды пересказов</vt:lpstr>
    </vt:vector>
  </TitlesOfParts>
  <Company>МОУ СОШ 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Самохина</dc:creator>
  <cp:lastModifiedBy>HP</cp:lastModifiedBy>
  <cp:revision>54</cp:revision>
  <cp:lastPrinted>2013-04-08T21:53:09Z</cp:lastPrinted>
  <dcterms:created xsi:type="dcterms:W3CDTF">2009-11-06T02:10:45Z</dcterms:created>
  <dcterms:modified xsi:type="dcterms:W3CDTF">2021-09-12T11:51:35Z</dcterms:modified>
</cp:coreProperties>
</file>