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3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9" d="100"/>
          <a:sy n="69" d="100"/>
        </p:scale>
        <p:origin x="-36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8F5C-430D-4371-9C87-40D4F1F45FF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8F0CE8A-DE12-4C76-92C0-82A60D280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725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8F5C-430D-4371-9C87-40D4F1F45FF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8F0CE8A-DE12-4C76-92C0-82A60D280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354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8F5C-430D-4371-9C87-40D4F1F45FF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8F0CE8A-DE12-4C76-92C0-82A60D28052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3917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8F5C-430D-4371-9C87-40D4F1F45FF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8F0CE8A-DE12-4C76-92C0-82A60D280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3928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8F5C-430D-4371-9C87-40D4F1F45FF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8F0CE8A-DE12-4C76-92C0-82A60D280522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8076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8F5C-430D-4371-9C87-40D4F1F45FF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8F0CE8A-DE12-4C76-92C0-82A60D280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9146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8F5C-430D-4371-9C87-40D4F1F45FF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0CE8A-DE12-4C76-92C0-82A60D280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4160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8F5C-430D-4371-9C87-40D4F1F45FF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0CE8A-DE12-4C76-92C0-82A60D280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504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8F5C-430D-4371-9C87-40D4F1F45FF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0CE8A-DE12-4C76-92C0-82A60D280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96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8F5C-430D-4371-9C87-40D4F1F45FF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8F0CE8A-DE12-4C76-92C0-82A60D280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814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8F5C-430D-4371-9C87-40D4F1F45FF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8F0CE8A-DE12-4C76-92C0-82A60D280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514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8F5C-430D-4371-9C87-40D4F1F45FF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8F0CE8A-DE12-4C76-92C0-82A60D280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371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8F5C-430D-4371-9C87-40D4F1F45FF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0CE8A-DE12-4C76-92C0-82A60D280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210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8F5C-430D-4371-9C87-40D4F1F45FF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0CE8A-DE12-4C76-92C0-82A60D280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44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8F5C-430D-4371-9C87-40D4F1F45FF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0CE8A-DE12-4C76-92C0-82A60D280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63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28F5C-430D-4371-9C87-40D4F1F45FF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8F0CE8A-DE12-4C76-92C0-82A60D280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305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28F5C-430D-4371-9C87-40D4F1F45FF7}" type="datetimeFigureOut">
              <a:rPr lang="ru-RU" smtClean="0"/>
              <a:t>10.09.2021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8F0CE8A-DE12-4C76-92C0-82A60D2805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874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DD2D0F-AA8E-4381-8833-0C075DF95F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32728" y="1062182"/>
            <a:ext cx="5569317" cy="4950691"/>
          </a:xfrm>
        </p:spPr>
        <p:txBody>
          <a:bodyPr anchor="b">
            <a:noAutofit/>
          </a:bodyPr>
          <a:lstStyle/>
          <a:p>
            <a:pPr algn="ctr"/>
            <a:r>
              <a:rPr lang="ru-RU" sz="4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Взаимодействие игровой и учебно-познавательной деятельности младших школьников</a:t>
            </a:r>
            <a:r>
              <a:rPr lang="ru-RU" sz="4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Подготовила </a:t>
            </a:r>
            <a:r>
              <a:rPr lang="ru-RU" sz="20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зам.директора</a:t>
            </a:r>
            <a:r>
              <a:rPr lang="ru-RU" sz="2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 УВР</a:t>
            </a:r>
            <a:br>
              <a:rPr lang="ru-RU" sz="2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Придня</a:t>
            </a:r>
            <a:r>
              <a:rPr lang="ru-RU" sz="2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В.И.</a:t>
            </a:r>
            <a:endParaRPr lang="ru-RU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116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4033890-7162-497D-9173-BBC1B7A340CB}"/>
              </a:ext>
            </a:extLst>
          </p:cNvPr>
          <p:cNvSpPr txBox="1"/>
          <p:nvPr/>
        </p:nvSpPr>
        <p:spPr>
          <a:xfrm>
            <a:off x="1644650" y="1071801"/>
            <a:ext cx="8902700" cy="5786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66737" marR="0" lvl="0" indent="-4572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Игры-упражнения. Они совершенствуют познавательные способности учащихся, способствуют закреплению учебного материала, развивают умение применять его в новых условиях. Примеры игр-упражнений: кроссворды, ребусы, викторины</a:t>
            </a:r>
            <a:r>
              <a:rPr lang="ru-RU" sz="2400" b="1" dirty="0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66737" marR="0" lvl="0" indent="-4572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Wingdings" pitchFamily="2" charset="2"/>
              <a:buChar char="Ø"/>
              <a:tabLst/>
              <a:defRPr/>
            </a:pP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66737" marR="0" lvl="0" indent="-4572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Игры-путешествия. Эти игры способствуют осмыслению и закреплению учебного материала. Активность учащихся в этих играх может быть выражена в виде рассказов, дискуссий, творческих заданий, высказывания гипотез.</a:t>
            </a:r>
          </a:p>
          <a:p>
            <a:pPr marL="566737" marR="0" lvl="0" indent="-4572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Wingdings" pitchFamily="2" charset="2"/>
              <a:buChar char="Ø"/>
              <a:tabLst/>
              <a:defRPr/>
            </a:pP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66737" marR="0" lvl="0" indent="-45720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Игры-соревнования. Такие игры включают все виды дидактических игр. Учащиеся соревнуются, разделившись на команды.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C8F5133-A7A6-4AA2-A8E5-FBEEC662DAAD}"/>
              </a:ext>
            </a:extLst>
          </p:cNvPr>
          <p:cNvSpPr txBox="1"/>
          <p:nvPr/>
        </p:nvSpPr>
        <p:spPr>
          <a:xfrm>
            <a:off x="3352800" y="42547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3600" b="1" i="1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Виды дидактических игр: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2973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A031F7B-E480-4E9F-8B37-5AF99D197BB9}"/>
              </a:ext>
            </a:extLst>
          </p:cNvPr>
          <p:cNvSpPr txBox="1"/>
          <p:nvPr/>
        </p:nvSpPr>
        <p:spPr>
          <a:xfrm>
            <a:off x="2159000" y="850900"/>
            <a:ext cx="867410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Игры – поручения. Игровая задача и игровой действие в них основаны на предложении что-то сделать: «Помоги Буратино вставить пропущенные буквы», «Помоги Незнайке найти закравшиеся ошибки», «Научи Муравьишку отличать живые и неживые природные богатства»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Игры – предположения «Что было бы?», «Подорожник – сорное или лекарственное растение?», «Компьютер – друг или враг?», «Шоколад - вредно или полезно?». Дидактическое содержание игры заключается в том, что перед детьми ставится задача и создается ситуация, требующая осмысления последующего действия.</a:t>
            </a:r>
          </a:p>
        </p:txBody>
      </p:sp>
    </p:spTree>
    <p:extLst>
      <p:ext uri="{BB962C8B-B14F-4D97-AF65-F5344CB8AC3E}">
        <p14:creationId xmlns:p14="http://schemas.microsoft.com/office/powerpoint/2010/main" val="3309446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6AD7BF8-3A05-4A55-8E39-07F3C02C1FC0}"/>
              </a:ext>
            </a:extLst>
          </p:cNvPr>
          <p:cNvSpPr txBox="1"/>
          <p:nvPr/>
        </p:nvSpPr>
        <p:spPr>
          <a:xfrm>
            <a:off x="3149600" y="558284"/>
            <a:ext cx="6096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i="1" u="sng" dirty="0">
                <a:solidFill>
                  <a:srgbClr val="0070C0"/>
                </a:solidFill>
              </a:rPr>
              <a:t>Структурные составляющие дидактической игры: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52D59D9-A9F5-494C-A28E-5B06D36F61E9}"/>
              </a:ext>
            </a:extLst>
          </p:cNvPr>
          <p:cNvSpPr txBox="1"/>
          <p:nvPr/>
        </p:nvSpPr>
        <p:spPr>
          <a:xfrm>
            <a:off x="3314700" y="2007960"/>
            <a:ext cx="6096000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Century Schoolbook" panose="02040604050505020304" pitchFamily="18" charset="0"/>
              <a:buAutoNum type="arabicParenR"/>
              <a:tabLst/>
              <a:defRPr/>
            </a:pPr>
            <a:r>
              <a:rPr kumimoji="0" lang="ru-RU" altLang="ru-RU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t>дидактическая задача;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Century Schoolbook" panose="02040604050505020304" pitchFamily="18" charset="0"/>
              <a:buAutoNum type="arabicParenR"/>
              <a:tabLst/>
              <a:defRPr/>
            </a:pPr>
            <a:r>
              <a:rPr kumimoji="0" lang="ru-RU" altLang="ru-RU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t>игровая задача;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Century Schoolbook" panose="02040604050505020304" pitchFamily="18" charset="0"/>
              <a:buAutoNum type="arabicParenR"/>
              <a:tabLst/>
              <a:defRPr/>
            </a:pPr>
            <a:r>
              <a:rPr kumimoji="0" lang="ru-RU" altLang="ru-RU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t>игровые действия;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Century Schoolbook" panose="02040604050505020304" pitchFamily="18" charset="0"/>
              <a:buAutoNum type="arabicParenR"/>
              <a:tabLst/>
              <a:defRPr/>
            </a:pPr>
            <a:r>
              <a:rPr kumimoji="0" lang="ru-RU" altLang="ru-RU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t>правила игры;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Century Schoolbook" panose="02040604050505020304" pitchFamily="18" charset="0"/>
              <a:buAutoNum type="arabicParenR"/>
              <a:tabLst/>
              <a:defRPr/>
            </a:pPr>
            <a:r>
              <a:rPr kumimoji="0" lang="ru-RU" altLang="ru-RU" sz="4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t>результат (подведение итогов).</a:t>
            </a:r>
          </a:p>
        </p:txBody>
      </p:sp>
    </p:spTree>
    <p:extLst>
      <p:ext uri="{BB962C8B-B14F-4D97-AF65-F5344CB8AC3E}">
        <p14:creationId xmlns:p14="http://schemas.microsoft.com/office/powerpoint/2010/main" val="1708890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40BA612B-F2CA-40AA-99DF-73BE2C04F165}"/>
              </a:ext>
            </a:extLst>
          </p:cNvPr>
          <p:cNvSpPr txBox="1"/>
          <p:nvPr/>
        </p:nvSpPr>
        <p:spPr>
          <a:xfrm>
            <a:off x="2705100" y="674400"/>
            <a:ext cx="6781800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 начальной школе происходит смена ведущей деятельности от игровой к учебной. Игровая деятельность, преобладая на всех уроках в начальной школе, формирует познавательный интерес к уроку.</a:t>
            </a: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Calibri" pitchFamily="34" charset="0"/>
                <a:cs typeface="Times New Roman" pitchFamily="18" charset="0"/>
              </a:rPr>
              <a:t>При умелом сочетании игровой и учебной деятельности учитель на уроках достигает хороших результатов формирования универсальных учебных действий.</a:t>
            </a:r>
          </a:p>
        </p:txBody>
      </p:sp>
    </p:spTree>
    <p:extLst>
      <p:ext uri="{BB962C8B-B14F-4D97-AF65-F5344CB8AC3E}">
        <p14:creationId xmlns:p14="http://schemas.microsoft.com/office/powerpoint/2010/main" val="623522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B303940-EA90-4CB6-8E34-83E8300B9DE6}"/>
              </a:ext>
            </a:extLst>
          </p:cNvPr>
          <p:cNvSpPr txBox="1"/>
          <p:nvPr/>
        </p:nvSpPr>
        <p:spPr>
          <a:xfrm>
            <a:off x="3048000" y="2281188"/>
            <a:ext cx="6096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200" b="1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</a:t>
            </a:r>
            <a:r>
              <a:rPr kumimoji="0" lang="ru-RU" sz="72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Спасибо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2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за внимание!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6204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38AF0322-898E-42C4-A881-3B0C21A5E6C9}"/>
              </a:ext>
            </a:extLst>
          </p:cNvPr>
          <p:cNvSpPr txBox="1"/>
          <p:nvPr/>
        </p:nvSpPr>
        <p:spPr>
          <a:xfrm>
            <a:off x="1676400" y="1413064"/>
            <a:ext cx="74676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«В игре раскрывается перед детьми мир, раскрываются творческие способности личности. Без игры нет и не может быть полноценного умственного развития» </a:t>
            </a:r>
            <a:r>
              <a:rPr kumimoji="0" lang="ru-RU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   </a:t>
            </a:r>
            <a:br>
              <a:rPr kumimoji="0" lang="ru-RU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                            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</a:t>
            </a:r>
            <a:r>
              <a:rPr kumimoji="0" lang="ru-RU" sz="32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В.А. Сухомлинский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101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B167B016-8826-4BB6-ABA2-40B5B3B17F03}"/>
              </a:ext>
            </a:extLst>
          </p:cNvPr>
          <p:cNvSpPr txBox="1"/>
          <p:nvPr/>
        </p:nvSpPr>
        <p:spPr>
          <a:xfrm>
            <a:off x="3048000" y="1134720"/>
            <a:ext cx="6362700" cy="44781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  <a:tabLst/>
              <a:defRPr/>
            </a:pPr>
            <a:r>
              <a:rPr kumimoji="0" lang="ru-RU" altLang="ru-RU" sz="28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Актуальность</a:t>
            </a:r>
            <a:r>
              <a:rPr kumimoji="0" lang="ru-RU" alt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 данной проблемы обусловлена современными требованиями развития педагогической теории и практики – новыми требованиями ФГОС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anose="05000000000000000000" pitchFamily="2" charset="2"/>
              <a:buChar char=""/>
              <a:tabLst/>
              <a:defRPr/>
            </a:pPr>
            <a:r>
              <a:rPr kumimoji="0" lang="ru-RU" altLang="ru-RU" sz="28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На практике необходимо,</a:t>
            </a:r>
            <a:r>
              <a:rPr kumimoji="0" lang="ru-RU" alt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 применяя игровые технологии ,научить </a:t>
            </a:r>
            <a:r>
              <a:rPr lang="ru-RU" altLang="ru-RU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детей</a:t>
            </a:r>
            <a:r>
              <a:rPr kumimoji="0" lang="ru-RU" altLang="ru-RU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самостоятельно приобретать знания, мыслить и применять их в учебной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364480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8C004B8-81B2-4151-9DC1-C9E99AFC154F}"/>
              </a:ext>
            </a:extLst>
          </p:cNvPr>
          <p:cNvSpPr txBox="1"/>
          <p:nvPr/>
        </p:nvSpPr>
        <p:spPr>
          <a:xfrm>
            <a:off x="2133600" y="674400"/>
            <a:ext cx="8305800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Проблема современной школы – потеря многими учащимися интереса к учению.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Почему это происходит? Причины такого негативного отношения неоднозначны.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Загрузка однообразным учебным материалом.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Ограниченные возможности для творческого самоопределения.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Несовершенство форм, методов, приемов организации учебного процесса.</a:t>
            </a:r>
          </a:p>
        </p:txBody>
      </p:sp>
    </p:spTree>
    <p:extLst>
      <p:ext uri="{BB962C8B-B14F-4D97-AF65-F5344CB8AC3E}">
        <p14:creationId xmlns:p14="http://schemas.microsoft.com/office/powerpoint/2010/main" val="1667804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A9DF7B7-C853-46A6-B42D-0A2AED28CB12}"/>
              </a:ext>
            </a:extLst>
          </p:cNvPr>
          <p:cNvSpPr txBox="1"/>
          <p:nvPr/>
        </p:nvSpPr>
        <p:spPr>
          <a:xfrm>
            <a:off x="2667000" y="526286"/>
            <a:ext cx="728980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Исходя из данной проблемы становится необходимым включать в образовательную среду младших школьников средства, побуждающие их к игровой деятельности, через которые они также будут решать обучающие задачи. Для включения младшего школьника в учебный процесс целесообразно использовать игровую деятельность во взаимосвязи с учебно-познавательной деятельностью.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248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A67373A-CBC7-4DCB-8F99-2DEA06D85CCD}"/>
              </a:ext>
            </a:extLst>
          </p:cNvPr>
          <p:cNvSpPr txBox="1"/>
          <p:nvPr/>
        </p:nvSpPr>
        <p:spPr>
          <a:xfrm>
            <a:off x="2222500" y="1365390"/>
            <a:ext cx="8153400" cy="4127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Именно в игре дети готовы с большим желанием преодолевать трудности. 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Уроки, на которых обязательно присутствуют творческие игры, расширяют кругозор и творческую фантазию, обогащают словарный запас, развивают речь; различные игровые ситуации поддерживают у учащихся в течение всего урока интерес, активность, удерживают внимание, снимают усталость. Всем интересно. Дети играют, а играя, непроизвольно закрепляют, совершенствуют полученные знания.</a:t>
            </a:r>
          </a:p>
        </p:txBody>
      </p:sp>
    </p:spTree>
    <p:extLst>
      <p:ext uri="{BB962C8B-B14F-4D97-AF65-F5344CB8AC3E}">
        <p14:creationId xmlns:p14="http://schemas.microsoft.com/office/powerpoint/2010/main" val="2831051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CCB7721-17BF-49AC-8F53-939275594187}"/>
              </a:ext>
            </a:extLst>
          </p:cNvPr>
          <p:cNvSpPr txBox="1"/>
          <p:nvPr/>
        </p:nvSpPr>
        <p:spPr>
          <a:xfrm>
            <a:off x="2603500" y="1228397"/>
            <a:ext cx="72771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sng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Так, по характеру педагогического процесса выделяются следующие группы игр: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0" u="sng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обучающие, тренировочные, контролирующие и обобщающие;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познавательные, воспитательные, развивающие;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репродуктивные, продуктивные, творческие;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коммуникативные, диагностические и др.</a:t>
            </a:r>
          </a:p>
        </p:txBody>
      </p:sp>
    </p:spTree>
    <p:extLst>
      <p:ext uri="{BB962C8B-B14F-4D97-AF65-F5344CB8AC3E}">
        <p14:creationId xmlns:p14="http://schemas.microsoft.com/office/powerpoint/2010/main" val="3673940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A4F02F20-EDCD-4444-822D-8EC8279051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8167" y="1295214"/>
            <a:ext cx="8315665" cy="4864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737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DEDF1C0-B64F-4F04-92D3-286873F1C8F1}"/>
              </a:ext>
            </a:extLst>
          </p:cNvPr>
          <p:cNvSpPr txBox="1"/>
          <p:nvPr/>
        </p:nvSpPr>
        <p:spPr>
          <a:xfrm>
            <a:off x="1981200" y="812800"/>
            <a:ext cx="911860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Большая доля игр в младшем школьном возрасте принадлежит играм </a:t>
            </a:r>
            <a:r>
              <a:rPr kumimoji="0" lang="ru-RU" sz="3200" b="1" i="1" u="sng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дидактическим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Дидактические игры – это разновидность игр с правилами, специально создаваемых школой в целях обучения и воспитания детей. Они направлены на решение конкретных задач в обучении и воспитании, а также служат для общего воспитания и развития. Дидактические игры способствуют созданию на уроке рабочей обстановки.</a:t>
            </a:r>
          </a:p>
        </p:txBody>
      </p:sp>
    </p:spTree>
    <p:extLst>
      <p:ext uri="{BB962C8B-B14F-4D97-AF65-F5344CB8AC3E}">
        <p14:creationId xmlns:p14="http://schemas.microsoft.com/office/powerpoint/2010/main" val="18254459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111</TotalTime>
  <Words>478</Words>
  <Application>Microsoft Office PowerPoint</Application>
  <PresentationFormat>Произвольный</PresentationFormat>
  <Paragraphs>40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Легкий дым</vt:lpstr>
      <vt:lpstr>Взаимодействие игровой и учебно-познавательной деятельности младших школьников Подготовила зам.директора по УВР  Придня В.И.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 Силаев</dc:creator>
  <cp:lastModifiedBy>Компьютер</cp:lastModifiedBy>
  <cp:revision>10</cp:revision>
  <dcterms:created xsi:type="dcterms:W3CDTF">2021-03-23T13:40:55Z</dcterms:created>
  <dcterms:modified xsi:type="dcterms:W3CDTF">2021-09-10T10:23:14Z</dcterms:modified>
</cp:coreProperties>
</file>