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56" r:id="rId2"/>
    <p:sldId id="261" r:id="rId3"/>
    <p:sldId id="259" r:id="rId4"/>
    <p:sldId id="260" r:id="rId5"/>
    <p:sldId id="264" r:id="rId6"/>
    <p:sldId id="257" r:id="rId7"/>
    <p:sldId id="258" r:id="rId8"/>
    <p:sldId id="262" r:id="rId9"/>
    <p:sldId id="263" r:id="rId10"/>
    <p:sldId id="270" r:id="rId11"/>
    <p:sldId id="271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316" autoAdjust="0"/>
    <p:restoredTop sz="83513" autoAdjust="0"/>
  </p:normalViewPr>
  <p:slideViewPr>
    <p:cSldViewPr>
      <p:cViewPr>
        <p:scale>
          <a:sx n="67" d="100"/>
          <a:sy n="67" d="100"/>
        </p:scale>
        <p:origin x="-152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4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C90587B-6454-47D9-B603-5666DADDDFC8}" type="datetimeFigureOut">
              <a:rPr lang="ru-RU"/>
              <a:pPr>
                <a:defRPr/>
              </a:pPr>
              <a:t>17.12.2018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C22AC19-4E66-4DD5-8FC5-F5BB8927AD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724756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Сказки! Они с нами рядом всю жизнь. Одни из них учат уму-разуму, другие – добру и счастью, третьи волшебные, завораживают нас чудесами. И мы представляем себя то Иван - царевичем, то прекрасной принцессой, то доброй феей.  Исследования психологов показывают, что в любимых сказках запрограммирована жизнь ребенка. "Скажи мне, какая твоя любимая сказка, и я скажу, кто ты" - так перефразировали известную пословицу психоаналитики.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2AC19-4E66-4DD5-8FC5-F5BB8927AD2C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0863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этап.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Драматизация (проигрывание сказки в ролях). Настольный театр. Пальчиковый и теневой театр. . Мы начинаем играть в сказки и творить чудеса. Сказки помогают раскрыть творческие способности детей. В каждом ребенке можно открыть артиста.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этап.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Психокоррекционные сказки. Основной принцип подбора сказок – это направленность проблемной ситуации, характерной для данного возраста, нравственный урок, который дает сказка, доступный для осмысления детям старшего дошкольного возраста. </a:t>
            </a:r>
            <a:endParaRPr lang="ru-RU" sz="1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2AC19-4E66-4DD5-8FC5-F5BB8927AD2C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5831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Используя</a:t>
            </a:r>
            <a:r>
              <a:rPr lang="ru-RU" baseline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«сказкотерапию»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видишь</a:t>
            </a:r>
            <a:r>
              <a:rPr lang="ru-RU" baseline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результат работы: с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казки </a:t>
            </a:r>
            <a:r>
              <a:rPr lang="ru-RU" baseline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помогают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воображение ребёнка, учат свободно, не страшась опасностей, импровизировать, дают детям чудесное умение использовать для решения проблем волшебную силу творчества!</a:t>
            </a:r>
            <a:endParaRPr lang="ru-RU" sz="1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2AC19-4E66-4DD5-8FC5-F5BB8927AD2C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35292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Сказкотерапия – направление практической психологии, которое, используя метафорические ресурсы сказки, позволяет людям развить самосознание, стать самими собой, и построить особые доверительные, близкие отношения с окружающими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Это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способ передачи индивидууму (чаще ребенку) необходимых моральных норм и правил. Поэтому в образовательной деятельности стараюсь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часто использовать такую форму работы, как – сказкотерапия.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2AC19-4E66-4DD5-8FC5-F5BB8927AD2C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648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сказкотерапии: ак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тивизация в ребенке творческого, созидающего начала, раскрытие глубин собственного внутреннего мира, развитие его самосознания.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2AC19-4E66-4DD5-8FC5-F5BB8927AD2C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6467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Задачи сказкотерапии: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с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оздать условия для развития творческого воображения, оригинальности мышления, стимулировать творческое самовыражение, формировать позитивное отношение ребенка к своему «Я».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2AC19-4E66-4DD5-8FC5-F5BB8927AD2C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0843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 работе над сказкой можно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выделить следующие принципы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принцип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осознанности, принцип множественности, принцип реальности.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2AC19-4E66-4DD5-8FC5-F5BB8927AD2C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5221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Сказки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стараюсь подбирать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разные: русские народные и авторские, специально разработанные психокоррекционные и медитативные сказки, и многие другие. Часто  предлагаем малышу сочинить сказку самостоятельно. Сочинение сказок ребёнком и для ребёнка - основа сказкотерапии. Через сказку можно узнать о таких переживаниях детей, которые они сами толком не осознают, или стесняются обсуждать их со взрослыми.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2AC19-4E66-4DD5-8FC5-F5BB8927AD2C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08812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Преимущество  сказок для личности ребенка: отсутствие в сказках дидактики, нравоучений, неопределенность места действия главного героя,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бразность языка, кладезь мудрости, победа Добра, психологическая защищенность, наличие Тайны и Волшебства.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2AC19-4E66-4DD5-8FC5-F5BB8927AD2C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8014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buFont typeface="Wingdings 2" pitchFamily="18" charset="2"/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itchFamily="18" charset="0"/>
              </a:rPr>
              <a:t>Работая над сказкой  использую следующие приемы:</a:t>
            </a:r>
            <a:r>
              <a:rPr lang="ru-RU" sz="1200" baseline="0" dirty="0" smtClean="0">
                <a:latin typeface="Times New Roman" panose="02020603050405020304" pitchFamily="18" charset="0"/>
                <a:cs typeface="Times New Roman" pitchFamily="18" charset="0"/>
              </a:rPr>
              <a:t> п</a:t>
            </a:r>
            <a:r>
              <a:rPr lang="ru-RU" sz="1200" dirty="0" smtClean="0">
                <a:latin typeface="Times New Roman" panose="02020603050405020304" pitchFamily="18" charset="0"/>
                <a:cs typeface="Times New Roman" pitchFamily="18" charset="0"/>
              </a:rPr>
              <a:t>рослушивание сказок, групповое рассказывание сказок, рассказывание известной сказки, групповое придумывание сказки, рассказывание сказки от первого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itchFamily="18" charset="0"/>
              </a:rPr>
              <a:t>лица, рисование сказки.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2AC19-4E66-4DD5-8FC5-F5BB8927AD2C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3365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Используя сказкотерапию</a:t>
            </a:r>
            <a:r>
              <a:rPr lang="ru-RU" b="0" baseline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r>
              <a:rPr lang="ru-RU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ыработался  определенный алгоритм работы: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Знакомство с разнообразием сказок. Чтение и беседа по сказке. Оценка поступков героев.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этап.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Рисование сюжета по сказке. Лепка любимых героев сказки. Поделки: маски животных. Салфеточная аппликация.</a:t>
            </a:r>
            <a:endParaRPr lang="ru-RU" sz="16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2AC19-4E66-4DD5-8FC5-F5BB8927AD2C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2346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Овал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F635EDF-C5E7-4EC2-A0E2-730654642BB3}" type="datetimeFigureOut">
              <a:rPr lang="ru-RU"/>
              <a:pPr>
                <a:defRPr/>
              </a:pPr>
              <a:t>17.12.2018</a:t>
            </a:fld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2F41AF0-10CB-46D4-A812-F3EE1371A2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3C6CB-B762-4D43-9364-FDAD5524A03A}" type="datetimeFigureOut">
              <a:rPr lang="ru-RU"/>
              <a:pPr>
                <a:defRPr/>
              </a:pPr>
              <a:t>17.12.2018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9F827-6B21-431C-9111-8A608B7F22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FEE08-ED62-40FD-A4D1-B71B6C8EDDF4}" type="datetimeFigureOut">
              <a:rPr lang="ru-RU"/>
              <a:pPr>
                <a:defRPr/>
              </a:pPr>
              <a:t>17.12.2018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73A94-3051-4039-A527-D99A312268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FD76C-F57D-48B2-A9BE-1C14A8EA3388}" type="datetimeFigureOut">
              <a:rPr lang="ru-RU"/>
              <a:pPr>
                <a:defRPr/>
              </a:pPr>
              <a:t>17.12.2018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E8CA5-2BFB-4A24-B6EE-0A54F87659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Овал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Овал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C217443-8C6A-4E7A-B807-F2E46894C874}" type="datetimeFigureOut">
              <a:rPr lang="ru-RU"/>
              <a:pPr>
                <a:defRPr/>
              </a:pPr>
              <a:t>17.12.2018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8A42690-63DE-4C14-ACA8-3D0D44C928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73F86-17F9-480D-BA97-8961EF9CD345}" type="datetimeFigureOut">
              <a:rPr lang="ru-RU"/>
              <a:pPr>
                <a:defRPr/>
              </a:pPr>
              <a:t>17.12.2018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F7C15-8851-4DF3-9864-7302E76CC4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E18D985-E8B2-40FF-AF71-F085FB4EDA41}" type="datetimeFigureOut">
              <a:rPr lang="ru-RU"/>
              <a:pPr>
                <a:defRPr/>
              </a:pPr>
              <a:t>17.12.2018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C1E0BD1-0FD9-460E-8DE0-C9E94E2BB6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82685-A8F3-4755-8B9D-F0750BDEBA15}" type="datetimeFigureOut">
              <a:rPr lang="ru-RU"/>
              <a:pPr>
                <a:defRPr/>
              </a:pPr>
              <a:t>17.12.2018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B093B-737A-4C5C-97F1-042E513922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Прямоугольник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E17E3CE-D171-4BF3-B998-E579A4845D1E}" type="datetimeFigureOut">
              <a:rPr lang="ru-RU"/>
              <a:pPr>
                <a:defRPr/>
              </a:pPr>
              <a:t>17.12.2018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64CA08-9488-4C28-B5EC-F929CF51EB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CC9F8BD-CDFF-44F3-AFF6-9A9977C473D5}" type="datetimeFigureOut">
              <a:rPr lang="ru-RU"/>
              <a:pPr>
                <a:defRPr/>
              </a:pPr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25498C0-83D2-4F69-A423-780BA60825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Блок-схема: процесс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282B50E-7703-4D42-89DD-1675A268A4EA}" type="datetimeFigureOut">
              <a:rPr lang="ru-RU"/>
              <a:pPr>
                <a:defRPr/>
              </a:pPr>
              <a:t>17.12.2018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A70607F-30CB-422A-ACDA-9C8AB155BB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7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4D2EF01-9E7B-4D19-BE00-503933C6A42F}" type="datetimeFigureOut">
              <a:rPr lang="ru-RU"/>
              <a:pPr>
                <a:defRPr/>
              </a:pPr>
              <a:t>17.12.2018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2875CD5D-944C-4A0F-900A-825F7C69B4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3" r:id="rId2"/>
    <p:sldLayoutId id="2147483849" r:id="rId3"/>
    <p:sldLayoutId id="2147483844" r:id="rId4"/>
    <p:sldLayoutId id="2147483850" r:id="rId5"/>
    <p:sldLayoutId id="2147483845" r:id="rId6"/>
    <p:sldLayoutId id="2147483851" r:id="rId7"/>
    <p:sldLayoutId id="2147483852" r:id="rId8"/>
    <p:sldLayoutId id="2147483853" r:id="rId9"/>
    <p:sldLayoutId id="2147483846" r:id="rId10"/>
    <p:sldLayoutId id="214748384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1925" y="260350"/>
            <a:ext cx="7407275" cy="13684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b="1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Сказкотерапия в работе </a:t>
            </a:r>
            <a:br>
              <a:rPr lang="ru-RU" sz="4400" b="1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дошкольниками</a:t>
            </a:r>
            <a:endParaRPr lang="ru-RU" sz="4400" b="1" dirty="0">
              <a:solidFill>
                <a:schemeClr val="tx2">
                  <a:satMod val="13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88" y="1857375"/>
            <a:ext cx="7407275" cy="439261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Стрельникова Ольга Владимировна                                                                                         Воспитатель МАДОУ д/с № 8 «Родничок»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5" descr="I:\Users\Березовские\Desktop\emel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9575" y="1844675"/>
            <a:ext cx="4664075" cy="338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16632"/>
            <a:ext cx="4248472" cy="2199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Драматизация (проигрывание сказки в ролях). Настольный театр. Пальчиковый и теневой театр. . Мы начинаем играть в сказки и творить чудеса. Сказки помогают раскрыть творческие способности детей. В каждом ребенке можно открыть артиста.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3284984"/>
            <a:ext cx="4248472" cy="3232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этап.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Психокоррекционные сказки. Основной принцип подбора сказок – это направленность проблемной ситуации, характерной для данного возраста, нравственный урок, который дает сказка, доступный для осмысления детям старшего дошкольного возраста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Хорошо бы сказки жили С нами вечно чтоб дружили Всех девчонок и мальчишек Лишь хорошему учили!</a:t>
            </a:r>
            <a:endParaRPr lang="ru-RU" sz="16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48655"/>
            <a:ext cx="3672408" cy="2736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3488414"/>
            <a:ext cx="3744416" cy="2496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6928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Промежуточные результаты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36696" y="1556792"/>
            <a:ext cx="5598368" cy="1376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Сказки развивают воображение ребёнка, учат свободно, не страшась опасностей, импровизировать, дают детям чудесное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умение использовать для решения проблем волшебную силу творчества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3283" y="3130417"/>
            <a:ext cx="5365193" cy="3576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tx2">
                    <a:satMod val="130000"/>
                  </a:schemeClr>
                </a:solidFill>
              </a:rPr>
              <a:t>Что такое сказкотерапия ? </a:t>
            </a:r>
            <a:endParaRPr lang="ru-RU" sz="40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1435100" y="1700808"/>
            <a:ext cx="7499350" cy="454759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Это процесс поиска смысла, расшифровки знаний о мире и системе взаимоотношений в нем.</a:t>
            </a:r>
          </a:p>
          <a:p>
            <a:pPr algn="just" eaLnBrk="1" hangingPunct="1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Это процесс образования связи между сказочными событиями и поведением в реальной жизни. </a:t>
            </a:r>
          </a:p>
          <a:p>
            <a:pPr algn="just" eaLnBrk="1" hangingPunct="1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Это процесс активизации ресурсов, потенциала личности.</a:t>
            </a:r>
          </a:p>
          <a:p>
            <a:pPr algn="just" eaLnBrk="1" hangingPunct="1"/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сказкотерапии: </a:t>
            </a:r>
            <a:endParaRPr lang="ru-RU" sz="4000" b="1" dirty="0">
              <a:solidFill>
                <a:schemeClr val="tx2">
                  <a:satMod val="13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7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Wingdings 2" pitchFamily="18" charset="2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активизация в ребенке творческого, созидающего начала, раскрытие глубин собственного внутреннего мира, развитие его самосознания</a:t>
            </a:r>
          </a:p>
        </p:txBody>
      </p:sp>
      <p:sp>
        <p:nvSpPr>
          <p:cNvPr id="2" name="Овал 1"/>
          <p:cNvSpPr/>
          <p:nvPr/>
        </p:nvSpPr>
        <p:spPr>
          <a:xfrm>
            <a:off x="1619672" y="2132856"/>
            <a:ext cx="72008" cy="720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 flipV="1">
            <a:off x="2592785" y="3212976"/>
            <a:ext cx="5183980" cy="3455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tx2">
                    <a:satMod val="130000"/>
                  </a:schemeClr>
                </a:solidFill>
              </a:rPr>
              <a:t>Задачи:</a:t>
            </a:r>
            <a:endParaRPr lang="ru-RU" sz="40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Создать условия для развития творческого воображения, оригинальности мышления.</a:t>
            </a:r>
          </a:p>
          <a:p>
            <a:pPr algn="just" eaLnBrk="1" hangingPunct="1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Стимулировать творческое самовыражение.</a:t>
            </a:r>
          </a:p>
          <a:p>
            <a:pPr algn="just" eaLnBrk="1" hangingPunct="1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Формировать позитивное отношение ребенка к своему «Я».</a:t>
            </a:r>
          </a:p>
          <a:p>
            <a:pPr eaLnBrk="1" hangingPunct="1">
              <a:buFont typeface="Wingdings 2" pitchFamily="18" charset="2"/>
              <a:buNone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работы со сказками: </a:t>
            </a:r>
            <a:endParaRPr lang="ru-RU" dirty="0">
              <a:solidFill>
                <a:schemeClr val="tx2">
                  <a:satMod val="13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1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Принцип осознанности. 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Принцип множественности.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Принцип реальности.</a:t>
            </a:r>
          </a:p>
          <a:p>
            <a:pPr eaLnBrk="1" hangingPunct="1">
              <a:buFont typeface="Wingdings 2" pitchFamily="18" charset="2"/>
              <a:buNone/>
            </a:pPr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3614983"/>
            <a:ext cx="3581028" cy="23873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3789040"/>
            <a:ext cx="3774322" cy="2472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2" name="Группа 13311"/>
          <p:cNvGrpSpPr/>
          <p:nvPr/>
        </p:nvGrpSpPr>
        <p:grpSpPr>
          <a:xfrm>
            <a:off x="2051720" y="188640"/>
            <a:ext cx="6196113" cy="6228692"/>
            <a:chOff x="2051720" y="188640"/>
            <a:chExt cx="6196113" cy="6228692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2051720" y="188640"/>
              <a:ext cx="6048672" cy="6228692"/>
              <a:chOff x="2051720" y="188640"/>
              <a:chExt cx="6048672" cy="6228692"/>
            </a:xfrm>
          </p:grpSpPr>
          <p:sp>
            <p:nvSpPr>
              <p:cNvPr id="2" name="Овал 1"/>
              <p:cNvSpPr/>
              <p:nvPr/>
            </p:nvSpPr>
            <p:spPr>
              <a:xfrm>
                <a:off x="3779912" y="2132856"/>
                <a:ext cx="2664296" cy="223224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Художественные сказки </a:t>
                </a:r>
              </a:p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                                                                                                                                     </a:t>
                </a:r>
                <a:r>
                  <a:rPr lang="ru-RU" sz="1400" dirty="0" smtClean="0">
                    <a:solidFill>
                      <a:schemeClr val="tx1"/>
                    </a:solidFill>
                  </a:rPr>
                  <a:t>авторские народные                                   </a:t>
                </a:r>
              </a:p>
            </p:txBody>
          </p:sp>
          <p:cxnSp>
            <p:nvCxnSpPr>
              <p:cNvPr id="7" name="Прямая со стрелкой 6"/>
              <p:cNvCxnSpPr/>
              <p:nvPr/>
            </p:nvCxnSpPr>
            <p:spPr>
              <a:xfrm flipH="1">
                <a:off x="4716016" y="3320988"/>
                <a:ext cx="72008" cy="25202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 стрелкой 8"/>
              <p:cNvCxnSpPr/>
              <p:nvPr/>
            </p:nvCxnSpPr>
            <p:spPr>
              <a:xfrm>
                <a:off x="5436096" y="3320988"/>
                <a:ext cx="72008" cy="25202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Блок-схема: узел 10"/>
              <p:cNvSpPr/>
              <p:nvPr/>
            </p:nvSpPr>
            <p:spPr>
              <a:xfrm>
                <a:off x="2051720" y="188640"/>
                <a:ext cx="6048672" cy="6192688"/>
              </a:xfrm>
              <a:prstGeom prst="flowChartConnector">
                <a:avLst/>
              </a:prstGeom>
              <a:noFill/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cxnSp>
            <p:nvCxnSpPr>
              <p:cNvPr id="13" name="Прямая соединительная линия 12"/>
              <p:cNvCxnSpPr>
                <a:stCxn id="11" idx="0"/>
                <a:endCxn id="2" idx="0"/>
              </p:cNvCxnSpPr>
              <p:nvPr/>
            </p:nvCxnSpPr>
            <p:spPr>
              <a:xfrm>
                <a:off x="5076056" y="188640"/>
                <a:ext cx="36004" cy="1944216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единительная линия 15"/>
              <p:cNvCxnSpPr>
                <a:stCxn id="2" idx="4"/>
              </p:cNvCxnSpPr>
              <p:nvPr/>
            </p:nvCxnSpPr>
            <p:spPr>
              <a:xfrm>
                <a:off x="5112060" y="4365104"/>
                <a:ext cx="0" cy="2052228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>
                <a:stCxn id="2" idx="6"/>
                <a:endCxn id="11" idx="6"/>
              </p:cNvCxnSpPr>
              <p:nvPr/>
            </p:nvCxnSpPr>
            <p:spPr>
              <a:xfrm>
                <a:off x="6444208" y="3248980"/>
                <a:ext cx="1656184" cy="36004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/>
              <p:cNvCxnSpPr>
                <a:stCxn id="2" idx="2"/>
                <a:endCxn id="11" idx="2"/>
              </p:cNvCxnSpPr>
              <p:nvPr/>
            </p:nvCxnSpPr>
            <p:spPr>
              <a:xfrm flipH="1">
                <a:off x="2051720" y="3248980"/>
                <a:ext cx="1728192" cy="36004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/>
            <p:cNvSpPr txBox="1"/>
            <p:nvPr/>
          </p:nvSpPr>
          <p:spPr>
            <a:xfrm>
              <a:off x="2975837" y="1312021"/>
              <a:ext cx="20882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Дидактические</a:t>
              </a:r>
            </a:p>
            <a:p>
              <a:r>
                <a:rPr lang="ru-RU" dirty="0" smtClean="0"/>
                <a:t>       сказки</a:t>
              </a:r>
              <a:endParaRPr lang="ru-RU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112060" y="1312021"/>
              <a:ext cx="2315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err="1" smtClean="0"/>
                <a:t>Психотерапевти</a:t>
              </a:r>
              <a:r>
                <a:rPr lang="ru-RU" dirty="0" smtClean="0"/>
                <a:t>  </a:t>
              </a:r>
              <a:r>
                <a:rPr lang="ru-RU" dirty="0" err="1" smtClean="0"/>
                <a:t>ческие</a:t>
              </a:r>
              <a:r>
                <a:rPr lang="ru-RU" dirty="0" smtClean="0"/>
                <a:t> сказки</a:t>
              </a:r>
              <a:endParaRPr lang="ru-RU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598632" y="4450448"/>
              <a:ext cx="26642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Психокоррекционные </a:t>
              </a:r>
            </a:p>
            <a:p>
              <a:r>
                <a:rPr lang="ru-RU" dirty="0" smtClean="0"/>
                <a:t>             сказки</a:t>
              </a:r>
              <a:endParaRPr lang="ru-RU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554385" y="4450448"/>
              <a:ext cx="2693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Медитативные</a:t>
              </a:r>
            </a:p>
            <a:p>
              <a:r>
                <a:rPr lang="ru-RU" dirty="0" smtClean="0"/>
                <a:t>       сказки</a:t>
              </a:r>
              <a:endParaRPr lang="ru-R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tx2">
                    <a:satMod val="130000"/>
                  </a:schemeClr>
                </a:solidFill>
              </a:rPr>
              <a:t>Преимущество сказок для личности ребенка: </a:t>
            </a:r>
            <a:endParaRPr lang="ru-RU" sz="40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Отсутствие в сказках дидактики, нравоучений. </a:t>
            </a:r>
          </a:p>
          <a:p>
            <a:pPr algn="just" eaLnBrk="1" hangingPunct="1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Неопределенность места действия главного героя. </a:t>
            </a:r>
          </a:p>
          <a:p>
            <a:pPr algn="just" eaLnBrk="1" hangingPunct="1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Образность языка. Кладезь мудрости. </a:t>
            </a:r>
          </a:p>
          <a:p>
            <a:pPr algn="just" eaLnBrk="1" hangingPunct="1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Победа Добра. Психологическая защищенность. </a:t>
            </a:r>
          </a:p>
          <a:p>
            <a:pPr algn="just" eaLnBrk="1" hangingPunct="1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Наличие Тайны и Волшебства.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Сказкотерапия в работе с дошкольниками</a:t>
            </a:r>
            <a:endParaRPr lang="ru-RU" sz="40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5363" name="Содержимое 5"/>
          <p:cNvSpPr>
            <a:spLocks noGrp="1"/>
          </p:cNvSpPr>
          <p:nvPr>
            <p:ph sz="half" idx="2"/>
          </p:nvPr>
        </p:nvSpPr>
        <p:spPr>
          <a:xfrm>
            <a:off x="5073584" y="1524000"/>
            <a:ext cx="4322829" cy="4664075"/>
          </a:xfrm>
        </p:spPr>
        <p:txBody>
          <a:bodyPr/>
          <a:lstStyle/>
          <a:p>
            <a:pPr marL="82550" indent="0" eaLnBrk="1" hangingPunct="1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РАБОТА В ГРУППЕ: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itchFamily="18" charset="0"/>
              </a:rPr>
              <a:t>Прослушивание сказок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itchFamily="18" charset="0"/>
              </a:rPr>
              <a:t> Групповое </a:t>
            </a:r>
            <a:r>
              <a:rPr lang="ru-RU" sz="1800" dirty="0" smtClean="0">
                <a:latin typeface="Times New Roman" panose="02020603050405020304" pitchFamily="18" charset="0"/>
                <a:cs typeface="Times New Roman" pitchFamily="18" charset="0"/>
              </a:rPr>
              <a:t>рассказывание сказок.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itchFamily="18" charset="0"/>
              </a:rPr>
              <a:t> Рассказывание </a:t>
            </a:r>
            <a:r>
              <a:rPr lang="ru-RU" sz="1800" dirty="0" smtClean="0">
                <a:latin typeface="Times New Roman" panose="02020603050405020304" pitchFamily="18" charset="0"/>
                <a:cs typeface="Times New Roman" pitchFamily="18" charset="0"/>
              </a:rPr>
              <a:t>известной сказки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itchFamily="18" charset="0"/>
              </a:rPr>
              <a:t> Групповое </a:t>
            </a:r>
            <a:r>
              <a:rPr lang="ru-RU" sz="1800" dirty="0" smtClean="0">
                <a:latin typeface="Times New Roman" panose="02020603050405020304" pitchFamily="18" charset="0"/>
                <a:cs typeface="Times New Roman" pitchFamily="18" charset="0"/>
              </a:rPr>
              <a:t>придумывание сказки.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itchFamily="18" charset="0"/>
              </a:rPr>
              <a:t> Рассказывание </a:t>
            </a:r>
            <a:r>
              <a:rPr lang="ru-RU" sz="1800" dirty="0" smtClean="0">
                <a:latin typeface="Times New Roman" panose="02020603050405020304" pitchFamily="18" charset="0"/>
                <a:cs typeface="Times New Roman" pitchFamily="18" charset="0"/>
              </a:rPr>
              <a:t>сказки от первого                       лица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itchFamily="18" charset="0"/>
              </a:rPr>
              <a:t> Рисование </a:t>
            </a:r>
            <a:r>
              <a:rPr lang="ru-RU" sz="1800" dirty="0" smtClean="0">
                <a:latin typeface="Times New Roman" panose="02020603050405020304" pitchFamily="18" charset="0"/>
                <a:cs typeface="Times New Roman" pitchFamily="18" charset="0"/>
              </a:rPr>
              <a:t>сказки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2621372"/>
            <a:ext cx="3782500" cy="296622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5220072" y="170080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4"/>
          <p:cNvSpPr>
            <a:spLocks noGrp="1"/>
          </p:cNvSpPr>
          <p:nvPr>
            <p:ph type="title"/>
          </p:nvPr>
        </p:nvSpPr>
        <p:spPr bwMode="auto">
          <a:xfrm>
            <a:off x="1435100" y="274638"/>
            <a:ext cx="749935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ru-RU" sz="4000" b="1" dirty="0" smtClean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Алгоритм работы со сказкой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1556792"/>
            <a:ext cx="3456384" cy="1587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Знакомство с разнообразием сказок. Чтение и беседа по сказке. Оценка поступков героев.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4221088"/>
            <a:ext cx="3456384" cy="1607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этап.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Рисование сюжета по сказке. Лепка любимых героев сказки. Поделки: маски животных. Салфеточная аппликация.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220069"/>
            <a:ext cx="3925032" cy="24627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4572000" y="4005064"/>
            <a:ext cx="4035786" cy="2690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730</TotalTime>
  <Words>882</Words>
  <Application>Microsoft Office PowerPoint</Application>
  <PresentationFormat>Экран (4:3)</PresentationFormat>
  <Paragraphs>85</Paragraphs>
  <Slides>11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Солнцестояние</vt:lpstr>
      <vt:lpstr>Сказкотерапия в работе  с дошкольниками</vt:lpstr>
      <vt:lpstr>Что такое сказкотерапия ? </vt:lpstr>
      <vt:lpstr>Цель сказкотерапии: </vt:lpstr>
      <vt:lpstr>Задачи:</vt:lpstr>
      <vt:lpstr>Принципы работы со сказками: </vt:lpstr>
      <vt:lpstr>Слайд 6</vt:lpstr>
      <vt:lpstr>Преимущество сказок для личности ребенка: </vt:lpstr>
      <vt:lpstr>Сказкотерапия в работе с дошкольниками</vt:lpstr>
      <vt:lpstr>Алгоритм работы со сказкой</vt:lpstr>
      <vt:lpstr>Слайд 10</vt:lpstr>
      <vt:lpstr>    Промежуточные результаты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Сказкотерапия в работе с дошкольниками</dc:title>
  <dc:creator>Березовские</dc:creator>
  <cp:lastModifiedBy>Пользователь Windows</cp:lastModifiedBy>
  <cp:revision>63</cp:revision>
  <dcterms:created xsi:type="dcterms:W3CDTF">2011-09-18T09:01:20Z</dcterms:created>
  <dcterms:modified xsi:type="dcterms:W3CDTF">2018-12-17T08:14:58Z</dcterms:modified>
</cp:coreProperties>
</file>