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26"/>
  </p:handoutMasterIdLst>
  <p:sldIdLst>
    <p:sldId id="293" r:id="rId4"/>
    <p:sldId id="295" r:id="rId5"/>
    <p:sldId id="296" r:id="rId6"/>
    <p:sldId id="301" r:id="rId7"/>
    <p:sldId id="322" r:id="rId8"/>
    <p:sldId id="288" r:id="rId9"/>
    <p:sldId id="304" r:id="rId10"/>
    <p:sldId id="307" r:id="rId11"/>
    <p:sldId id="308" r:id="rId12"/>
    <p:sldId id="309" r:id="rId13"/>
    <p:sldId id="310" r:id="rId14"/>
    <p:sldId id="311" r:id="rId15"/>
    <p:sldId id="312" r:id="rId16"/>
    <p:sldId id="314" r:id="rId17"/>
    <p:sldId id="313" r:id="rId18"/>
    <p:sldId id="318" r:id="rId19"/>
    <p:sldId id="319" r:id="rId20"/>
    <p:sldId id="316" r:id="rId21"/>
    <p:sldId id="321" r:id="rId22"/>
    <p:sldId id="320" r:id="rId23"/>
    <p:sldId id="317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B67"/>
    <a:srgbClr val="3F4A83"/>
    <a:srgbClr val="86250A"/>
    <a:srgbClr val="5E87FC"/>
    <a:srgbClr val="6699FF"/>
    <a:srgbClr val="7088E3"/>
    <a:srgbClr val="E0EDF5"/>
    <a:srgbClr val="7C8197"/>
    <a:srgbClr val="A7C9E4"/>
    <a:srgbClr val="C8D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0E13-B01F-4269-8E20-698A6C7092FF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F51E7-1C95-4B38-BA68-016F63B57E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68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8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7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971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497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4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4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2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44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75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2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8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727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45E0-BFCA-4C1C-AEB1-2BE3754C9FFC}" type="datetimeFigureOut">
              <a:rPr lang="en-US" smtClean="0">
                <a:solidFill>
                  <a:srgbClr val="FEFAC9"/>
                </a:solidFill>
              </a:rPr>
              <a:pPr/>
              <a:t>8/30/2021</a:t>
            </a:fld>
            <a:endParaRPr lang="en-US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0CB03-11EB-47CA-AAD5-2C479A770FE9}" type="slidenum">
              <a:rPr lang="en-US" smtClean="0">
                <a:solidFill>
                  <a:srgbClr val="FEFAC9"/>
                </a:solidFill>
              </a:rPr>
              <a:pPr/>
              <a:t>‹#›</a:t>
            </a:fld>
            <a:endParaRPr lang="en-US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5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035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32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2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69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13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7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64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51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0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33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4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4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45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6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375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000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88E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75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45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0" r="20825"/>
          <a:stretch/>
        </p:blipFill>
        <p:spPr>
          <a:xfrm>
            <a:off x="2" y="1"/>
            <a:ext cx="1909011" cy="685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 userDrawn="1"/>
        </p:nvSpPr>
        <p:spPr>
          <a:xfrm>
            <a:off x="1796716" y="1"/>
            <a:ext cx="7347282" cy="6858000"/>
          </a:xfrm>
          <a:prstGeom prst="rect">
            <a:avLst/>
          </a:prstGeom>
          <a:gradFill flip="none" rotWithShape="1">
            <a:gsLst>
              <a:gs pos="0">
                <a:srgbClr val="E0EDF5"/>
              </a:gs>
              <a:gs pos="46000">
                <a:srgbClr val="C8D8F6"/>
              </a:gs>
              <a:gs pos="100000">
                <a:srgbClr val="7088E3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4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181"/>
            <a:ext cx="5254752" cy="44534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3" name="Заголовок 1"/>
          <p:cNvSpPr>
            <a:spLocks noGrp="1"/>
          </p:cNvSpPr>
          <p:nvPr>
            <p:ph type="title"/>
          </p:nvPr>
        </p:nvSpPr>
        <p:spPr>
          <a:xfrm>
            <a:off x="5132832" y="600181"/>
            <a:ext cx="3852949" cy="4453403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викторин в приложении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Socrative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как эффективный инструмент для повышения познавательной активности учащихся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07264" y="5712991"/>
            <a:ext cx="8656320" cy="96212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t"/>
            <a:r>
              <a:rPr lang="ru-RU" sz="2400" b="1" dirty="0" smtClean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ГУО «Минский городской педагогический колледж»</a:t>
            </a:r>
          </a:p>
          <a:p>
            <a:pPr algn="ctr" fontAlgn="t"/>
            <a:r>
              <a:rPr lang="ru-RU" sz="2400" b="1" dirty="0" err="1" smtClean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Янушкевич</a:t>
            </a:r>
            <a:r>
              <a:rPr lang="ru-RU" sz="2400" b="1" dirty="0" smtClean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6343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543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4" b="5600"/>
          <a:stretch/>
        </p:blipFill>
        <p:spPr>
          <a:xfrm>
            <a:off x="3161538" y="188976"/>
            <a:ext cx="3162300" cy="62179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495294" y="2621280"/>
            <a:ext cx="1406552" cy="11216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8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"/>
          <a:stretch/>
        </p:blipFill>
        <p:spPr>
          <a:xfrm>
            <a:off x="2954274" y="270951"/>
            <a:ext cx="3162300" cy="65288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08776" y="621792"/>
            <a:ext cx="918872" cy="6339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637893" y="621792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/>
          <a:stretch/>
        </p:blipFill>
        <p:spPr>
          <a:xfrm>
            <a:off x="2990850" y="256032"/>
            <a:ext cx="3162300" cy="66019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90850" y="2487168"/>
            <a:ext cx="2032254" cy="37795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9"/>
          <a:stretch/>
        </p:blipFill>
        <p:spPr>
          <a:xfrm>
            <a:off x="3161538" y="280416"/>
            <a:ext cx="3162300" cy="6577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66082" y="1292352"/>
            <a:ext cx="2032254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6635988" y="1472584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3705016" y="1749552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5"/>
          <a:stretch/>
        </p:blipFill>
        <p:spPr>
          <a:xfrm>
            <a:off x="430530" y="393192"/>
            <a:ext cx="3162300" cy="617524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2716" y="1569320"/>
            <a:ext cx="3050114" cy="914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1481" y="4806296"/>
            <a:ext cx="1426292" cy="11551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11" b="16666"/>
          <a:stretch/>
        </p:blipFill>
        <p:spPr>
          <a:xfrm>
            <a:off x="5683250" y="977900"/>
            <a:ext cx="31623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" t="3379" r="-1543" b="5777"/>
          <a:stretch/>
        </p:blipFill>
        <p:spPr>
          <a:xfrm>
            <a:off x="1077419" y="289160"/>
            <a:ext cx="3162300" cy="6230112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 rot="10800000">
            <a:off x="4307422" y="4337328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41162" y="1366721"/>
            <a:ext cx="33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Вопрос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307422" y="1388180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81603" y="2534803"/>
            <a:ext cx="535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Можно вставить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картинку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6544" y="4306490"/>
            <a:ext cx="422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Варианты ответов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307421" y="2525424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249852" y="5312264"/>
            <a:ext cx="2480900" cy="382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055250" y="54715"/>
            <a:ext cx="535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3F4A83"/>
                </a:solidFill>
              </a:rPr>
              <a:t>Создаем вопрос №1</a:t>
            </a:r>
            <a:endParaRPr lang="en-US" sz="3000" b="1" dirty="0">
              <a:solidFill>
                <a:srgbClr val="3F4A8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64650" y="5048841"/>
            <a:ext cx="5351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3F4A83"/>
                </a:solidFill>
              </a:rPr>
              <a:t>Кнопка для добавления </a:t>
            </a:r>
          </a:p>
          <a:p>
            <a:pPr algn="ctr"/>
            <a:r>
              <a:rPr lang="ru-RU" sz="2200" b="1" dirty="0" smtClean="0">
                <a:solidFill>
                  <a:srgbClr val="3F4A83"/>
                </a:solidFill>
              </a:rPr>
              <a:t>следующего вопроса</a:t>
            </a:r>
            <a:endParaRPr lang="en-US" sz="2200" b="1" dirty="0">
              <a:solidFill>
                <a:srgbClr val="3F4A83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3903184" y="5385228"/>
            <a:ext cx="404236" cy="228936"/>
          </a:xfrm>
          <a:prstGeom prst="rightArrow">
            <a:avLst/>
          </a:prstGeom>
          <a:solidFill>
            <a:srgbClr val="3F4A83"/>
          </a:solidFill>
          <a:ln>
            <a:solidFill>
              <a:srgbClr val="123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F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027616" y="3670409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366358" y="3439546"/>
            <a:ext cx="535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Выбираем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тип вопроса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" t="5555" r="803" b="926"/>
          <a:stretch/>
        </p:blipFill>
        <p:spPr>
          <a:xfrm>
            <a:off x="432658" y="228600"/>
            <a:ext cx="3162300" cy="64135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773358" y="3947377"/>
            <a:ext cx="2480900" cy="382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4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319815" y="675923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792932" y="675861"/>
            <a:ext cx="535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Утверждение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/>
        </p:blipFill>
        <p:spPr>
          <a:xfrm>
            <a:off x="865315" y="266700"/>
            <a:ext cx="3162300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02332" y="2988738"/>
            <a:ext cx="5351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Выбираем верное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оно или нет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0800000">
            <a:off x="3442107" y="3186838"/>
            <a:ext cx="585508" cy="2508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55250" y="54715"/>
            <a:ext cx="535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3F4A83"/>
                </a:solidFill>
              </a:rPr>
              <a:t>Создаем вопрос №2</a:t>
            </a:r>
            <a:endParaRPr lang="en-US" sz="3000" b="1" dirty="0">
              <a:solidFill>
                <a:srgbClr val="3F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660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307422" y="2961435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73820" y="507082"/>
            <a:ext cx="33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Вопрос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4340080" y="528541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56953" y="1607114"/>
            <a:ext cx="53510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Можно вставить </a:t>
            </a:r>
          </a:p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картинку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59164" y="2933409"/>
            <a:ext cx="422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Верный ответ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4282771" y="1860145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1249852" y="5312264"/>
            <a:ext cx="2480900" cy="382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5" b="5794"/>
          <a:stretch/>
        </p:blipFill>
        <p:spPr>
          <a:xfrm>
            <a:off x="627172" y="298803"/>
            <a:ext cx="3429781" cy="62108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101612" y="5308878"/>
            <a:ext cx="2480900" cy="3821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55250" y="54715"/>
            <a:ext cx="5351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3F4A83"/>
                </a:solidFill>
              </a:rPr>
              <a:t>Создаем вопрос №3</a:t>
            </a:r>
            <a:endParaRPr lang="en-US" sz="3000" b="1" dirty="0">
              <a:solidFill>
                <a:srgbClr val="3F4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660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2"/>
          <a:stretch/>
        </p:blipFill>
        <p:spPr>
          <a:xfrm>
            <a:off x="3233653" y="203200"/>
            <a:ext cx="3162300" cy="611033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71959" y="816464"/>
            <a:ext cx="1749593" cy="5424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57500" y="114300"/>
            <a:ext cx="1045306" cy="7021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1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304" y="2120900"/>
            <a:ext cx="7342496" cy="1651379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123B67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Преимущества использования </a:t>
            </a:r>
            <a:br>
              <a:rPr lang="ru-RU" b="1" dirty="0">
                <a:solidFill>
                  <a:srgbClr val="123B67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123B67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мобильных приложений</a:t>
            </a:r>
            <a:endParaRPr lang="ru-RU" sz="3200" b="1" dirty="0">
              <a:solidFill>
                <a:srgbClr val="123B67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2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660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0"/>
          <a:stretch/>
        </p:blipFill>
        <p:spPr>
          <a:xfrm>
            <a:off x="4828714" y="177800"/>
            <a:ext cx="3235785" cy="6289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/>
          <a:stretch/>
        </p:blipFill>
        <p:spPr>
          <a:xfrm>
            <a:off x="607918" y="177800"/>
            <a:ext cx="3162300" cy="615950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66415" y="816464"/>
            <a:ext cx="1045306" cy="12917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0436" y="4637332"/>
            <a:ext cx="1749593" cy="54243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1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14528" y="-80812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3"/>
          <a:stretch/>
        </p:blipFill>
        <p:spPr>
          <a:xfrm>
            <a:off x="2805176" y="-165100"/>
            <a:ext cx="3162300" cy="61047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805176" y="1212596"/>
            <a:ext cx="3162300" cy="573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57168" y="4968508"/>
            <a:ext cx="1278296" cy="69416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17777" y="1027110"/>
            <a:ext cx="6069724" cy="4579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kumimoji="0" lang="ru-RU" sz="6000" b="1" i="1" u="none" strike="noStrike" kern="1200" cap="none" spc="0" normalizeH="0" baseline="0" noProof="0" dirty="0" smtClean="0">
                <a:ln/>
                <a:solidFill>
                  <a:srgbClr val="123B6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Успехов</a:t>
            </a:r>
            <a:r>
              <a:rPr kumimoji="0" lang="ru-RU" sz="6000" b="1" i="1" u="none" strike="noStrike" kern="1200" cap="none" spc="0" normalizeH="0" noProof="0" dirty="0" smtClean="0">
                <a:ln/>
                <a:solidFill>
                  <a:srgbClr val="123B67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Вам и Вашим ученикам!</a:t>
            </a:r>
            <a:endParaRPr kumimoji="0" lang="ru-RU" sz="6000" b="1" i="1" u="none" strike="noStrike" kern="1200" cap="none" spc="0" normalizeH="0" baseline="0" noProof="0" dirty="0">
              <a:ln/>
              <a:solidFill>
                <a:srgbClr val="123B67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uLnTx/>
              <a:uFillTx/>
              <a:latin typeface="Arial Black" panose="020B0A040201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307526" y="-1440464"/>
            <a:ext cx="2919063" cy="3780627"/>
            <a:chOff x="556339" y="-1140958"/>
            <a:chExt cx="3859566" cy="5080969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67" b="63810"/>
            <a:stretch/>
          </p:blipFill>
          <p:spPr>
            <a:xfrm>
              <a:off x="556339" y="-1140958"/>
              <a:ext cx="3859566" cy="5080969"/>
            </a:xfrm>
            <a:prstGeom prst="rect">
              <a:avLst/>
            </a:prstGeom>
          </p:spPr>
        </p:pic>
        <p:sp>
          <p:nvSpPr>
            <p:cNvPr id="44" name="Прямоугольник 43"/>
            <p:cNvSpPr/>
            <p:nvPr/>
          </p:nvSpPr>
          <p:spPr>
            <a:xfrm rot="21305295">
              <a:off x="746040" y="1603820"/>
              <a:ext cx="3219453" cy="1569660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dirty="0">
                  <a:solidFill>
                    <a:srgbClr val="123B67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формируют навыки самостоятельной работы, контроля и </a:t>
              </a:r>
              <a:r>
                <a:rPr lang="ru-RU" dirty="0" smtClean="0">
                  <a:solidFill>
                    <a:srgbClr val="123B67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самоконтроля</a:t>
              </a:r>
              <a:endParaRPr lang="ru-RU" dirty="0">
                <a:solidFill>
                  <a:srgbClr val="123B67"/>
                </a:solidFill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195059" y="-1223544"/>
            <a:ext cx="2894675" cy="3810727"/>
            <a:chOff x="556339" y="-1140958"/>
            <a:chExt cx="3859566" cy="5080969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67" b="63810"/>
            <a:stretch/>
          </p:blipFill>
          <p:spPr>
            <a:xfrm>
              <a:off x="556339" y="-1140958"/>
              <a:ext cx="3859566" cy="5080969"/>
            </a:xfrm>
            <a:prstGeom prst="rect">
              <a:avLst/>
            </a:prstGeom>
          </p:spPr>
        </p:pic>
        <p:sp>
          <p:nvSpPr>
            <p:cNvPr id="56" name="Прямоугольник 55"/>
            <p:cNvSpPr/>
            <p:nvPr/>
          </p:nvSpPr>
          <p:spPr>
            <a:xfrm rot="21305295">
              <a:off x="661788" y="1716676"/>
              <a:ext cx="3219453" cy="1261884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sz="1900" dirty="0">
                  <a:solidFill>
                    <a:srgbClr val="123B6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совершенствуют организацию </a:t>
              </a:r>
              <a:r>
                <a:rPr lang="ru-RU" sz="1900" dirty="0" smtClean="0">
                  <a:solidFill>
                    <a:srgbClr val="123B6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преподавания</a:t>
              </a:r>
              <a:endParaRPr lang="ru-RU" sz="1900" dirty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36578" y="1349603"/>
            <a:ext cx="3941922" cy="3661158"/>
            <a:chOff x="233012" y="-2322484"/>
            <a:chExt cx="7838121" cy="7231730"/>
          </a:xfrm>
        </p:grpSpPr>
        <p:pic>
          <p:nvPicPr>
            <p:cNvPr id="58" name="Рисунок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67" b="63810"/>
            <a:stretch/>
          </p:blipFill>
          <p:spPr>
            <a:xfrm>
              <a:off x="233012" y="-2322484"/>
              <a:ext cx="7838121" cy="7231730"/>
            </a:xfrm>
            <a:prstGeom prst="rect">
              <a:avLst/>
            </a:prstGeom>
          </p:spPr>
        </p:pic>
        <p:sp>
          <p:nvSpPr>
            <p:cNvPr id="60" name="Прямоугольник 59"/>
            <p:cNvSpPr/>
            <p:nvPr/>
          </p:nvSpPr>
          <p:spPr>
            <a:xfrm rot="21305295">
              <a:off x="741667" y="1135816"/>
              <a:ext cx="5601274" cy="2334913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dirty="0">
                  <a:solidFill>
                    <a:srgbClr val="123B6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способствуют дифференцированию и индивидуализации образовательного процесса</a:t>
              </a:r>
              <a:endParaRPr lang="ru-RU" dirty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618077" y="1200035"/>
            <a:ext cx="3593354" cy="3511666"/>
            <a:chOff x="335182" y="-1140957"/>
            <a:chExt cx="4674356" cy="4682220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67" b="63810"/>
            <a:stretch/>
          </p:blipFill>
          <p:spPr>
            <a:xfrm>
              <a:off x="335182" y="-1140957"/>
              <a:ext cx="4674356" cy="4682220"/>
            </a:xfrm>
            <a:prstGeom prst="rect">
              <a:avLst/>
            </a:prstGeom>
          </p:spPr>
        </p:pic>
        <p:sp>
          <p:nvSpPr>
            <p:cNvPr id="64" name="Прямоугольник 63"/>
            <p:cNvSpPr/>
            <p:nvPr/>
          </p:nvSpPr>
          <p:spPr>
            <a:xfrm rot="21407851">
              <a:off x="812596" y="1054230"/>
              <a:ext cx="3476293" cy="193899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dirty="0">
                  <a:solidFill>
                    <a:srgbClr val="123B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повышают мотивацию к обучению и продуктивность самоподготовки </a:t>
              </a:r>
              <a:r>
                <a:rPr lang="ru-RU" dirty="0" smtClean="0">
                  <a:solidFill>
                    <a:srgbClr val="123B6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учащихся</a:t>
              </a:r>
              <a:endParaRPr lang="ru-RU" dirty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222140" y="3716475"/>
            <a:ext cx="3533474" cy="3121333"/>
            <a:chOff x="233012" y="-1549056"/>
            <a:chExt cx="7025963" cy="6165437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267" b="63810"/>
            <a:stretch/>
          </p:blipFill>
          <p:spPr>
            <a:xfrm>
              <a:off x="233012" y="-1549056"/>
              <a:ext cx="7025963" cy="6165437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/>
          </p:nvSpPr>
          <p:spPr>
            <a:xfrm rot="21305295">
              <a:off x="741667" y="1140593"/>
              <a:ext cx="5601274" cy="2325362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ru-RU" dirty="0">
                  <a:solidFill>
                    <a:srgbClr val="123B6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помогают усвоить и систематизировать знания по учебному </a:t>
              </a:r>
              <a:r>
                <a:rPr lang="ru-RU" dirty="0" smtClean="0">
                  <a:solidFill>
                    <a:srgbClr val="123B67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предмету</a:t>
              </a:r>
              <a:endParaRPr lang="ru-RU" dirty="0">
                <a:solidFill>
                  <a:srgbClr val="123B6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786218" y="1423375"/>
            <a:ext cx="7357782" cy="33264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700" dirty="0">
                <a:ln w="0"/>
                <a:solidFill>
                  <a:srgbClr val="123B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SOCRATIVE.COM</a:t>
            </a:r>
            <a:endParaRPr lang="ru-RU" sz="7700" dirty="0">
              <a:ln w="0"/>
              <a:solidFill>
                <a:srgbClr val="123B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14144" y="2810736"/>
            <a:ext cx="6888480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</a:t>
            </a:r>
            <a:r>
              <a:rPr lang="ru-RU" sz="2400" b="1" dirty="0" err="1">
                <a:solidFill>
                  <a:srgbClr val="00206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Socrative</a:t>
            </a:r>
            <a:r>
              <a:rPr lang="ru-RU" sz="2400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является одним из наиболее удобных, интересных и современных сервисов для проведения дидактических игр, в которых соревнования могут быть не только в личном зачете, но и в командах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endParaRPr lang="ru-RU" sz="3200" dirty="0"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1786218" y="1423375"/>
            <a:ext cx="7357782" cy="332642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7700" dirty="0" smtClean="0">
                <a:ln w="0"/>
                <a:solidFill>
                  <a:srgbClr val="123B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Пошаговая инструкция создания викторины на платформе </a:t>
            </a:r>
            <a:r>
              <a:rPr lang="en-US" sz="7700" dirty="0" smtClean="0">
                <a:ln w="0"/>
                <a:solidFill>
                  <a:srgbClr val="123B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SOCRATIVE.COM</a:t>
            </a:r>
            <a:endParaRPr lang="ru-RU" sz="7700" dirty="0">
              <a:ln w="0"/>
              <a:solidFill>
                <a:srgbClr val="123B6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8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384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t="13333" r="-1265" b="-88"/>
          <a:stretch/>
        </p:blipFill>
        <p:spPr>
          <a:xfrm>
            <a:off x="2194115" y="1"/>
            <a:ext cx="4527527" cy="69886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45040" y="-1"/>
            <a:ext cx="1446160" cy="609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b="13600"/>
          <a:stretch/>
        </p:blipFill>
        <p:spPr>
          <a:xfrm>
            <a:off x="2787777" y="292662"/>
            <a:ext cx="3909822" cy="63763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99232" y="4815840"/>
            <a:ext cx="3272589" cy="4446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6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" b="5423"/>
          <a:stretch/>
        </p:blipFill>
        <p:spPr>
          <a:xfrm>
            <a:off x="1726438" y="0"/>
            <a:ext cx="3617214" cy="71402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08902" y="1537196"/>
            <a:ext cx="33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Имя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85542" y="4887962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90916" y="2390849"/>
            <a:ext cx="33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Фамилия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4485543" y="5671273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4469876" y="2412308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4469243" y="1607538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25178" y="3957026"/>
            <a:ext cx="3809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Повторить </a:t>
            </a:r>
            <a:r>
              <a:rPr lang="ru-RU" sz="3000" b="1" dirty="0" err="1" smtClean="0">
                <a:solidFill>
                  <a:srgbClr val="FF0000"/>
                </a:solidFill>
              </a:rPr>
              <a:t>эл.почту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5096" y="3233655"/>
            <a:ext cx="4702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Электронная почта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5992" y="5671273"/>
            <a:ext cx="422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Повторить пароль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1183" y="4857123"/>
            <a:ext cx="422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Придумать пароль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4469243" y="3246690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право 18"/>
          <p:cNvSpPr/>
          <p:nvPr/>
        </p:nvSpPr>
        <p:spPr>
          <a:xfrm rot="10800000">
            <a:off x="4469244" y="4030001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485376" cy="69616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5298342" y="4431830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6416" y="2390849"/>
            <a:ext cx="3304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Страна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0800000">
            <a:off x="5282676" y="2412308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4218" y="3374720"/>
            <a:ext cx="4702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</a:rPr>
              <a:t>Организация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9532" y="4404537"/>
            <a:ext cx="422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Статус (учитель)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10800000">
            <a:off x="5273810" y="3363020"/>
            <a:ext cx="845746" cy="5539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" t="4035" r="386" b="4363"/>
          <a:stretch/>
        </p:blipFill>
        <p:spPr>
          <a:xfrm>
            <a:off x="2095620" y="105691"/>
            <a:ext cx="3162300" cy="62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160</Words>
  <Application>Microsoft Office PowerPoint</Application>
  <PresentationFormat>Экран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SimSun</vt:lpstr>
      <vt:lpstr>Arial</vt:lpstr>
      <vt:lpstr>Arial Black</vt:lpstr>
      <vt:lpstr>Calibri</vt:lpstr>
      <vt:lpstr>Calibri Light</vt:lpstr>
      <vt:lpstr>Times New Roman</vt:lpstr>
      <vt:lpstr>Метрополия</vt:lpstr>
      <vt:lpstr>Тема Office</vt:lpstr>
      <vt:lpstr>1_Тема Office</vt:lpstr>
      <vt:lpstr>Создание викторин в приложении Socrative как эффективный инструмент для повышения познавательной активности учащихся</vt:lpstr>
      <vt:lpstr>Преимущества использования 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Пользователь</cp:lastModifiedBy>
  <cp:revision>93</cp:revision>
  <dcterms:created xsi:type="dcterms:W3CDTF">2014-11-21T11:00:06Z</dcterms:created>
  <dcterms:modified xsi:type="dcterms:W3CDTF">2021-08-30T11:02:23Z</dcterms:modified>
</cp:coreProperties>
</file>