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86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03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06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16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92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35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8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5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63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7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03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BFC70DC-95CD-4921-B839-C5AF079C945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864A3BA-2287-415F-80CF-46A2202E3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61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323" y="2946399"/>
            <a:ext cx="10131570" cy="26785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самоуправления в школе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92212" y="4564303"/>
            <a:ext cx="6400800" cy="194733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Ш-21 группы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Цаповян Ирина</a:t>
            </a:r>
            <a:endParaRPr lang="ru-RU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15" descr="File19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368" y="3551091"/>
            <a:ext cx="2813050" cy="303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549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0671" y="757381"/>
            <a:ext cx="9966960" cy="1407001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здравоохранения и спорта:</a:t>
            </a:r>
            <a:b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1201" y="1460881"/>
            <a:ext cx="10935854" cy="4498109"/>
          </a:xfrm>
        </p:spPr>
        <p:txBody>
          <a:bodyPr>
            <a:normAutofit/>
          </a:bodyPr>
          <a:lstStyle/>
          <a:p>
            <a:pPr lvl="0" algn="just">
              <a:buFont typeface="Courier New" panose="02070309020205020404" pitchFamily="49" charset="0"/>
              <a:buChar char="o"/>
            </a:pPr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</a:t>
            </a:r>
            <a:r>
              <a:rPr lang="ru-RU" sz="2800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соревнованиях;</a:t>
            </a: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</a:t>
            </a:r>
            <a:r>
              <a:rPr lang="ru-RU" sz="2800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здоровья, спортивных праздников;</a:t>
            </a: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</a:t>
            </a:r>
            <a:r>
              <a:rPr lang="ru-RU" sz="2800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физкультминуток на уроках;</a:t>
            </a: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</a:t>
            </a:r>
            <a:r>
              <a:rPr lang="ru-RU" sz="2800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акциях «Мы за ЗОЖ»;</a:t>
            </a: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техника </a:t>
            </a:r>
            <a:r>
              <a:rPr lang="ru-RU" sz="2800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на уроках и во внеурочное время.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 descr="https://dop.pskovedu.ru/file/download/dop/4ABAA649B314FE241E9A1BA95B7CE9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417" y="4200913"/>
            <a:ext cx="3134349" cy="235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23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7835" y="1200728"/>
            <a:ext cx="9966960" cy="61267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дисциплины и порядка:</a:t>
            </a:r>
            <a:b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1283856"/>
            <a:ext cx="9258190" cy="3973944"/>
          </a:xfrm>
        </p:spPr>
        <p:txBody>
          <a:bodyPr>
            <a:normAutofit/>
          </a:bodyPr>
          <a:lstStyle/>
          <a:p>
            <a:pPr lvl="0" algn="just">
              <a:buFont typeface="Courier New" panose="02070309020205020404" pitchFamily="49" charset="0"/>
              <a:buChar char="o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устава школы;</a:t>
            </a:r>
          </a:p>
          <a:p>
            <a:pPr lvl="0" algn="just">
              <a:buFont typeface="Courier New" panose="02070309020205020404" pitchFamily="49" charset="0"/>
              <a:buChar char="o"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соблюдение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правопорядка в классе и в школе;</a:t>
            </a:r>
          </a:p>
          <a:p>
            <a:pPr lvl="0" algn="just">
              <a:buFont typeface="Courier New" panose="02070309020205020404" pitchFamily="49" charset="0"/>
              <a:buChar char="o"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посещаемости учащихся;</a:t>
            </a:r>
          </a:p>
          <a:p>
            <a:pPr lvl="0" algn="just">
              <a:buFont typeface="Courier New" panose="02070309020205020404" pitchFamily="49" charset="0"/>
              <a:buChar char="o"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совместная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 родительским комитетом.</a:t>
            </a:r>
          </a:p>
          <a:p>
            <a:endParaRPr lang="ru-RU" dirty="0"/>
          </a:p>
        </p:txBody>
      </p:sp>
      <p:pic>
        <p:nvPicPr>
          <p:cNvPr id="5122" name="Picture 2" descr="http://images.myshared.ru/6/779423/slide_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1283856"/>
            <a:ext cx="4099502" cy="307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43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6853" y="535709"/>
            <a:ext cx="9966960" cy="511074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2656" y="1148383"/>
            <a:ext cx="9284283" cy="508616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 помогает ученикам почувствовать всю сложность социальных отношений, сформировать социальную позицию, определить свои возможности в реализации лидерских качеств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Каждый, кто входит в состав ученического самоуправления, безусловно, является лидером среди всех учеников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Самоуправление </a:t>
            </a:r>
            <a:r>
              <a:rPr lang="ru-RU" sz="3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способствуют сплочению коллектива, созданию в нём оптимизма, энергии.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71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5012" y="591128"/>
            <a:ext cx="8001000" cy="609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684" y="1422400"/>
            <a:ext cx="10307062" cy="4442691"/>
          </a:xfrm>
        </p:spPr>
        <p:txBody>
          <a:bodyPr>
            <a:normAutofit/>
          </a:bodyPr>
          <a:lstStyle/>
          <a:p>
            <a:pPr algn="just"/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Формирование </a:t>
            </a:r>
            <a:r>
              <a:rPr lang="ru-RU" alt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творческой, активной </a:t>
            </a: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</a:t>
            </a:r>
            <a:r>
              <a:rPr lang="ru-RU" alt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alt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приобщения к общечеловеческой национальной </a:t>
            </a: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культуре</a:t>
            </a:r>
          </a:p>
          <a:p>
            <a:pPr algn="just"/>
            <a:endParaRPr lang="ru-RU" altLang="ru-RU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беспечение 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школьными делами учителями и обучающимися на основе их взаимодоверия и требовательности, уважения и ответственности, творческого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сотрудничества.</a:t>
            </a:r>
            <a:endParaRPr lang="ru-RU" altLang="ru-RU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7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341745"/>
            <a:ext cx="9966960" cy="10098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309" y="1182255"/>
            <a:ext cx="9875751" cy="521854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1.Создание </a:t>
            </a:r>
            <a:r>
              <a:rPr lang="ru-RU" alt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самоуправления как воспитывающей среды </a:t>
            </a: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школы.</a:t>
            </a:r>
          </a:p>
          <a:p>
            <a:pPr algn="just">
              <a:lnSpc>
                <a:spcPct val="80000"/>
              </a:lnSpc>
            </a:pPr>
            <a:endParaRPr lang="ru-RU" altLang="ru-RU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2.Организация </a:t>
            </a:r>
            <a:r>
              <a:rPr lang="ru-RU" alt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групповой, коллективной, индивидуальной деятельности  </a:t>
            </a: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школьника.</a:t>
            </a:r>
          </a:p>
          <a:p>
            <a:pPr algn="just">
              <a:lnSpc>
                <a:spcPct val="80000"/>
              </a:lnSpc>
            </a:pPr>
            <a:endParaRPr lang="ru-RU" altLang="ru-RU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3.Развитие </a:t>
            </a:r>
            <a:r>
              <a:rPr lang="ru-RU" alt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упрочнение детской организации как основы для </a:t>
            </a:r>
            <a:r>
              <a:rPr lang="ru-RU" altLang="ru-RU" sz="3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межвозрастного</a:t>
            </a:r>
            <a:r>
              <a:rPr lang="ru-RU" alt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общения, социальной адаптации, творческого развития каждого ученика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99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2344" y="-101600"/>
            <a:ext cx="9966960" cy="1268456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1"/>
          <p:cNvSpPr>
            <a:spLocks noGrp="1"/>
          </p:cNvSpPr>
          <p:nvPr>
            <p:ph type="subTitle" idx="1"/>
          </p:nvPr>
        </p:nvSpPr>
        <p:spPr>
          <a:xfrm>
            <a:off x="1099127" y="1302327"/>
            <a:ext cx="9378373" cy="49784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1.Включение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ученического самоуправления в структуру управления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школой;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2.Субъектность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в самовоспитании, самообразовании, самоопределении в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социуме;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3.Создание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сотрудничества и партнерства в совместной деятельности школьников и </a:t>
            </a:r>
            <a:r>
              <a:rPr lang="ru-RU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взрослых;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4.Повышение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 и расширение компетенции  органов ученического самоуправления в организации школьной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8446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0598" y="341746"/>
            <a:ext cx="9966960" cy="9728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4182" y="1166855"/>
            <a:ext cx="10806545" cy="5326307"/>
          </a:xfrm>
        </p:spPr>
        <p:txBody>
          <a:bodyPr>
            <a:normAutofit/>
          </a:bodyPr>
          <a:lstStyle/>
          <a:p>
            <a:pPr algn="just"/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Выборность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органов</a:t>
            </a:r>
          </a:p>
          <a:p>
            <a:pPr algn="just"/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Педагогическое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</a:t>
            </a:r>
          </a:p>
          <a:p>
            <a:pPr algn="just"/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Разделение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полномочий и их тесное взаимодействие</a:t>
            </a:r>
          </a:p>
          <a:p>
            <a:pPr algn="just"/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Выбор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содержания, форм и методов деятельности</a:t>
            </a:r>
          </a:p>
          <a:p>
            <a:pPr algn="just"/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Гласность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открытость</a:t>
            </a:r>
          </a:p>
          <a:p>
            <a:pPr algn="just"/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Свобода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критики и обмена мнениями</a:t>
            </a:r>
          </a:p>
          <a:p>
            <a:pPr algn="just"/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Систематическая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сменяемость членов самоуправления</a:t>
            </a:r>
          </a:p>
          <a:p>
            <a:pPr algn="just"/>
            <a:r>
              <a:rPr lang="ru-RU" alt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Приоритетность </a:t>
            </a:r>
            <a:r>
              <a:rPr lang="ru-RU" alt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учащихся</a:t>
            </a:r>
          </a:p>
          <a:p>
            <a:pPr algn="just"/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61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6307" y="424872"/>
            <a:ext cx="9966960" cy="501838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solidFill>
                  <a:srgbClr val="FF0000"/>
                </a:solidFill>
              </a:rPr>
              <a:t>Совет </a:t>
            </a:r>
            <a:r>
              <a:rPr lang="ru-RU" sz="3200" dirty="0">
                <a:solidFill>
                  <a:srgbClr val="FF0000"/>
                </a:solidFill>
              </a:rPr>
              <a:t>обучающихся образует комиссии: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3782" y="1831874"/>
            <a:ext cx="9531926" cy="5418672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Знания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Трудовая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Культмассовая                                       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Спортивная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Дисциплина </a:t>
            </a:r>
            <a:r>
              <a:rPr lang="ru-RU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порядка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18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286328"/>
            <a:ext cx="9966960" cy="871292"/>
          </a:xfrm>
        </p:spPr>
        <p:txBody>
          <a:bodyPr>
            <a:noAutofit/>
          </a:bodyPr>
          <a:lstStyle/>
          <a:p>
            <a:pPr marL="0" indent="0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и их функции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9981" y="812800"/>
            <a:ext cx="9631910" cy="5708073"/>
          </a:xfrm>
        </p:spPr>
        <p:txBody>
          <a:bodyPr>
            <a:normAutofit lnSpcReduction="10000"/>
          </a:bodyPr>
          <a:lstStyle/>
          <a:p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знания: </a:t>
            </a:r>
            <a:b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организует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по предметам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l"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организует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взаимопомощь в классе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l"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организует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проводит предметные недели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l">
              <a:buAutoNum type="arabicPeriod"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распределяет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занятость класса по интересам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l">
              <a:buAutoNum type="arabicPeriod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отвечает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состояние дневников, учебников, тетрадей.</a:t>
            </a:r>
            <a:b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/>
          </a:p>
        </p:txBody>
      </p:sp>
      <p:pic>
        <p:nvPicPr>
          <p:cNvPr id="1026" name="Picture 2" descr="https://push-zhuravlik70.edumsko.ru/uploads/3000/3027/section/195655/upravlyayuwij_sovet_kartin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280" y="2013528"/>
            <a:ext cx="3783058" cy="283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10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1507" y="665018"/>
            <a:ext cx="9966960" cy="1213038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Трудовая комиссия</a:t>
            </a: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1507" y="1311557"/>
            <a:ext cx="9322844" cy="5070763"/>
          </a:xfrm>
        </p:spPr>
        <p:txBody>
          <a:bodyPr>
            <a:normAutofit/>
          </a:bodyPr>
          <a:lstStyle/>
          <a:p>
            <a:pPr lvl="0"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пришкольном участке;</a:t>
            </a:r>
          </a:p>
          <a:p>
            <a:pPr lvl="0"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генеральная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уборка;</a:t>
            </a:r>
          </a:p>
          <a:p>
            <a:pPr lvl="0"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дежурства;</a:t>
            </a:r>
          </a:p>
          <a:p>
            <a:pPr lvl="0" algn="just"/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субботников;</a:t>
            </a:r>
          </a:p>
          <a:p>
            <a:pPr lvl="0"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озеленение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кабинета;</a:t>
            </a:r>
          </a:p>
          <a:p>
            <a:pPr lvl="0"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чистота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уют кабинета.</a:t>
            </a:r>
          </a:p>
          <a:p>
            <a:endParaRPr lang="ru-RU" dirty="0"/>
          </a:p>
        </p:txBody>
      </p:sp>
      <p:pic>
        <p:nvPicPr>
          <p:cNvPr id="2050" name="Picture 2" descr="https://avatars.mds.yandex.net/get-zen_doc/59923/pub_5aff425079885ea89e51db5a_5aff4ca35f49675570590b99/scale_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472" y="2778789"/>
            <a:ext cx="3762000" cy="3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69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8526" y="683490"/>
            <a:ext cx="9966960" cy="115762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Культмассовая комиссия:</a:t>
            </a:r>
            <a:b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7527" y="1547091"/>
            <a:ext cx="11305309" cy="5163127"/>
          </a:xfrm>
        </p:spPr>
        <p:txBody>
          <a:bodyPr>
            <a:normAutofit/>
          </a:bodyPr>
          <a:lstStyle/>
          <a:p>
            <a:pPr lvl="0" algn="just">
              <a:buFont typeface="Courier New" panose="02070309020205020404" pitchFamily="49" charset="0"/>
              <a:buChar char="o"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подготовка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участие в концертах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buFont typeface="Courier New" panose="02070309020205020404" pitchFamily="49" charset="0"/>
              <a:buChar char="o"/>
            </a:pP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конкурсов, вечеров отдыха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buFont typeface="Courier New" panose="02070309020205020404" pitchFamily="49" charset="0"/>
              <a:buChar char="o"/>
            </a:pP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классных часов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buFont typeface="Courier New" panose="02070309020205020404" pitchFamily="49" charset="0"/>
              <a:buChar char="o"/>
            </a:pP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endParaRPr lang="ru-RU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074" name="Picture 2" descr="https://gymmg.mskobr.ru/images/nPaQtD0pbP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09" y="3196358"/>
            <a:ext cx="3329132" cy="3329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58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81</TotalTime>
  <Words>391</Words>
  <Application>Microsoft Office PowerPoint</Application>
  <PresentationFormat>Широкоэкранный</PresentationFormat>
  <Paragraphs>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Corbel</vt:lpstr>
      <vt:lpstr>Courier New</vt:lpstr>
      <vt:lpstr>Times New Roman</vt:lpstr>
      <vt:lpstr>Wingdings</vt:lpstr>
      <vt:lpstr>Базис</vt:lpstr>
      <vt:lpstr>Модель самоуправления в школе</vt:lpstr>
      <vt:lpstr>Цель:</vt:lpstr>
      <vt:lpstr>Задачи:</vt:lpstr>
      <vt:lpstr>Планируемые результаты</vt:lpstr>
      <vt:lpstr>Принципы:</vt:lpstr>
      <vt:lpstr>Совет обучающихся образует комиссии:</vt:lpstr>
      <vt:lpstr>Комиссии и их функции: </vt:lpstr>
      <vt:lpstr>Трудовая комиссия: </vt:lpstr>
      <vt:lpstr>Культмассовая комиссия: </vt:lpstr>
      <vt:lpstr>Комиссия здравоохранения и спорта: </vt:lpstr>
      <vt:lpstr>Комиссия дисциплины и порядка: 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9</cp:revision>
  <dcterms:created xsi:type="dcterms:W3CDTF">2021-01-15T15:16:40Z</dcterms:created>
  <dcterms:modified xsi:type="dcterms:W3CDTF">2021-01-16T16:48:52Z</dcterms:modified>
</cp:coreProperties>
</file>