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63" r:id="rId4"/>
    <p:sldId id="265" r:id="rId5"/>
    <p:sldId id="262" r:id="rId6"/>
    <p:sldId id="260" r:id="rId7"/>
    <p:sldId id="276" r:id="rId8"/>
    <p:sldId id="280" r:id="rId9"/>
    <p:sldId id="269" r:id="rId10"/>
    <p:sldId id="271" r:id="rId11"/>
    <p:sldId id="270" r:id="rId12"/>
    <p:sldId id="277" r:id="rId13"/>
    <p:sldId id="278" r:id="rId14"/>
    <p:sldId id="279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FAFA"/>
    <a:srgbClr val="FF00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2052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71844-2D49-4B8D-8AC2-02BED8DC7844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B95084-D1C4-44CB-B893-A41ECAD01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00A6-AAB9-436D-8F6D-341A59647DED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7CF0-A095-4496-B51A-146E3A8CC1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DF2A-848D-48FF-9195-3CBAEC425F42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5BC3-68D0-431E-B4E8-9B6C77D00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9121-41DA-4DF0-A275-FDDFB53EED5E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E5CB-7358-4511-B32B-D2F68D17A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1C4F-E7F7-4C40-8CE2-BEED4E659CBD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0E56-9DCD-4877-9408-DACBCF369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463E-8025-4624-BDFE-CB7E2B404FFD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5834-B194-4BE8-BB5E-3155FE6D6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97CF-F78E-441B-9C42-5CDAC9307F36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4F20-07A8-4700-A1BD-F8A264E88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9775-AB34-4E06-8E1C-A66DB6CFF13F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E95D-E660-497B-8AB7-33284B21F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E07F-5457-4494-A41A-4BF9C9461F37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8DB0-DB3C-4BE6-AB31-44BA24AD9E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DAD8-35EA-40F1-9139-59B629966890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EA1A-EEBF-4DDC-82BB-D1DDF531F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2F29-8B15-4E06-A2D2-76C2CE812CC7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EDC9-D542-459A-8E16-7BE6309C2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1DBA-C84B-47E8-93E5-06374C8E545E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0898-5F6F-4C23-B878-B48716D7E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8199C-79B5-4542-A410-6E2E0DA078E7}" type="datetimeFigureOut">
              <a:rPr lang="ru-RU"/>
              <a:pPr>
                <a:defRPr/>
              </a:pPr>
              <a:t>18.03.2017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9DEA3-6B6B-4397-980D-2E29D7CBF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495697" y="1515290"/>
            <a:ext cx="6152606" cy="2457311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Диалект и говор города Кимры </a:t>
            </a:r>
            <a:endParaRPr lang="ru-RU" sz="6000" b="1" spc="50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31838"/>
            <a:ext cx="7886700" cy="958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диалектов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71563" y="1825625"/>
            <a:ext cx="7443787" cy="4797425"/>
          </a:xfrm>
        </p:spPr>
        <p:txBody>
          <a:bodyPr anchor="ctr"/>
          <a:lstStyle/>
          <a:p>
            <a:pPr eaLnBrk="1" hangingPunct="1">
              <a:lnSpc>
                <a:spcPct val="114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Лексический</a:t>
            </a:r>
          </a:p>
          <a:p>
            <a:pPr eaLnBrk="1" hangingPunct="1">
              <a:lnSpc>
                <a:spcPct val="114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Этнографический</a:t>
            </a:r>
          </a:p>
          <a:p>
            <a:pPr eaLnBrk="1" hangingPunct="1">
              <a:lnSpc>
                <a:spcPct val="114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семантический</a:t>
            </a:r>
          </a:p>
          <a:p>
            <a:pPr eaLnBrk="1" hangingPunct="1">
              <a:lnSpc>
                <a:spcPct val="114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Фонетический</a:t>
            </a:r>
          </a:p>
          <a:p>
            <a:pPr eaLnBrk="1" hangingPunct="1">
              <a:lnSpc>
                <a:spcPct val="114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Словообразовательный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Users\Школа № 11\Desktop\1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613" y="2163763"/>
            <a:ext cx="1925637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im3-tub-ru.yandex.net/i?id=9c01f39a50cf25bce9f0bd9a137d28c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286543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s://im1-tub-ru.yandex.net/i?id=0c7a55b93cf13c46e0b3699a9b25e857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2865438"/>
            <a:ext cx="2298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60500" y="6156325"/>
            <a:ext cx="153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Коркунов В.В.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413375" y="6161088"/>
            <a:ext cx="1504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Курилова Т.В.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60500" y="1182688"/>
            <a:ext cx="8054975" cy="10810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Исследователи кимрского диалекта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38200" y="1479550"/>
            <a:ext cx="8102600" cy="5048250"/>
          </a:xfrm>
          <a:prstGeom prst="rect">
            <a:avLst/>
          </a:prstGeom>
          <a:solidFill>
            <a:srgbClr val="FAFAFA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Гладилка </a:t>
            </a:r>
            <a:r>
              <a:rPr lang="ru-RU" sz="1600">
                <a:latin typeface="Calibri" pitchFamily="34" charset="0"/>
              </a:rPr>
              <a:t>– приспособление для разглаживания заготовок.</a:t>
            </a:r>
          </a:p>
          <a:p>
            <a:r>
              <a:rPr lang="ru-RU" sz="1600" b="1">
                <a:latin typeface="Calibri" pitchFamily="34" charset="0"/>
              </a:rPr>
              <a:t>Дратва </a:t>
            </a:r>
            <a:r>
              <a:rPr lang="ru-RU" sz="1600">
                <a:latin typeface="Calibri" pitchFamily="34" charset="0"/>
              </a:rPr>
              <a:t>– толстые промасленные нитки. Сучили дратву, пропуская через специальные приспособления – </a:t>
            </a:r>
            <a:r>
              <a:rPr lang="ru-RU" sz="1600" b="1">
                <a:latin typeface="Calibri" pitchFamily="34" charset="0"/>
              </a:rPr>
              <a:t>концы.</a:t>
            </a:r>
            <a:endParaRPr lang="ru-RU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Заготовка – </a:t>
            </a:r>
            <a:r>
              <a:rPr lang="ru-RU" sz="1600">
                <a:latin typeface="Calibri" pitchFamily="34" charset="0"/>
              </a:rPr>
              <a:t>детали обуви: союзка, носки, задники, голенища, штафирка(подкладка в ботинках).</a:t>
            </a:r>
          </a:p>
          <a:p>
            <a:r>
              <a:rPr lang="ru-RU" sz="1600" b="1">
                <a:latin typeface="Calibri" pitchFamily="34" charset="0"/>
              </a:rPr>
              <a:t>Илёнка - </a:t>
            </a:r>
            <a:r>
              <a:rPr lang="ru-RU" sz="1600">
                <a:latin typeface="Calibri" pitchFamily="34" charset="0"/>
              </a:rPr>
              <a:t>значение слова выяснить не удалось.</a:t>
            </a:r>
          </a:p>
          <a:p>
            <a:r>
              <a:rPr lang="ru-RU" sz="1600" b="1">
                <a:latin typeface="Calibri" pitchFamily="34" charset="0"/>
              </a:rPr>
              <a:t>Колодка – </a:t>
            </a:r>
            <a:r>
              <a:rPr lang="ru-RU" sz="1600">
                <a:latin typeface="Calibri" pitchFamily="34" charset="0"/>
              </a:rPr>
              <a:t>приспособление для придания обуви определённой формы.</a:t>
            </a:r>
          </a:p>
          <a:p>
            <a:r>
              <a:rPr lang="ru-RU" sz="1600" b="1">
                <a:latin typeface="Calibri" pitchFamily="34" charset="0"/>
              </a:rPr>
              <a:t>Липка </a:t>
            </a:r>
            <a:r>
              <a:rPr lang="ru-RU" sz="1600">
                <a:latin typeface="Calibri" pitchFamily="34" charset="0"/>
              </a:rPr>
              <a:t>– табурет сапожника, полый,  часто обтянутый кожей, внутри – инструменты.</a:t>
            </a:r>
          </a:p>
          <a:p>
            <a:r>
              <a:rPr lang="ru-RU" sz="1600" b="1">
                <a:latin typeface="Calibri" pitchFamily="34" charset="0"/>
              </a:rPr>
              <a:t>Обсоюзка</a:t>
            </a:r>
            <a:r>
              <a:rPr lang="ru-RU" sz="1600">
                <a:latin typeface="Calibri" pitchFamily="34" charset="0"/>
              </a:rPr>
              <a:t> – простроченный край заготовки.</a:t>
            </a:r>
          </a:p>
          <a:p>
            <a:r>
              <a:rPr lang="ru-RU" sz="1600" b="1">
                <a:latin typeface="Calibri" pitchFamily="34" charset="0"/>
              </a:rPr>
              <a:t>Рант </a:t>
            </a:r>
            <a:r>
              <a:rPr lang="ru-RU" sz="1600">
                <a:latin typeface="Calibri" pitchFamily="34" charset="0"/>
              </a:rPr>
              <a:t>– узкий кожаный ремешок, скрепляющий заготовку с подошвой.</a:t>
            </a:r>
          </a:p>
          <a:p>
            <a:r>
              <a:rPr lang="ru-RU" sz="1600" b="1">
                <a:latin typeface="Calibri" pitchFamily="34" charset="0"/>
              </a:rPr>
              <a:t>Токмачик </a:t>
            </a:r>
            <a:r>
              <a:rPr lang="ru-RU" sz="1600">
                <a:latin typeface="Calibri" pitchFamily="34" charset="0"/>
              </a:rPr>
              <a:t>– инструмент, его накаливали и разглаживали им морщины на кожаной заготовке.</a:t>
            </a:r>
          </a:p>
          <a:p>
            <a:r>
              <a:rPr lang="ru-RU" sz="1600" b="1">
                <a:latin typeface="Calibri" pitchFamily="34" charset="0"/>
              </a:rPr>
              <a:t>Шило </a:t>
            </a:r>
            <a:r>
              <a:rPr lang="ru-RU" sz="1600">
                <a:latin typeface="Calibri" pitchFamily="34" charset="0"/>
              </a:rPr>
              <a:t>– заострённая спица с рукояткой для прокалывания отверстий в твёрдом материале.</a:t>
            </a:r>
          </a:p>
          <a:p>
            <a:r>
              <a:rPr lang="ru-RU" sz="1600" b="1">
                <a:latin typeface="Calibri" pitchFamily="34" charset="0"/>
              </a:rPr>
              <a:t>Шпандырь – </a:t>
            </a:r>
            <a:r>
              <a:rPr lang="ru-RU" sz="1600">
                <a:latin typeface="Calibri" pitchFamily="34" charset="0"/>
              </a:rPr>
              <a:t>ремень, с помощью которого удерживали заготовку при работе с ней, прикрепляя  к ноге. Часто этим ремнём сапожники наказывали учеников за брак или нерадивость в работе.</a:t>
            </a:r>
          </a:p>
          <a:p>
            <a:r>
              <a:rPr lang="ru-RU" sz="1600" b="1">
                <a:latin typeface="Calibri" pitchFamily="34" charset="0"/>
              </a:rPr>
              <a:t>Шмухты –</a:t>
            </a:r>
            <a:r>
              <a:rPr lang="ru-RU" sz="1600">
                <a:latin typeface="Calibri" pitchFamily="34" charset="0"/>
              </a:rPr>
              <a:t> устройство для соединения голенища с сапогом.</a:t>
            </a:r>
          </a:p>
          <a:p>
            <a:r>
              <a:rPr lang="ru-RU" sz="1600" b="1">
                <a:latin typeface="Calibri" pitchFamily="34" charset="0"/>
              </a:rPr>
              <a:t>Щучки –</a:t>
            </a:r>
            <a:r>
              <a:rPr lang="ru-RU" sz="1600">
                <a:latin typeface="Calibri" pitchFamily="34" charset="0"/>
              </a:rPr>
              <a:t> затяжки – приспособления с помощью которых кожа натягивалась на колодку.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5663" y="711200"/>
            <a:ext cx="8056562" cy="10810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Мини-словарь сапожной лексики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https://im3-tub-ru.yandex.net/i?id=f219f386097b843e347da53aa32597a8&amp;n=33&amp;h=215&amp;w=16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68375" y="1676400"/>
            <a:ext cx="303212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968375" y="5981700"/>
            <a:ext cx="303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Рыбаков М.А.</a:t>
            </a:r>
          </a:p>
          <a:p>
            <a:pPr algn="ctr"/>
            <a:r>
              <a:rPr lang="ru-RU">
                <a:latin typeface="Calibri" pitchFamily="34" charset="0"/>
              </a:rPr>
              <a:t>1891—1970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003800" y="1676400"/>
          <a:ext cx="2832100" cy="4092575"/>
        </p:xfrm>
        <a:graphic>
          <a:graphicData uri="http://schemas.openxmlformats.org/presentationml/2006/ole">
            <p:oleObj spid="_x0000_s3079" r:id="rId4" imgW="2539683" imgH="3669841" progId="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93900" y="711200"/>
            <a:ext cx="6918325" cy="10810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Писатель-земляк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5500" y="2806700"/>
          <a:ext cx="7645400" cy="3338513"/>
        </p:xfrm>
        <a:graphic>
          <a:graphicData uri="http://schemas.openxmlformats.org/drawingml/2006/table">
            <a:tbl>
              <a:tblPr/>
              <a:tblGrid>
                <a:gridCol w="3465513"/>
                <a:gridCol w="1392237"/>
                <a:gridCol w="1393825"/>
                <a:gridCol w="1393825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Возрастная группа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45-75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35-45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15-17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Употребляют диалектные слова, знают значение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Незначительное употребление, в основном в бытовой лексике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 задумываются, что это диалектные слова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249363" y="1244600"/>
            <a:ext cx="8056562" cy="10810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571500" y="2778125"/>
            <a:ext cx="822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Для науки представляет определённую ценность каждое слово, независимо от того, входит  ли оно в литературный язык или является только принадлежностью местного говора, потому что это слово появилось в речи народа неслучайно, для того чтобы назвать предмет, признак, действие, отношения между людьми. Потерять диалектные слова – это значит потерять длительный отрезок в истории жизни народа. Вот почему наш долг, наша обязанность – сохранить  сокровища живой народной речи,</a:t>
            </a:r>
          </a:p>
          <a:p>
            <a:r>
              <a:rPr lang="ru-RU" sz="2400">
                <a:latin typeface="Times New Roman" pitchFamily="18" charset="0"/>
              </a:rPr>
              <a:t> языковые традиции предков.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16063" y="1354138"/>
            <a:ext cx="3830637" cy="10810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5" descr="Учениц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63" y="695325"/>
            <a:ext cx="20050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901700" y="2338388"/>
            <a:ext cx="784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Толковый словарь живого ве­ли­ко­рус­ско­го языка В.И.Даля. 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филолога Л.И.Виноградовой “Кимрские диалекты” и “Говоры Кимрского   района Тверской области”, “Труды московской диалектологической комиссии”. 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К.Ф.Захаровой, В.Г.Орловой “Диалектное членение русского языка”.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Т.В. Кириллова “Исследование народных говоров Тверского края”.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В.В. Коркунов “Кимры в тексте. Фольклорные и диалектные особенности кимрского края". 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https://ru.wikipedia.org/wiki/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333333"/>
              </a:buCl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http://www.bibliotekar.ru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92300" y="973138"/>
            <a:ext cx="5473700" cy="10810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источники и ресурсы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Спасибо, пишет ру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40338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688" y="304800"/>
            <a:ext cx="5457825" cy="1828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Эпиграф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113" y="2743200"/>
            <a:ext cx="8229600" cy="1916113"/>
          </a:xfrm>
        </p:spPr>
        <p:txBody>
          <a:bodyPr rtlCol="0" anchor="ctr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Воспитание любви к родному краю,     к родной культуре,.. к родной речи – задача первостепенной важности.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Дмитрий Лихачев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088" y="669925"/>
            <a:ext cx="4400550" cy="1046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670050"/>
            <a:ext cx="8135937" cy="3587750"/>
          </a:xfrm>
        </p:spPr>
        <p:txBody>
          <a:bodyPr anchor="ctr"/>
          <a:lstStyle/>
          <a:p>
            <a:pPr marL="514350" indent="-514350" eaLnBrk="1" hangingPunct="1">
              <a:buFont typeface="Calibri Light"/>
              <a:buAutoNum type="arabicPeriod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Составить толковый словарь диалектных слов. </a:t>
            </a:r>
          </a:p>
          <a:p>
            <a:pPr marL="514350" indent="-514350" eaLnBrk="1" hangingPunct="1">
              <a:buFont typeface="Calibri Light"/>
              <a:buAutoNum type="arabicPeriod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Выявить особенности кимрского диалекта.</a:t>
            </a:r>
          </a:p>
        </p:txBody>
      </p:sp>
      <p:pic>
        <p:nvPicPr>
          <p:cNvPr id="16387" name="Picture 2" descr="C:\Users\Школа № 11\Desktop\1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110163"/>
            <a:ext cx="207803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188" y="684213"/>
            <a:ext cx="6373812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8"/>
          <p:cNvSpPr>
            <a:spLocks noGrp="1"/>
          </p:cNvSpPr>
          <p:nvPr>
            <p:ph sz="half" idx="2"/>
          </p:nvPr>
        </p:nvSpPr>
        <p:spPr>
          <a:xfrm>
            <a:off x="909638" y="2276475"/>
            <a:ext cx="8093075" cy="3684588"/>
          </a:xfrm>
        </p:spPr>
        <p:txBody>
          <a:bodyPr/>
          <a:lstStyle/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Изучение диалектных слов, встречающихся в речи жителей нашего города. </a:t>
            </a:r>
          </a:p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Наблюдение за фонетическими, лексическими, словообразовательными, морфемными, морфологическими явлениями в речи кимряков. </a:t>
            </a:r>
          </a:p>
        </p:txBody>
      </p:sp>
      <p:pic>
        <p:nvPicPr>
          <p:cNvPr id="17411" name="Picture 2" descr="C:\Users\Школа № 11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4686300"/>
            <a:ext cx="1927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005" y="1062445"/>
            <a:ext cx="5408022" cy="128580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19050">
              <a:bevelT w="25400" h="55880" prst="artDeco"/>
              <a:contourClr>
                <a:schemeClr val="bg1"/>
              </a:contourClr>
            </a:sp3d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Гипотеза</a:t>
            </a:r>
            <a:r>
              <a:rPr lang="ru-R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4057" y="2641600"/>
            <a:ext cx="7503886" cy="368662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9050">
              <a:bevelT w="25400" h="55880" prst="artDeco"/>
              <a:contourClr>
                <a:schemeClr val="bg1"/>
              </a:contourClr>
            </a:sp3d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spc="50" dirty="0" smtClean="0">
                <a:ln w="11430"/>
                <a:latin typeface="Times New Roman" pitchFamily="18" charset="0"/>
                <a:ea typeface="+mj-ea"/>
                <a:cs typeface="Times New Roman" pitchFamily="18" charset="0"/>
              </a:rPr>
              <a:t>Диалекты – часть истории страны, наследия духовной культуры России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.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285750"/>
            <a:ext cx="7358062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8004175" cy="4321175"/>
          </a:xfrm>
        </p:spPr>
        <p:txBody>
          <a:bodyPr anchor="ctr"/>
          <a:lstStyle/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Теоретический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: изучения литературы, посещение краеведческого музея, анализ исследуемой  проблемы.</a:t>
            </a:r>
          </a:p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Эмпирический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: наблюдения, интервьюирование. </a:t>
            </a:r>
          </a:p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Статистический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: методическая обработка материалов : тестирование и анкетирование. </a:t>
            </a:r>
          </a:p>
          <a:p>
            <a:pPr marL="514350" indent="-514350" eaLnBrk="1" hangingPunct="1">
              <a:buFont typeface="Calibri Light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Социологический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опрос, анкетирование.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60513" y="2035175"/>
            <a:ext cx="6940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Знаете ли вы диалектные слова города Кимры?</a:t>
            </a:r>
            <a:endParaRPr lang="ru-RU" alt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Используете ли вы диалектные слова?</a:t>
            </a:r>
            <a:endParaRPr lang="ru-RU" alt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В каком контексте вы употребляете диалектные слова? </a:t>
            </a:r>
            <a:b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Считаете ли вы что диалектные слова засоряют наш язык? </a:t>
            </a:r>
            <a:endParaRPr lang="ru-RU" alt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sz="20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482" name="Диаграмма 2"/>
          <p:cNvGraphicFramePr>
            <a:graphicFrameLocks/>
          </p:cNvGraphicFramePr>
          <p:nvPr/>
        </p:nvGraphicFramePr>
        <p:xfrm>
          <a:off x="1409700" y="2616200"/>
          <a:ext cx="6794500" cy="4102100"/>
        </p:xfrm>
        <a:graphic>
          <a:graphicData uri="http://schemas.openxmlformats.org/presentationml/2006/ole">
            <p:oleObj spid="_x0000_s20482" r:id="rId3" imgW="6797629" imgH="4102964" progId="Excel.Chart.8">
              <p:embed/>
            </p:oleObj>
          </a:graphicData>
        </a:graphic>
      </p:graphicFrame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1838" y="806450"/>
            <a:ext cx="7358062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Владимирско-поволжская-групп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613025"/>
            <a:ext cx="6351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68363" y="1647825"/>
            <a:ext cx="8056562" cy="965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Тверские говоры – языковой феномен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711200"/>
            <a:ext cx="8056562" cy="1081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кимрского говора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Диаграмма 3"/>
          <p:cNvGraphicFramePr>
            <a:graphicFrameLocks/>
          </p:cNvGraphicFramePr>
          <p:nvPr/>
        </p:nvGraphicFramePr>
        <p:xfrm>
          <a:off x="1395413" y="1960563"/>
          <a:ext cx="6197600" cy="4165600"/>
        </p:xfrm>
        <a:graphic>
          <a:graphicData uri="http://schemas.openxmlformats.org/presentationml/2006/ole">
            <p:oleObj spid="_x0000_s22530" r:id="rId3" imgW="6194073" imgH="4163929" progId="Excel.Char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414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 Light</vt:lpstr>
      <vt:lpstr>Calibri</vt:lpstr>
      <vt:lpstr>Times New Roman</vt:lpstr>
      <vt:lpstr>Тема Office</vt:lpstr>
      <vt:lpstr>Диаграмма Microsoft Excel</vt:lpstr>
      <vt:lpstr>Слайд 1</vt:lpstr>
      <vt:lpstr>Эпиграф</vt:lpstr>
      <vt:lpstr>Цель   </vt:lpstr>
      <vt:lpstr>Задачи  </vt:lpstr>
      <vt:lpstr>Слайд 5</vt:lpstr>
      <vt:lpstr>Методы исследования </vt:lpstr>
      <vt:lpstr>Слайд 7</vt:lpstr>
      <vt:lpstr>Слайд 8</vt:lpstr>
      <vt:lpstr>Особенности кимрского говора </vt:lpstr>
      <vt:lpstr>Виды диалектов</vt:lpstr>
      <vt:lpstr>Исследователи кимрского диалекта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</cp:lastModifiedBy>
  <cp:revision>134</cp:revision>
  <dcterms:created xsi:type="dcterms:W3CDTF">2014-11-21T11:00:06Z</dcterms:created>
  <dcterms:modified xsi:type="dcterms:W3CDTF">2017-03-18T12:06:32Z</dcterms:modified>
</cp:coreProperties>
</file>