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2" r:id="rId2"/>
    <p:sldId id="290" r:id="rId3"/>
    <p:sldId id="296" r:id="rId4"/>
    <p:sldId id="299" r:id="rId5"/>
    <p:sldId id="292" r:id="rId6"/>
    <p:sldId id="263" r:id="rId7"/>
    <p:sldId id="282" r:id="rId8"/>
    <p:sldId id="297" r:id="rId9"/>
    <p:sldId id="260" r:id="rId10"/>
    <p:sldId id="284" r:id="rId11"/>
    <p:sldId id="264" r:id="rId12"/>
    <p:sldId id="265" r:id="rId13"/>
    <p:sldId id="285" r:id="rId14"/>
    <p:sldId id="298" r:id="rId15"/>
    <p:sldId id="286" r:id="rId16"/>
    <p:sldId id="283" r:id="rId17"/>
    <p:sldId id="267" r:id="rId18"/>
    <p:sldId id="268" r:id="rId19"/>
    <p:sldId id="271" r:id="rId20"/>
    <p:sldId id="272" r:id="rId21"/>
    <p:sldId id="288" r:id="rId22"/>
    <p:sldId id="289" r:id="rId23"/>
    <p:sldId id="300" r:id="rId24"/>
    <p:sldId id="27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38" autoAdjust="0"/>
    <p:restoredTop sz="94660"/>
  </p:normalViewPr>
  <p:slideViewPr>
    <p:cSldViewPr>
      <p:cViewPr>
        <p:scale>
          <a:sx n="80" d="100"/>
          <a:sy n="80" d="100"/>
        </p:scale>
        <p:origin x="-103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A83CB-ADEC-4717-8763-49E0A7D6B804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694FF-62B4-4D62-891E-87DE087A50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694FF-62B4-4D62-891E-87DE087A50CF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694FF-62B4-4D62-891E-87DE087A50C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694FF-62B4-4D62-891E-87DE087A50C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4;&#1077;&#1090;&#1089;&#1082;&#1072;&#1103;%20&#1084;&#1091;&#1079;&#1099;&#1082;&#1072;%20-%20Childhood%20inmuse.info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1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468313" y="1916832"/>
            <a:ext cx="8229600" cy="43204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  <a:t>Центр </a:t>
            </a:r>
            <a:b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</a:br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  <a:t>речевого развития</a:t>
            </a:r>
            <a:r>
              <a:rPr lang="ru-RU" sz="4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  <a:t>старшая</a:t>
            </a: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  <a:t> группа № 4</a:t>
            </a:r>
            <a:b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  <a:ea typeface="Verdana" pitchFamily="34" charset="0"/>
                <a:cs typeface="Verdana" pitchFamily="34" charset="0"/>
              </a:rPr>
              <a:t> (коррекция речи) </a:t>
            </a:r>
            <a:r>
              <a:rPr lang="ru-RU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Новокузнецкий городской округ, </a:t>
            </a:r>
            <a:r>
              <a:rPr lang="ru-RU" sz="1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2021</a:t>
            </a:r>
            <a: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dirty="0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571604" y="642918"/>
            <a:ext cx="58817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Муниципальное бюджетное дошкольное образовательное учреждение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«Детский сад №221»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Детская музыка - Childhood inmuse.inf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Развитие мелкой моторики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 descr="IMG_20181019_160439.jpg"/>
          <p:cNvPicPr>
            <a:picLocks noChangeAspect="1"/>
          </p:cNvPicPr>
          <p:nvPr/>
        </p:nvPicPr>
        <p:blipFill>
          <a:blip r:embed="rId3" cstate="print"/>
          <a:srcRect l="6601" t="19550" r="2401"/>
          <a:stretch>
            <a:fillRect/>
          </a:stretch>
        </p:blipFill>
        <p:spPr>
          <a:xfrm>
            <a:off x="251520" y="1196752"/>
            <a:ext cx="252028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81015_155848.jpg"/>
          <p:cNvPicPr>
            <a:picLocks noChangeAspect="1"/>
          </p:cNvPicPr>
          <p:nvPr/>
        </p:nvPicPr>
        <p:blipFill>
          <a:blip r:embed="rId4" cstate="print"/>
          <a:srcRect l="15750" t="10101" r="15738" b="23750"/>
          <a:stretch>
            <a:fillRect/>
          </a:stretch>
        </p:blipFill>
        <p:spPr>
          <a:xfrm>
            <a:off x="2555776" y="4005064"/>
            <a:ext cx="3672408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ello_html_6a5813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980728"/>
            <a:ext cx="2552655" cy="2808312"/>
          </a:xfrm>
          <a:prstGeom prst="rect">
            <a:avLst/>
          </a:prstGeom>
        </p:spPr>
      </p:pic>
      <p:pic>
        <p:nvPicPr>
          <p:cNvPr id="15" name="Рисунок 14" descr="IMG_20181019_161635.jpg"/>
          <p:cNvPicPr>
            <a:picLocks noChangeAspect="1"/>
          </p:cNvPicPr>
          <p:nvPr/>
        </p:nvPicPr>
        <p:blipFill>
          <a:blip r:embed="rId6" cstate="print"/>
          <a:srcRect l="6688" t="3801" r="12988" b="11151"/>
          <a:stretch>
            <a:fillRect/>
          </a:stretch>
        </p:blipFill>
        <p:spPr>
          <a:xfrm>
            <a:off x="5940152" y="1340768"/>
            <a:ext cx="273630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940152" y="908720"/>
            <a:ext cx="2714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«Выложи картинку»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3717032"/>
            <a:ext cx="1994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Пальчиковые игры</a:t>
            </a:r>
            <a:endParaRPr lang="ru-RU" sz="2000" dirty="0"/>
          </a:p>
        </p:txBody>
      </p:sp>
      <p:pic>
        <p:nvPicPr>
          <p:cNvPr id="14" name="Рисунок 13" descr="hello_html_1b313b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4581128"/>
            <a:ext cx="1872208" cy="1770946"/>
          </a:xfrm>
          <a:prstGeom prst="rect">
            <a:avLst/>
          </a:prstGeom>
        </p:spPr>
      </p:pic>
      <p:pic>
        <p:nvPicPr>
          <p:cNvPr id="16" name="Рисунок 15" descr="hello_html_1b313b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581128"/>
            <a:ext cx="1872208" cy="17709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836712"/>
            <a:ext cx="2417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</a:t>
            </a:r>
            <a:r>
              <a:rPr lang="ru-RU" sz="2000" dirty="0" err="1" smtClean="0">
                <a:solidFill>
                  <a:srgbClr val="0070C0"/>
                </a:solidFill>
                <a:latin typeface="Monotype Corsiva" pitchFamily="66" charset="0"/>
              </a:rPr>
              <a:t>Тантаморески</a:t>
            </a:r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»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Материал для развитие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речевого дыхания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Содержимое 4" descr="IMG_20181012_1441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463" t="14951" r="7043" b="5499"/>
          <a:stretch>
            <a:fillRect/>
          </a:stretch>
        </p:blipFill>
        <p:spPr>
          <a:xfrm>
            <a:off x="2555776" y="2204864"/>
            <a:ext cx="410445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81012_154244.jpg"/>
          <p:cNvPicPr>
            <a:picLocks noChangeAspect="1"/>
          </p:cNvPicPr>
          <p:nvPr/>
        </p:nvPicPr>
        <p:blipFill>
          <a:blip r:embed="rId4" cstate="print"/>
          <a:srcRect l="42125" t="17451" r="6688" b="27950"/>
          <a:stretch>
            <a:fillRect/>
          </a:stretch>
        </p:blipFill>
        <p:spPr>
          <a:xfrm>
            <a:off x="179512" y="4437112"/>
            <a:ext cx="273630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81012_154551.jpg"/>
          <p:cNvPicPr>
            <a:picLocks noChangeAspect="1"/>
          </p:cNvPicPr>
          <p:nvPr/>
        </p:nvPicPr>
        <p:blipFill>
          <a:blip r:embed="rId5" cstate="print"/>
          <a:srcRect l="8263" t="20601" r="62600" b="35300"/>
          <a:stretch>
            <a:fillRect/>
          </a:stretch>
        </p:blipFill>
        <p:spPr>
          <a:xfrm>
            <a:off x="6300192" y="4437112"/>
            <a:ext cx="266429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81019_155823.jpg"/>
          <p:cNvPicPr>
            <a:picLocks noChangeAspect="1"/>
          </p:cNvPicPr>
          <p:nvPr/>
        </p:nvPicPr>
        <p:blipFill>
          <a:blip r:embed="rId6" cstate="print"/>
          <a:srcRect l="2401" t="9051" r="5201" b="29000"/>
          <a:stretch>
            <a:fillRect/>
          </a:stretch>
        </p:blipFill>
        <p:spPr>
          <a:xfrm>
            <a:off x="142844" y="1571612"/>
            <a:ext cx="266429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81019_160209.jpg"/>
          <p:cNvPicPr>
            <a:picLocks noChangeAspect="1"/>
          </p:cNvPicPr>
          <p:nvPr/>
        </p:nvPicPr>
        <p:blipFill>
          <a:blip r:embed="rId7" cstate="print"/>
          <a:srcRect l="3801" t="34250" b="24800"/>
          <a:stretch>
            <a:fillRect/>
          </a:stretch>
        </p:blipFill>
        <p:spPr>
          <a:xfrm>
            <a:off x="6357950" y="1571612"/>
            <a:ext cx="252028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солнце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92280" y="3501008"/>
            <a:ext cx="1440160" cy="1340768"/>
          </a:xfrm>
          <a:prstGeom prst="rect">
            <a:avLst/>
          </a:prstGeom>
        </p:spPr>
      </p:pic>
      <p:pic>
        <p:nvPicPr>
          <p:cNvPr id="12" name="Рисунок 11" descr="солнце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568" y="3429000"/>
            <a:ext cx="1403648" cy="1440160"/>
          </a:xfrm>
          <a:prstGeom prst="rect">
            <a:avLst/>
          </a:prstGeom>
        </p:spPr>
      </p:pic>
      <p:pic>
        <p:nvPicPr>
          <p:cNvPr id="13" name="Рисунок 12" descr="солнце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928" y="5417840"/>
            <a:ext cx="1403648" cy="14401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Материал по звукопроизношению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Рисунок 11" descr="IMG_20181019_145211.jpg"/>
          <p:cNvPicPr>
            <a:picLocks noChangeAspect="1"/>
          </p:cNvPicPr>
          <p:nvPr/>
        </p:nvPicPr>
        <p:blipFill>
          <a:blip r:embed="rId3" cstate="print"/>
          <a:srcRect t="6951" r="3538" b="17450"/>
          <a:stretch>
            <a:fillRect/>
          </a:stretch>
        </p:blipFill>
        <p:spPr>
          <a:xfrm>
            <a:off x="323528" y="1124744"/>
            <a:ext cx="374441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181023_075007.jpg"/>
          <p:cNvPicPr>
            <a:picLocks noChangeAspect="1"/>
          </p:cNvPicPr>
          <p:nvPr/>
        </p:nvPicPr>
        <p:blipFill>
          <a:blip r:embed="rId4" cstate="print"/>
          <a:srcRect l="15000" t="6951" r="1001" b="12201"/>
          <a:stretch>
            <a:fillRect/>
          </a:stretch>
        </p:blipFill>
        <p:spPr>
          <a:xfrm rot="16200000">
            <a:off x="5364088" y="3429000"/>
            <a:ext cx="244827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5" descr="IMG_20181017_181247.jpg"/>
          <p:cNvPicPr>
            <a:picLocks noChangeAspect="1"/>
          </p:cNvPicPr>
          <p:nvPr/>
        </p:nvPicPr>
        <p:blipFill>
          <a:blip r:embed="rId5" cstate="print"/>
          <a:srcRect l="22485" r="13875" b="2270"/>
          <a:stretch>
            <a:fillRect/>
          </a:stretch>
        </p:blipFill>
        <p:spPr>
          <a:xfrm rot="16200000">
            <a:off x="1043609" y="3429000"/>
            <a:ext cx="252027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4" descr="DSCN1725.JPG"/>
          <p:cNvPicPr>
            <a:picLocks noChangeAspect="1"/>
          </p:cNvPicPr>
          <p:nvPr/>
        </p:nvPicPr>
        <p:blipFill>
          <a:blip r:embed="rId6" cstate="print"/>
          <a:srcRect l="9429" b="10272"/>
          <a:stretch>
            <a:fillRect/>
          </a:stretch>
        </p:blipFill>
        <p:spPr>
          <a:xfrm>
            <a:off x="4644008" y="1124744"/>
            <a:ext cx="381642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151989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3356992"/>
            <a:ext cx="2304256" cy="9288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Игры по развитию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звукопроизношения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 descr="IMG_20181015_160236.jpg"/>
          <p:cNvPicPr>
            <a:picLocks noChangeAspect="1"/>
          </p:cNvPicPr>
          <p:nvPr/>
        </p:nvPicPr>
        <p:blipFill>
          <a:blip r:embed="rId3" cstate="print"/>
          <a:srcRect l="19288" t="13250" r="18501" b="9051"/>
          <a:stretch>
            <a:fillRect/>
          </a:stretch>
        </p:blipFill>
        <p:spPr>
          <a:xfrm>
            <a:off x="179512" y="1772816"/>
            <a:ext cx="4178206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буратин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4653136"/>
            <a:ext cx="1800200" cy="2016224"/>
          </a:xfrm>
          <a:prstGeom prst="rect">
            <a:avLst/>
          </a:prstGeom>
        </p:spPr>
      </p:pic>
      <p:pic>
        <p:nvPicPr>
          <p:cNvPr id="9" name="Рисунок 8" descr="411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13295">
            <a:off x="548050" y="300762"/>
            <a:ext cx="900608" cy="1124744"/>
          </a:xfrm>
          <a:prstGeom prst="rect">
            <a:avLst/>
          </a:prstGeom>
        </p:spPr>
      </p:pic>
      <p:pic>
        <p:nvPicPr>
          <p:cNvPr id="10" name="Рисунок 9" descr="411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504532">
            <a:off x="7275144" y="349357"/>
            <a:ext cx="999790" cy="108529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15616" y="1412776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«Найди звук»</a:t>
            </a:r>
            <a:endParaRPr lang="ru-RU" sz="2000" dirty="0"/>
          </a:p>
        </p:txBody>
      </p:sp>
      <p:pic>
        <p:nvPicPr>
          <p:cNvPr id="13" name="Содержимое 4" descr="IMG_20181016_073038.jpg"/>
          <p:cNvPicPr>
            <a:picLocks noChangeAspect="1"/>
          </p:cNvPicPr>
          <p:nvPr/>
        </p:nvPicPr>
        <p:blipFill>
          <a:blip r:embed="rId7" cstate="print"/>
          <a:srcRect l="10623" t="8587" r="4657" b="19823"/>
          <a:stretch>
            <a:fillRect/>
          </a:stretch>
        </p:blipFill>
        <p:spPr>
          <a:xfrm>
            <a:off x="4860032" y="1844824"/>
            <a:ext cx="4032448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004048" y="1484784"/>
            <a:ext cx="3214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Артикуляционная гимнастика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Артикуляционная гимнастика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IMG_20181021_1203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034" t="10846" b="5625"/>
          <a:stretch>
            <a:fillRect/>
          </a:stretch>
        </p:blipFill>
        <p:spPr>
          <a:xfrm rot="15859796">
            <a:off x="1556226" y="1375889"/>
            <a:ext cx="5155940" cy="4976037"/>
          </a:xfrm>
          <a:prstGeom prst="rect">
            <a:avLst/>
          </a:prstGeom>
          <a:ln>
            <a:solidFill>
              <a:srgbClr val="00B050"/>
            </a:solidFill>
            <a:prstDash val="sysDot"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Развитие фонематического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строя речи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132856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«Звуковое лото»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2060848"/>
            <a:ext cx="2160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«Определение  звука в слове»</a:t>
            </a:r>
            <a:endParaRPr lang="ru-RU" sz="2000" dirty="0"/>
          </a:p>
        </p:txBody>
      </p:sp>
      <p:pic>
        <p:nvPicPr>
          <p:cNvPr id="9" name="Picture 4" descr="http://www.maam.ru/upload/blogs/7fb6741ebec79c12c046afb23299f5e4.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062" b="19836"/>
          <a:stretch/>
        </p:blipFill>
        <p:spPr bwMode="auto">
          <a:xfrm>
            <a:off x="2555776" y="1628800"/>
            <a:ext cx="3816424" cy="1905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4" descr="IMG_20181023_07310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3748" t="8587" r="18976" b="7090"/>
          <a:stretch>
            <a:fillRect/>
          </a:stretch>
        </p:blipFill>
        <p:spPr>
          <a:xfrm>
            <a:off x="107504" y="2708920"/>
            <a:ext cx="24482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81023_092812.jpg"/>
          <p:cNvPicPr>
            <a:picLocks noChangeAspect="1"/>
          </p:cNvPicPr>
          <p:nvPr/>
        </p:nvPicPr>
        <p:blipFill>
          <a:blip r:embed="rId5" cstate="print"/>
          <a:srcRect l="20600" t="9051" r="23401" b="34250"/>
          <a:stretch>
            <a:fillRect/>
          </a:stretch>
        </p:blipFill>
        <p:spPr>
          <a:xfrm>
            <a:off x="6444208" y="2924944"/>
            <a:ext cx="24482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99792" y="1268760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«Звуковой паровозик»</a:t>
            </a:r>
            <a:endParaRPr lang="ru-RU" sz="2000" dirty="0"/>
          </a:p>
        </p:txBody>
      </p:sp>
      <p:pic>
        <p:nvPicPr>
          <p:cNvPr id="11" name="Рисунок 10" descr="IMG_20181024_074457.jpg"/>
          <p:cNvPicPr>
            <a:picLocks noChangeAspect="1"/>
          </p:cNvPicPr>
          <p:nvPr/>
        </p:nvPicPr>
        <p:blipFill>
          <a:blip r:embed="rId6" cstate="print"/>
          <a:srcRect l="37400" t="5901" r="20600" b="5901"/>
          <a:stretch>
            <a:fillRect/>
          </a:stretch>
        </p:blipFill>
        <p:spPr>
          <a:xfrm rot="16200000">
            <a:off x="3419872" y="3140968"/>
            <a:ext cx="208823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ello_html_1b313b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88640"/>
            <a:ext cx="1872208" cy="1770946"/>
          </a:xfrm>
          <a:prstGeom prst="rect">
            <a:avLst/>
          </a:prstGeom>
        </p:spPr>
      </p:pic>
      <p:pic>
        <p:nvPicPr>
          <p:cNvPr id="13" name="Рисунок 12" descr="hello_html_1b313b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188640"/>
            <a:ext cx="1872208" cy="1770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94122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Развитие связной речи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Содержимое 4" descr="IMG_20181012_1600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2423" t="5405" r="20302" b="11863"/>
          <a:stretch>
            <a:fillRect/>
          </a:stretch>
        </p:blipFill>
        <p:spPr>
          <a:xfrm>
            <a:off x="683568" y="1340768"/>
            <a:ext cx="237626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81015_154333.jpg"/>
          <p:cNvPicPr>
            <a:picLocks noChangeAspect="1"/>
          </p:cNvPicPr>
          <p:nvPr/>
        </p:nvPicPr>
        <p:blipFill>
          <a:blip r:embed="rId4" cstate="print"/>
          <a:srcRect l="19288" t="5901" r="16925" b="27950"/>
          <a:stretch>
            <a:fillRect/>
          </a:stretch>
        </p:blipFill>
        <p:spPr>
          <a:xfrm>
            <a:off x="5436096" y="1340768"/>
            <a:ext cx="324036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81015_141702.jpg"/>
          <p:cNvPicPr>
            <a:picLocks noChangeAspect="1"/>
          </p:cNvPicPr>
          <p:nvPr/>
        </p:nvPicPr>
        <p:blipFill>
          <a:blip r:embed="rId5" cstate="print"/>
          <a:srcRect l="12200" r="12201"/>
          <a:stretch>
            <a:fillRect/>
          </a:stretch>
        </p:blipFill>
        <p:spPr>
          <a:xfrm rot="16200000">
            <a:off x="3395024" y="3381840"/>
            <a:ext cx="2088232" cy="4486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hello_html_1b313b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653136"/>
            <a:ext cx="1872208" cy="17709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1600" y="836712"/>
            <a:ext cx="1981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 «</a:t>
            </a:r>
            <a:r>
              <a:rPr lang="ru-RU" sz="2000" dirty="0" err="1" smtClean="0">
                <a:solidFill>
                  <a:srgbClr val="0070C0"/>
                </a:solidFill>
                <a:latin typeface="Monotype Corsiva" pitchFamily="66" charset="0"/>
              </a:rPr>
              <a:t>Мнемотаблицы</a:t>
            </a:r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»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04048" y="908720"/>
            <a:ext cx="3940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 «Составление рассказа по картинкам»</a:t>
            </a:r>
            <a:endParaRPr lang="ru-RU" sz="2000" dirty="0"/>
          </a:p>
        </p:txBody>
      </p:sp>
      <p:pic>
        <p:nvPicPr>
          <p:cNvPr id="13" name="Рисунок 12" descr="hello_html_1b313b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4869160"/>
            <a:ext cx="1872208" cy="1770946"/>
          </a:xfrm>
          <a:prstGeom prst="rect">
            <a:avLst/>
          </a:prstGeom>
        </p:spPr>
      </p:pic>
      <p:pic>
        <p:nvPicPr>
          <p:cNvPr id="14" name="Рисунок 13" descr="hello_html_1b313b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988840"/>
            <a:ext cx="1872208" cy="1770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Материал для развития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лексического строя речи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 descr="hello_html_1b313b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1872208" cy="1770946"/>
          </a:xfrm>
          <a:prstGeom prst="rect">
            <a:avLst/>
          </a:prstGeom>
        </p:spPr>
      </p:pic>
      <p:pic>
        <p:nvPicPr>
          <p:cNvPr id="10" name="Рисунок 9" descr="hello_html_1b313b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0"/>
            <a:ext cx="1872208" cy="1770946"/>
          </a:xfrm>
          <a:prstGeom prst="rect">
            <a:avLst/>
          </a:prstGeom>
        </p:spPr>
      </p:pic>
      <p:pic>
        <p:nvPicPr>
          <p:cNvPr id="11" name="Рисунок 10" descr="IMG_20181019_135732.jpg"/>
          <p:cNvPicPr>
            <a:picLocks noChangeAspect="1"/>
          </p:cNvPicPr>
          <p:nvPr/>
        </p:nvPicPr>
        <p:blipFill>
          <a:blip r:embed="rId4" cstate="print"/>
          <a:srcRect l="12201" t="84006" r="20600" b="2751"/>
          <a:stretch>
            <a:fillRect/>
          </a:stretch>
        </p:blipFill>
        <p:spPr>
          <a:xfrm>
            <a:off x="2267744" y="1412776"/>
            <a:ext cx="396044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IMG_20181016_07102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4656" t="16542" r="4657" b="24591"/>
          <a:stretch>
            <a:fillRect/>
          </a:stretch>
        </p:blipFill>
        <p:spPr>
          <a:xfrm>
            <a:off x="1835696" y="1412776"/>
            <a:ext cx="54726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81012_155227.jpg"/>
          <p:cNvPicPr>
            <a:picLocks noChangeAspect="1"/>
          </p:cNvPicPr>
          <p:nvPr/>
        </p:nvPicPr>
        <p:blipFill>
          <a:blip r:embed="rId6" cstate="print"/>
          <a:srcRect l="6688" t="8001" r="4326" b="13250"/>
          <a:stretch>
            <a:fillRect/>
          </a:stretch>
        </p:blipFill>
        <p:spPr>
          <a:xfrm>
            <a:off x="4644008" y="3573016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81015_155308.jpg"/>
          <p:cNvPicPr>
            <a:picLocks noChangeAspect="1"/>
          </p:cNvPicPr>
          <p:nvPr/>
        </p:nvPicPr>
        <p:blipFill>
          <a:blip r:embed="rId7" cstate="print"/>
          <a:srcRect l="5290" t="5901" r="8313" b="32460"/>
          <a:stretch>
            <a:fillRect/>
          </a:stretch>
        </p:blipFill>
        <p:spPr>
          <a:xfrm>
            <a:off x="251520" y="3573016"/>
            <a:ext cx="403244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Развития грамматического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строя речи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Содержимое 5" descr="IMG_20181017_161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3937" t="10178" r="16059"/>
          <a:stretch>
            <a:fillRect/>
          </a:stretch>
        </p:blipFill>
        <p:spPr>
          <a:xfrm>
            <a:off x="395536" y="1196752"/>
            <a:ext cx="244827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81018_104416.jpg"/>
          <p:cNvPicPr>
            <a:picLocks noChangeAspect="1"/>
          </p:cNvPicPr>
          <p:nvPr/>
        </p:nvPicPr>
        <p:blipFill>
          <a:blip r:embed="rId4" cstate="print"/>
          <a:srcRect l="7476" r="8263" b="14300"/>
          <a:stretch>
            <a:fillRect/>
          </a:stretch>
        </p:blipFill>
        <p:spPr>
          <a:xfrm>
            <a:off x="2915816" y="3933056"/>
            <a:ext cx="324036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81019_161806.jpg"/>
          <p:cNvPicPr>
            <a:picLocks noChangeAspect="1"/>
          </p:cNvPicPr>
          <p:nvPr/>
        </p:nvPicPr>
        <p:blipFill>
          <a:blip r:embed="rId5" cstate="print"/>
          <a:srcRect l="27600" t="4851" r="5201" b="16400"/>
          <a:stretch>
            <a:fillRect/>
          </a:stretch>
        </p:blipFill>
        <p:spPr>
          <a:xfrm>
            <a:off x="6516216" y="1124744"/>
            <a:ext cx="237626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ello_html_6a58135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1412776"/>
            <a:ext cx="2048599" cy="2376264"/>
          </a:xfrm>
          <a:prstGeom prst="rect">
            <a:avLst/>
          </a:prstGeom>
        </p:spPr>
      </p:pic>
      <p:pic>
        <p:nvPicPr>
          <p:cNvPr id="9" name="Рисунок 8" descr="hello_html_1b313b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48" y="5357826"/>
            <a:ext cx="1457260" cy="1282280"/>
          </a:xfrm>
          <a:prstGeom prst="rect">
            <a:avLst/>
          </a:prstGeom>
        </p:spPr>
      </p:pic>
      <p:pic>
        <p:nvPicPr>
          <p:cNvPr id="10" name="Рисунок 9" descr="hello_html_1b313b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5286388"/>
            <a:ext cx="1457260" cy="12822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836712"/>
            <a:ext cx="2794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 Игра«Мой, моя, мои, моё»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3645024"/>
            <a:ext cx="2000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 Игра«Антонимы»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732240" y="764704"/>
            <a:ext cx="21579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«Один - много»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Материал по развитию интеллектуальной сферы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Содержимое 4" descr="IMG_20181018_0725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3660"/>
          <a:stretch>
            <a:fillRect/>
          </a:stretch>
        </p:blipFill>
        <p:spPr>
          <a:xfrm>
            <a:off x="251520" y="1700808"/>
            <a:ext cx="302433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81018_104139.jpg"/>
          <p:cNvPicPr>
            <a:picLocks noChangeAspect="1"/>
          </p:cNvPicPr>
          <p:nvPr/>
        </p:nvPicPr>
        <p:blipFill>
          <a:blip r:embed="rId4" cstate="print"/>
          <a:srcRect l="19201" t="5901" r="26200" b="22700"/>
          <a:stretch>
            <a:fillRect/>
          </a:stretch>
        </p:blipFill>
        <p:spPr>
          <a:xfrm>
            <a:off x="3203848" y="2204864"/>
            <a:ext cx="266429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81015_154830.jpg"/>
          <p:cNvPicPr>
            <a:picLocks noChangeAspect="1"/>
          </p:cNvPicPr>
          <p:nvPr/>
        </p:nvPicPr>
        <p:blipFill>
          <a:blip r:embed="rId5" cstate="print"/>
          <a:srcRect l="3801" t="18501" r="13601" b="32150"/>
          <a:stretch>
            <a:fillRect/>
          </a:stretch>
        </p:blipFill>
        <p:spPr>
          <a:xfrm>
            <a:off x="5724128" y="4077072"/>
            <a:ext cx="309634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15616" y="1340768"/>
            <a:ext cx="18405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</a:t>
            </a:r>
            <a:r>
              <a:rPr lang="ru-RU" sz="2000" dirty="0" err="1" smtClean="0">
                <a:solidFill>
                  <a:srgbClr val="0070C0"/>
                </a:solidFill>
                <a:latin typeface="Monotype Corsiva" pitchFamily="66" charset="0"/>
              </a:rPr>
              <a:t>Танграм</a:t>
            </a:r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»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04248" y="364502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3717032"/>
            <a:ext cx="286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«Четвертый лишний»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1844824"/>
            <a:ext cx="2792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 Развиваем память»</a:t>
            </a:r>
            <a:endParaRPr lang="ru-RU" sz="2000" dirty="0"/>
          </a:p>
        </p:txBody>
      </p:sp>
      <p:pic>
        <p:nvPicPr>
          <p:cNvPr id="13" name="Рисунок 12" descr="hello_html_1b313b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1268760"/>
            <a:ext cx="1872208" cy="1770946"/>
          </a:xfrm>
          <a:prstGeom prst="rect">
            <a:avLst/>
          </a:prstGeom>
        </p:spPr>
      </p:pic>
      <p:pic>
        <p:nvPicPr>
          <p:cNvPr id="14" name="Рисунок 13" descr="hello_html_1b313b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4869160"/>
            <a:ext cx="1872208" cy="1770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32556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Цель </a:t>
            </a:r>
            <a:r>
              <a:rPr lang="ru-RU" sz="28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речевого уголка: </a:t>
            </a:r>
            <a:r>
              <a:rPr lang="ru-RU" sz="28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способствовать созданию оптимальных условий для организации предметно-развивающей среды в группе для совершенствования процесса развития и коррекции речи детей.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b="1" i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31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Задачи речевого развития по ФГОС дошкольного образования:</a:t>
            </a:r>
            <a:endParaRPr lang="ru-RU" sz="31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31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1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Формирование фонематического восприятия и слуха.</a:t>
            </a:r>
          </a:p>
          <a:p>
            <a:pPr algn="ctr"/>
            <a:r>
              <a:rPr lang="ru-RU" sz="31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Развитие артикуляционной моторики.</a:t>
            </a:r>
          </a:p>
          <a:p>
            <a:pPr algn="ctr"/>
            <a:r>
              <a:rPr lang="ru-RU" sz="31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Закрепление навыков правильного произношения звуков.</a:t>
            </a:r>
          </a:p>
          <a:p>
            <a:pPr algn="ctr"/>
            <a:r>
              <a:rPr lang="ru-RU" sz="31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Закрепление навыков, полученных на занятиях.</a:t>
            </a:r>
          </a:p>
          <a:p>
            <a:pPr algn="ctr"/>
            <a:r>
              <a:rPr lang="ru-RU" sz="31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Активизация словаря, обобщающих понятий и лексико-грамматических категорий.</a:t>
            </a:r>
          </a:p>
          <a:p>
            <a:pPr algn="ctr"/>
            <a:r>
              <a:rPr lang="ru-RU" sz="31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Развитие связной речи.</a:t>
            </a:r>
          </a:p>
          <a:p>
            <a:pPr algn="ctr"/>
            <a:r>
              <a:rPr lang="ru-RU" sz="3100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Развитие мелкой моторики.</a:t>
            </a:r>
          </a:p>
          <a:p>
            <a:pPr marL="0" indent="0" algn="ctr">
              <a:buNone/>
            </a:pPr>
            <a:endParaRPr lang="ru-RU" b="1" i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0" indent="0" algn="ctr">
              <a:buClr>
                <a:schemeClr val="tx2"/>
              </a:buClr>
              <a:buNone/>
            </a:pPr>
            <a:endParaRPr lang="ru-RU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Развитие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эмоциональной сферы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Содержимое 4" descr="IMG_20181019_1612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270" t="21315" b="19818"/>
          <a:stretch>
            <a:fillRect/>
          </a:stretch>
        </p:blipFill>
        <p:spPr>
          <a:xfrm>
            <a:off x="1763688" y="1412776"/>
            <a:ext cx="553758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etsad-413063-1471178301.jpg"/>
          <p:cNvPicPr>
            <a:picLocks noChangeAspect="1"/>
          </p:cNvPicPr>
          <p:nvPr/>
        </p:nvPicPr>
        <p:blipFill>
          <a:blip r:embed="rId4" cstate="print"/>
          <a:srcRect l="8537" t="9661" r="18069" b="5178"/>
          <a:stretch>
            <a:fillRect/>
          </a:stretch>
        </p:blipFill>
        <p:spPr>
          <a:xfrm>
            <a:off x="3131840" y="2924944"/>
            <a:ext cx="273630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81022_160803.jpg"/>
          <p:cNvPicPr>
            <a:picLocks noChangeAspect="1"/>
          </p:cNvPicPr>
          <p:nvPr/>
        </p:nvPicPr>
        <p:blipFill>
          <a:blip r:embed="rId5" cstate="print"/>
          <a:srcRect t="35300" r="5201"/>
          <a:stretch>
            <a:fillRect/>
          </a:stretch>
        </p:blipFill>
        <p:spPr>
          <a:xfrm>
            <a:off x="6084168" y="3933056"/>
            <a:ext cx="2664296" cy="269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81026_090814.jpg"/>
          <p:cNvPicPr>
            <a:picLocks noChangeAspect="1"/>
          </p:cNvPicPr>
          <p:nvPr/>
        </p:nvPicPr>
        <p:blipFill>
          <a:blip r:embed="rId6" cstate="print"/>
          <a:srcRect l="13800" t="41600" r="12201" b="7122"/>
          <a:stretch>
            <a:fillRect/>
          </a:stretch>
        </p:blipFill>
        <p:spPr>
          <a:xfrm>
            <a:off x="179512" y="4077072"/>
            <a:ext cx="302433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смайли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32656"/>
            <a:ext cx="1928837" cy="1335038"/>
          </a:xfrm>
          <a:prstGeom prst="rect">
            <a:avLst/>
          </a:prstGeom>
        </p:spPr>
      </p:pic>
      <p:pic>
        <p:nvPicPr>
          <p:cNvPr id="11" name="Рисунок 10" descr="смайли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188640"/>
            <a:ext cx="1928837" cy="1335038"/>
          </a:xfrm>
          <a:prstGeom prst="rect">
            <a:avLst/>
          </a:prstGeom>
        </p:spPr>
      </p:pic>
      <p:pic>
        <p:nvPicPr>
          <p:cNvPr id="12" name="Рисунок 11" descr="смайли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5373216"/>
            <a:ext cx="1928837" cy="133503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9552" y="3645024"/>
            <a:ext cx="2348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Смайлики настроения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12160" y="3573016"/>
            <a:ext cx="2885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Упражнения на релаксацию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6" name="Содержимое 5" descr="IMG-7527bb2d393cb97f6911cdd50c1e1344-V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2906" b="2317"/>
          <a:stretch>
            <a:fillRect/>
          </a:stretch>
        </p:blipFill>
        <p:spPr>
          <a:xfrm>
            <a:off x="5076056" y="2060848"/>
            <a:ext cx="353848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4048" y="1052736"/>
            <a:ext cx="3682752" cy="6529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Интерактивные игры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764704"/>
            <a:ext cx="3682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Тематические презентации</a:t>
            </a:r>
            <a:endParaRPr kumimoji="0" lang="ru-RU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14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132856"/>
            <a:ext cx="352839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lide-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2060848"/>
            <a:ext cx="360040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солнце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0"/>
            <a:ext cx="1656184" cy="1728192"/>
          </a:xfrm>
          <a:prstGeom prst="rect">
            <a:avLst/>
          </a:prstGeom>
        </p:spPr>
      </p:pic>
      <p:pic>
        <p:nvPicPr>
          <p:cNvPr id="11" name="Рисунок 10" descr="солнце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129808"/>
            <a:ext cx="1656184" cy="1728192"/>
          </a:xfrm>
          <a:prstGeom prst="rect">
            <a:avLst/>
          </a:prstGeom>
        </p:spPr>
      </p:pic>
      <p:pic>
        <p:nvPicPr>
          <p:cNvPr id="12" name="Рисунок 11" descr="солнце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5129808"/>
            <a:ext cx="1656184" cy="17281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idx="1"/>
          </p:nvPr>
        </p:nvSpPr>
        <p:spPr>
          <a:xfrm>
            <a:off x="2339752" y="188640"/>
            <a:ext cx="4248472" cy="2304256"/>
          </a:xfrm>
        </p:spPr>
        <p:txBody>
          <a:bodyPr>
            <a:normAutofit fontScale="6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  <a:ea typeface="Verdana" pitchFamily="34" charset="0"/>
                <a:cs typeface="Verdana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  <a:ea typeface="Verdana" pitchFamily="34" charset="0"/>
                <a:cs typeface="Verdana" pitchFamily="34" charset="0"/>
              </a:rPr>
            </a:br>
            <a:r>
              <a:rPr lang="ru-RU" sz="4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  <a:t>Мы будем разговаривать</a:t>
            </a:r>
            <a:br>
              <a:rPr lang="ru-RU" sz="4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</a:br>
            <a:r>
              <a:rPr lang="ru-RU" sz="4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  <a:t>Мы будем выговаривать,</a:t>
            </a:r>
            <a:br>
              <a:rPr lang="ru-RU" sz="4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</a:br>
            <a:r>
              <a:rPr lang="ru-RU" sz="4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  <a:t>Всё правильно и внятно,</a:t>
            </a:r>
            <a:br>
              <a:rPr lang="ru-RU" sz="4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</a:br>
            <a:r>
              <a:rPr lang="ru-RU" sz="4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  <a:t>Чтоб было всем понятно!</a:t>
            </a:r>
            <a:endParaRPr lang="ru-RU" sz="4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 descr="IMG_20181012_160406.jpg"/>
          <p:cNvPicPr>
            <a:picLocks noChangeAspect="1"/>
          </p:cNvPicPr>
          <p:nvPr/>
        </p:nvPicPr>
        <p:blipFill>
          <a:blip r:embed="rId3" cstate="print"/>
          <a:srcRect t="10101" r="17800" b="14300"/>
          <a:stretch>
            <a:fillRect/>
          </a:stretch>
        </p:blipFill>
        <p:spPr>
          <a:xfrm>
            <a:off x="179512" y="332656"/>
            <a:ext cx="2376264" cy="2736304"/>
          </a:xfrm>
          <a:prstGeom prst="rect">
            <a:avLst/>
          </a:prstGeom>
        </p:spPr>
      </p:pic>
      <p:pic>
        <p:nvPicPr>
          <p:cNvPr id="11" name="Рисунок 10" descr="IMG_20181022_160138.jpg"/>
          <p:cNvPicPr>
            <a:picLocks noChangeAspect="1"/>
          </p:cNvPicPr>
          <p:nvPr/>
        </p:nvPicPr>
        <p:blipFill>
          <a:blip r:embed="rId4" cstate="print"/>
          <a:srcRect l="16137" t="21650" r="18501" b="16401"/>
          <a:stretch>
            <a:fillRect/>
          </a:stretch>
        </p:blipFill>
        <p:spPr>
          <a:xfrm>
            <a:off x="3059832" y="1844824"/>
            <a:ext cx="2952328" cy="2304256"/>
          </a:xfrm>
          <a:prstGeom prst="rect">
            <a:avLst/>
          </a:prstGeom>
        </p:spPr>
      </p:pic>
      <p:pic>
        <p:nvPicPr>
          <p:cNvPr id="12" name="Рисунок 11" descr="IMG_20181022_162012.jpg"/>
          <p:cNvPicPr>
            <a:picLocks noChangeAspect="1"/>
          </p:cNvPicPr>
          <p:nvPr/>
        </p:nvPicPr>
        <p:blipFill>
          <a:blip r:embed="rId5" cstate="print"/>
          <a:srcRect l="10801" r="20600" b="24800"/>
          <a:stretch>
            <a:fillRect/>
          </a:stretch>
        </p:blipFill>
        <p:spPr>
          <a:xfrm>
            <a:off x="6516216" y="404664"/>
            <a:ext cx="2304256" cy="2808312"/>
          </a:xfrm>
          <a:prstGeom prst="rect">
            <a:avLst/>
          </a:prstGeom>
        </p:spPr>
      </p:pic>
      <p:pic>
        <p:nvPicPr>
          <p:cNvPr id="13" name="Рисунок 12" descr="IMG_20181015_155127.jpg"/>
          <p:cNvPicPr>
            <a:picLocks noChangeAspect="1"/>
          </p:cNvPicPr>
          <p:nvPr/>
        </p:nvPicPr>
        <p:blipFill>
          <a:blip r:embed="rId6" cstate="print"/>
          <a:srcRect l="12201" t="9051" r="9401" b="26900"/>
          <a:stretch>
            <a:fillRect/>
          </a:stretch>
        </p:blipFill>
        <p:spPr>
          <a:xfrm>
            <a:off x="179512" y="3284984"/>
            <a:ext cx="2232248" cy="2736304"/>
          </a:xfrm>
          <a:prstGeom prst="rect">
            <a:avLst/>
          </a:prstGeom>
        </p:spPr>
      </p:pic>
      <p:pic>
        <p:nvPicPr>
          <p:cNvPr id="16" name="Рисунок 15" descr="IMG_20181025_145626.jpg"/>
          <p:cNvPicPr>
            <a:picLocks noChangeAspect="1"/>
          </p:cNvPicPr>
          <p:nvPr/>
        </p:nvPicPr>
        <p:blipFill>
          <a:blip r:embed="rId7" cstate="print"/>
          <a:srcRect l="51575" t="14301" r="10626" b="16400"/>
          <a:stretch>
            <a:fillRect/>
          </a:stretch>
        </p:blipFill>
        <p:spPr>
          <a:xfrm>
            <a:off x="6804248" y="3501008"/>
            <a:ext cx="2160240" cy="2736304"/>
          </a:xfrm>
          <a:prstGeom prst="rect">
            <a:avLst/>
          </a:prstGeom>
        </p:spPr>
      </p:pic>
      <p:pic>
        <p:nvPicPr>
          <p:cNvPr id="17" name="Рисунок 16" descr="IMG_20181016_091442.jpg"/>
          <p:cNvPicPr>
            <a:picLocks noChangeAspect="1"/>
          </p:cNvPicPr>
          <p:nvPr/>
        </p:nvPicPr>
        <p:blipFill>
          <a:blip r:embed="rId8" cstate="print"/>
          <a:srcRect l="2751" r="6688" b="26900"/>
          <a:stretch>
            <a:fillRect/>
          </a:stretch>
        </p:blipFill>
        <p:spPr>
          <a:xfrm>
            <a:off x="2771800" y="4293096"/>
            <a:ext cx="3672408" cy="2304256"/>
          </a:xfrm>
          <a:prstGeom prst="rect">
            <a:avLst/>
          </a:prstGeom>
        </p:spPr>
      </p:pic>
      <p:pic>
        <p:nvPicPr>
          <p:cNvPr id="18" name="Рисунок 17" descr="IMG_20181012_154909.jpg"/>
          <p:cNvPicPr>
            <a:picLocks noChangeAspect="1"/>
          </p:cNvPicPr>
          <p:nvPr/>
        </p:nvPicPr>
        <p:blipFill>
          <a:blip r:embed="rId9" cstate="print"/>
          <a:srcRect l="4326" t="21650" r="4326" b="16401"/>
          <a:stretch>
            <a:fillRect/>
          </a:stretch>
        </p:blipFill>
        <p:spPr>
          <a:xfrm>
            <a:off x="683568" y="1916832"/>
            <a:ext cx="2448272" cy="1656184"/>
          </a:xfrm>
          <a:prstGeom prst="rect">
            <a:avLst/>
          </a:prstGeom>
        </p:spPr>
      </p:pic>
      <p:pic>
        <p:nvPicPr>
          <p:cNvPr id="20" name="Рисунок 19" descr="IMG_20181022_155823.jpg"/>
          <p:cNvPicPr>
            <a:picLocks noChangeAspect="1"/>
          </p:cNvPicPr>
          <p:nvPr/>
        </p:nvPicPr>
        <p:blipFill>
          <a:blip r:embed="rId10" cstate="print"/>
          <a:srcRect l="17800" r="12201" b="26900"/>
          <a:stretch>
            <a:fillRect/>
          </a:stretch>
        </p:blipFill>
        <p:spPr>
          <a:xfrm>
            <a:off x="4932040" y="1772816"/>
            <a:ext cx="2448272" cy="3168352"/>
          </a:xfrm>
          <a:prstGeom prst="rect">
            <a:avLst/>
          </a:prstGeom>
        </p:spPr>
      </p:pic>
      <p:pic>
        <p:nvPicPr>
          <p:cNvPr id="21" name="Рисунок 20" descr="IMG_20181016_072125.jpg"/>
          <p:cNvPicPr>
            <a:picLocks noChangeAspect="1"/>
          </p:cNvPicPr>
          <p:nvPr/>
        </p:nvPicPr>
        <p:blipFill>
          <a:blip r:embed="rId11" cstate="print"/>
          <a:srcRect l="29000" t="12201" r="10801" b="27950"/>
          <a:stretch>
            <a:fillRect/>
          </a:stretch>
        </p:blipFill>
        <p:spPr>
          <a:xfrm>
            <a:off x="1115616" y="4005064"/>
            <a:ext cx="2232248" cy="2520280"/>
          </a:xfrm>
          <a:prstGeom prst="rect">
            <a:avLst/>
          </a:prstGeom>
        </p:spPr>
      </p:pic>
      <p:pic>
        <p:nvPicPr>
          <p:cNvPr id="24" name="Рисунок 23" descr="IMG_20181018_074216.jpg"/>
          <p:cNvPicPr>
            <a:picLocks noChangeAspect="1"/>
          </p:cNvPicPr>
          <p:nvPr/>
        </p:nvPicPr>
        <p:blipFill>
          <a:blip r:embed="rId12" cstate="print"/>
          <a:srcRect l="23400" t="3801" r="19200" b="21650"/>
          <a:stretch>
            <a:fillRect/>
          </a:stretch>
        </p:blipFill>
        <p:spPr>
          <a:xfrm>
            <a:off x="5940152" y="4293096"/>
            <a:ext cx="1512168" cy="2376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Работа по проблеме «Речевое развитие ребенка в детском саду» - это трудоемкий процесс. Чтобы достичь положительных, ощутимых результатов, она должна вестись в системе. Эта система такова: детский сад-ребенок-семья. Мы стараемся использовать творческий подход к данной проблеме, используя, как стандартные формы работы, так и нетрадиционные.</a:t>
            </a:r>
          </a:p>
        </p:txBody>
      </p:sp>
    </p:spTree>
    <p:extLst>
      <p:ext uri="{BB962C8B-B14F-4D97-AF65-F5344CB8AC3E}">
        <p14:creationId xmlns="" xmlns:p14="http://schemas.microsoft.com/office/powerpoint/2010/main" val="1784005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214422"/>
            <a:ext cx="8229600" cy="45908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Verdana" pitchFamily="34" charset="0"/>
                <a:cs typeface="Verdana" pitchFamily="34" charset="0"/>
              </a:rPr>
              <a:t>Спасибо за внимание!</a:t>
            </a:r>
            <a:r>
              <a:rPr lang="ru-RU" sz="49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9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151989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717032"/>
            <a:ext cx="5400600" cy="18577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48872" cy="1152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Речевой центр соответствует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СанПиН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 и ТБ  и создан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в соответствии ФГОС</a:t>
            </a:r>
            <a:r>
              <a:rPr lang="ru-RU" sz="3600" b="1" dirty="0" smtClean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latin typeface="Georgia" pitchFamily="18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Оборудование группы отвечает требованиям по безопасности, является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здоровьесберегающим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, эстетически привлекательным, доступным детям.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Мебель соответствует возрасту и росту детей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Игрушки и игры обеспечивают максимальный для данного возраста развивающий эффект, обеспечивают психологическую комфортность пребывания каждого ребенка в группе. 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Способствует проявлению у детей интереса к  самостоятельной речевой  деятельности.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96752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В основу речевого уголка входит игровой и дидактический материал, направленный на развитие: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артикуляционной моторики </a:t>
            </a:r>
            <a:endParaRPr lang="ru-RU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пособия для развития дыхания </a:t>
            </a:r>
            <a:endParaRPr lang="ru-RU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пособия для развития мелкой моторики </a:t>
            </a:r>
            <a:endParaRPr lang="ru-RU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материал по звукоподражанию </a:t>
            </a:r>
            <a:endParaRPr lang="ru-RU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игры и пособия по автоматизации звуков </a:t>
            </a:r>
            <a:endParaRPr lang="ru-RU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игры по лексике и грамматике </a:t>
            </a:r>
            <a:endParaRPr lang="ru-RU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игры по развитию связной речи </a:t>
            </a:r>
            <a:endParaRPr lang="ru-RU" b="1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материал по </a:t>
            </a:r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развитию фонетического строя речи</a:t>
            </a:r>
            <a:endParaRPr lang="ru-RU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6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cs typeface="Times New Roman" pitchFamily="16" charset="0"/>
              </a:rPr>
              <a:t>Хозяйка речевого центра – </a:t>
            </a:r>
            <a:br>
              <a:rPr lang="ru-RU" alt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cs typeface="Times New Roman" pitchFamily="16" charset="0"/>
              </a:rPr>
            </a:br>
            <a:r>
              <a:rPr lang="ru-RU" alt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cs typeface="Times New Roman" pitchFamily="16" charset="0"/>
              </a:rPr>
              <a:t>обезьянка Чита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8" name="Рисунок 7" descr="DSCN1721.JPG"/>
          <p:cNvPicPr>
            <a:picLocks noChangeAspect="1"/>
          </p:cNvPicPr>
          <p:nvPr/>
        </p:nvPicPr>
        <p:blipFill>
          <a:blip r:embed="rId4" cstate="print"/>
          <a:srcRect l="2778" t="13632" b="22962"/>
          <a:stretch>
            <a:fillRect/>
          </a:stretch>
        </p:blipFill>
        <p:spPr>
          <a:xfrm rot="5400000">
            <a:off x="5803546" y="2773518"/>
            <a:ext cx="414340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N1720.JPG"/>
          <p:cNvPicPr>
            <a:picLocks noChangeAspect="1"/>
          </p:cNvPicPr>
          <p:nvPr/>
        </p:nvPicPr>
        <p:blipFill>
          <a:blip r:embed="rId5" cstate="print"/>
          <a:srcRect t="12500" b="21875"/>
          <a:stretch>
            <a:fillRect/>
          </a:stretch>
        </p:blipFill>
        <p:spPr>
          <a:xfrm rot="16200000">
            <a:off x="-506274" y="2674626"/>
            <a:ext cx="3857652" cy="234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1718.JPG"/>
          <p:cNvPicPr>
            <a:picLocks noChangeAspect="1"/>
          </p:cNvPicPr>
          <p:nvPr/>
        </p:nvPicPr>
        <p:blipFill>
          <a:blip r:embed="rId6" cstate="print"/>
          <a:srcRect t="7291" r="3125" b="32292"/>
          <a:stretch>
            <a:fillRect/>
          </a:stretch>
        </p:blipFill>
        <p:spPr>
          <a:xfrm>
            <a:off x="2771800" y="2204864"/>
            <a:ext cx="385765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ан об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404664"/>
            <a:ext cx="1016124" cy="1364357"/>
          </a:xfrm>
          <a:prstGeom prst="rect">
            <a:avLst/>
          </a:prstGeom>
        </p:spPr>
      </p:pic>
      <p:pic>
        <p:nvPicPr>
          <p:cNvPr id="12" name="Рисунок 11" descr="ан об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6376" y="476672"/>
            <a:ext cx="1016124" cy="1364357"/>
          </a:xfrm>
          <a:prstGeom prst="rect">
            <a:avLst/>
          </a:prstGeom>
        </p:spPr>
      </p:pic>
      <p:pic>
        <p:nvPicPr>
          <p:cNvPr id="13" name="Рисунок 12" descr="ан об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5085184"/>
            <a:ext cx="1016124" cy="13643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Центр речевого развития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10" name="Рисунок 9" descr="буратин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115616" cy="1224136"/>
          </a:xfrm>
          <a:prstGeom prst="rect">
            <a:avLst/>
          </a:prstGeom>
        </p:spPr>
      </p:pic>
      <p:pic>
        <p:nvPicPr>
          <p:cNvPr id="8" name="Рисунок 7" descr="IMG_20181019_134529.jpg"/>
          <p:cNvPicPr>
            <a:picLocks noChangeAspect="1"/>
          </p:cNvPicPr>
          <p:nvPr/>
        </p:nvPicPr>
        <p:blipFill>
          <a:blip r:embed="rId4" cstate="print"/>
          <a:srcRect l="11200" t="1701" r="9401"/>
          <a:stretch>
            <a:fillRect/>
          </a:stretch>
        </p:blipFill>
        <p:spPr>
          <a:xfrm>
            <a:off x="395536" y="1412776"/>
            <a:ext cx="3456384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81019_135732.jpg"/>
          <p:cNvPicPr>
            <a:picLocks noChangeAspect="1"/>
          </p:cNvPicPr>
          <p:nvPr/>
        </p:nvPicPr>
        <p:blipFill>
          <a:blip r:embed="rId5" cstate="print"/>
          <a:srcRect l="5201" t="2751" r="16400" b="2751"/>
          <a:stretch>
            <a:fillRect/>
          </a:stretch>
        </p:blipFill>
        <p:spPr>
          <a:xfrm>
            <a:off x="5220072" y="1412776"/>
            <a:ext cx="3312368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ello_html_6a58135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492896"/>
            <a:ext cx="2552655" cy="28083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6" name="Содержимое 5" descr="IMG_20181015_1420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4544" r="9695"/>
          <a:stretch>
            <a:fillRect/>
          </a:stretch>
        </p:blipFill>
        <p:spPr>
          <a:xfrm rot="16200000">
            <a:off x="3342593" y="-598177"/>
            <a:ext cx="2376265" cy="4525963"/>
          </a:xfrm>
          <a:ln w="28575">
            <a:solidFill>
              <a:srgbClr val="0070C0"/>
            </a:solidFill>
            <a:prstDash val="sysDot"/>
          </a:ln>
        </p:spPr>
      </p:pic>
      <p:pic>
        <p:nvPicPr>
          <p:cNvPr id="5" name="Рисунок 4" descr="IMG_20181015_1405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429000"/>
            <a:ext cx="4032448" cy="3024336"/>
          </a:xfrm>
          <a:prstGeom prst="rect">
            <a:avLst/>
          </a:prstGeom>
          <a:ln w="28575">
            <a:solidFill>
              <a:srgbClr val="0070C0"/>
            </a:solidFill>
            <a:prstDash val="sysDot"/>
          </a:ln>
        </p:spPr>
      </p:pic>
      <p:pic>
        <p:nvPicPr>
          <p:cNvPr id="7" name="Рисунок 6" descr="IMG_20181015_140606.jpg"/>
          <p:cNvPicPr>
            <a:picLocks noChangeAspect="1"/>
          </p:cNvPicPr>
          <p:nvPr/>
        </p:nvPicPr>
        <p:blipFill>
          <a:blip r:embed="rId5" cstate="print"/>
          <a:srcRect l="1176" t="18500" r="3538" b="17451"/>
          <a:stretch>
            <a:fillRect/>
          </a:stretch>
        </p:blipFill>
        <p:spPr>
          <a:xfrm>
            <a:off x="4716016" y="3429000"/>
            <a:ext cx="4248472" cy="3024336"/>
          </a:xfrm>
          <a:prstGeom prst="rect">
            <a:avLst/>
          </a:prstGeom>
          <a:ln w="28575">
            <a:solidFill>
              <a:srgbClr val="0070C0"/>
            </a:solidFill>
            <a:prstDash val="sysDot"/>
          </a:ln>
        </p:spPr>
      </p:pic>
      <p:pic>
        <p:nvPicPr>
          <p:cNvPr id="9" name="Рисунок 8" descr="hello_html_1b313b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6672"/>
            <a:ext cx="1835696" cy="1656184"/>
          </a:xfrm>
          <a:prstGeom prst="rect">
            <a:avLst/>
          </a:prstGeom>
        </p:spPr>
      </p:pic>
      <p:pic>
        <p:nvPicPr>
          <p:cNvPr id="10" name="Рисунок 9" descr="hello_html_1b313b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620688"/>
            <a:ext cx="1835696" cy="16561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843808" y="2852936"/>
            <a:ext cx="3449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Материал по лексическим темам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15816" y="0"/>
            <a:ext cx="3530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Картотека игр для развития речи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5" name="Рисунок 4" descr="IMG_20181011_075352.jpg"/>
          <p:cNvPicPr>
            <a:picLocks noChangeAspect="1"/>
          </p:cNvPicPr>
          <p:nvPr/>
        </p:nvPicPr>
        <p:blipFill>
          <a:blip r:embed="rId3" cstate="print"/>
          <a:srcRect l="16401" t="3801" r="9401" b="11151"/>
          <a:stretch>
            <a:fillRect/>
          </a:stretch>
        </p:blipFill>
        <p:spPr>
          <a:xfrm>
            <a:off x="179512" y="620688"/>
            <a:ext cx="381642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81022_141009.jpg"/>
          <p:cNvPicPr>
            <a:picLocks noChangeAspect="1"/>
          </p:cNvPicPr>
          <p:nvPr/>
        </p:nvPicPr>
        <p:blipFill>
          <a:blip r:embed="rId4" cstate="print"/>
          <a:srcRect l="5201" r="16400"/>
          <a:stretch>
            <a:fillRect/>
          </a:stretch>
        </p:blipFill>
        <p:spPr>
          <a:xfrm rot="16200000">
            <a:off x="5472100" y="80628"/>
            <a:ext cx="2664296" cy="3888432"/>
          </a:xfrm>
          <a:prstGeom prst="rect">
            <a:avLst/>
          </a:prstGeom>
          <a:ln w="19050">
            <a:solidFill>
              <a:srgbClr val="0070C0"/>
            </a:solidFill>
            <a:prstDash val="sysDash"/>
          </a:ln>
        </p:spPr>
      </p:pic>
      <p:pic>
        <p:nvPicPr>
          <p:cNvPr id="7" name="Содержимое 6" descr="IMG_20181011_07285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32452"/>
          <a:stretch>
            <a:fillRect/>
          </a:stretch>
        </p:blipFill>
        <p:spPr>
          <a:xfrm>
            <a:off x="5148064" y="3789040"/>
            <a:ext cx="3394472" cy="2769171"/>
          </a:xfrm>
        </p:spPr>
      </p:pic>
      <p:sp>
        <p:nvSpPr>
          <p:cNvPr id="8" name="Прямоугольник 7"/>
          <p:cNvSpPr/>
          <p:nvPr/>
        </p:nvSpPr>
        <p:spPr>
          <a:xfrm>
            <a:off x="755576" y="116632"/>
            <a:ext cx="3010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Художественная литература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116632"/>
            <a:ext cx="3122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Портреты детских писателей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3356992"/>
            <a:ext cx="1959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Кукольный театр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Материал для развития мелкой моторики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5" name="Содержимое 4" descr="IMG_20181012_1450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515" r="13875"/>
          <a:stretch>
            <a:fillRect/>
          </a:stretch>
        </p:blipFill>
        <p:spPr>
          <a:xfrm rot="16200000">
            <a:off x="3075222" y="996688"/>
            <a:ext cx="302433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81012_154711.jpg"/>
          <p:cNvPicPr>
            <a:picLocks noChangeAspect="1"/>
          </p:cNvPicPr>
          <p:nvPr/>
        </p:nvPicPr>
        <p:blipFill>
          <a:blip r:embed="rId4" cstate="print"/>
          <a:srcRect t="16400" r="9838" b="10101"/>
          <a:stretch>
            <a:fillRect/>
          </a:stretch>
        </p:blipFill>
        <p:spPr>
          <a:xfrm>
            <a:off x="6156176" y="4653136"/>
            <a:ext cx="2808312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81012_154855.jpg"/>
          <p:cNvPicPr>
            <a:picLocks noChangeAspect="1"/>
          </p:cNvPicPr>
          <p:nvPr/>
        </p:nvPicPr>
        <p:blipFill>
          <a:blip r:embed="rId5" cstate="print"/>
          <a:srcRect l="10801" t="3801" r="2401" b="22700"/>
          <a:stretch>
            <a:fillRect/>
          </a:stretch>
        </p:blipFill>
        <p:spPr>
          <a:xfrm>
            <a:off x="3203848" y="4769768"/>
            <a:ext cx="2664296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181012_155732.jpg"/>
          <p:cNvPicPr>
            <a:picLocks noChangeAspect="1"/>
          </p:cNvPicPr>
          <p:nvPr/>
        </p:nvPicPr>
        <p:blipFill>
          <a:blip r:embed="rId6" cstate="print"/>
          <a:srcRect l="10800" r="8001" b="13251"/>
          <a:stretch>
            <a:fillRect/>
          </a:stretch>
        </p:blipFill>
        <p:spPr>
          <a:xfrm>
            <a:off x="323528" y="4625752"/>
            <a:ext cx="2627784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181018_065912.jpg"/>
          <p:cNvPicPr>
            <a:picLocks noChangeAspect="1"/>
          </p:cNvPicPr>
          <p:nvPr/>
        </p:nvPicPr>
        <p:blipFill>
          <a:blip r:embed="rId7" cstate="print"/>
          <a:srcRect l="18200" t="13251" r="28601" b="11150"/>
          <a:stretch>
            <a:fillRect/>
          </a:stretch>
        </p:blipFill>
        <p:spPr>
          <a:xfrm>
            <a:off x="7000892" y="1643050"/>
            <a:ext cx="17281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181012_155445.jpg"/>
          <p:cNvPicPr>
            <a:picLocks noChangeAspect="1"/>
          </p:cNvPicPr>
          <p:nvPr/>
        </p:nvPicPr>
        <p:blipFill>
          <a:blip r:embed="rId8" cstate="print"/>
          <a:srcRect l="29000" t="12201" r="6601" b="13250"/>
          <a:stretch>
            <a:fillRect/>
          </a:stretch>
        </p:blipFill>
        <p:spPr>
          <a:xfrm>
            <a:off x="395536" y="1772816"/>
            <a:ext cx="18002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солнце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7816" y="0"/>
            <a:ext cx="1656184" cy="1728192"/>
          </a:xfrm>
          <a:prstGeom prst="rect">
            <a:avLst/>
          </a:prstGeom>
        </p:spPr>
      </p:pic>
      <p:pic>
        <p:nvPicPr>
          <p:cNvPr id="12" name="Рисунок 11" descr="солнце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0"/>
            <a:ext cx="1656184" cy="17281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14348" y="1428736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Су - </a:t>
            </a:r>
            <a:r>
              <a:rPr lang="ru-RU" sz="2000" dirty="0" err="1" smtClean="0">
                <a:solidFill>
                  <a:srgbClr val="0070C0"/>
                </a:solidFill>
                <a:latin typeface="Monotype Corsiva" pitchFamily="66" charset="0"/>
              </a:rPr>
              <a:t>Джок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3768" y="1285860"/>
            <a:ext cx="15135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Сухой бассейн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357554" y="4429132"/>
            <a:ext cx="2630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«Камушки </a:t>
            </a:r>
            <a:r>
              <a:rPr lang="ru-RU" sz="2000" dirty="0" err="1" smtClean="0">
                <a:solidFill>
                  <a:srgbClr val="0070C0"/>
                </a:solidFill>
                <a:latin typeface="Monotype Corsiva" pitchFamily="66" charset="0"/>
              </a:rPr>
              <a:t>Марблс</a:t>
            </a:r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»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28184" y="4437112"/>
            <a:ext cx="2880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Игра «Застегни, расстегни»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4437112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Monotype Corsiva" pitchFamily="66" charset="0"/>
              </a:rPr>
              <a:t>Игры с песком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386</Words>
  <Application>Microsoft Office PowerPoint</Application>
  <PresentationFormat>Экран (4:3)</PresentationFormat>
  <Paragraphs>81</Paragraphs>
  <Slides>24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Центр  речевого развития  старшая  группа № 4  (коррекция речи)   Новокузнецкий городской округ, 2021 </vt:lpstr>
      <vt:lpstr> Цель речевого уголка: способствовать созданию оптимальных условий для организации предметно-развивающей среды в группе для совершенствования процесса развития и коррекции речи детей.</vt:lpstr>
      <vt:lpstr> Речевой центр соответствует  СанПиН и ТБ  и создан  в соответствии ФГОС </vt:lpstr>
      <vt:lpstr>В основу речевого уголка входит игровой и дидактический материал, направленный на развитие:</vt:lpstr>
      <vt:lpstr>Хозяйка речевого центра –  обезьянка Чита</vt:lpstr>
      <vt:lpstr>Центр речевого развития</vt:lpstr>
      <vt:lpstr>Слайд 7</vt:lpstr>
      <vt:lpstr>Слайд 8</vt:lpstr>
      <vt:lpstr>Материал для развития мелкой моторики</vt:lpstr>
      <vt:lpstr>Развитие мелкой моторики</vt:lpstr>
      <vt:lpstr>Материал для развитие  речевого дыхания</vt:lpstr>
      <vt:lpstr>Материал по звукопроизношению</vt:lpstr>
      <vt:lpstr>Игры по развитию  звукопроизношения</vt:lpstr>
      <vt:lpstr>Артикуляционная гимнастика</vt:lpstr>
      <vt:lpstr>Развитие фонематического  строя речи</vt:lpstr>
      <vt:lpstr>Развитие связной речи</vt:lpstr>
      <vt:lpstr>Материал для развития  лексического строя речи</vt:lpstr>
      <vt:lpstr>Развития грамматического  строя речи</vt:lpstr>
      <vt:lpstr>Материал по развитию интеллектуальной сферы</vt:lpstr>
      <vt:lpstr>Развитие эмоциональной сферы</vt:lpstr>
      <vt:lpstr>Интерактивные игры</vt:lpstr>
      <vt:lpstr>Слайд 22</vt:lpstr>
      <vt:lpstr>Слайд 23</vt:lpstr>
      <vt:lpstr>   Спасибо за внимание!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Слава</dc:creator>
  <cp:lastModifiedBy>user</cp:lastModifiedBy>
  <cp:revision>138</cp:revision>
  <dcterms:created xsi:type="dcterms:W3CDTF">2018-10-12T03:05:20Z</dcterms:created>
  <dcterms:modified xsi:type="dcterms:W3CDTF">2021-04-28T06:13:08Z</dcterms:modified>
</cp:coreProperties>
</file>