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88641"/>
            <a:ext cx="8458200" cy="511256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РАЗРАБОТКА ДОПОЛНИТЕЛЬНЫХ 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ОБЩЕОБРАЗОВАТЕЛЬНЫХ ОБЩЕРАЗВИВАЮЩИХ ПРОГРАММ </a:t>
            </a:r>
            <a:r>
              <a:rPr lang="ru-RU" sz="400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00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000" smtClean="0">
                <a:solidFill>
                  <a:schemeClr val="accent5">
                    <a:lumMod val="50000"/>
                  </a:schemeClr>
                </a:solidFill>
              </a:rPr>
              <a:t>ДОПОЛНИТЕЛЬНОГО ОБРАЗОВАНИЯ</a:t>
            </a:r>
            <a:endParaRPr lang="ru-RU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88640"/>
            <a:ext cx="8458200" cy="93610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692696"/>
            <a:ext cx="7772400" cy="2088232"/>
          </a:xfrm>
        </p:spPr>
        <p:txBody>
          <a:bodyPr/>
          <a:lstStyle/>
          <a:p>
            <a:pPr algn="ctr"/>
            <a:r>
              <a:rPr lang="ru-RU" sz="4000" dirty="0" smtClean="0"/>
              <a:t>На что стоит обратить внимание при разработке модульной программы!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3037320"/>
            <a:ext cx="7772400" cy="382068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В модульной программе отдельно прописываются цели, задачи и планируемый результат для каждого модуля.</a:t>
            </a:r>
          </a:p>
          <a:p>
            <a:pPr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Содержание программы и тематический план прописываются отдельно по каждому модулю программы.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960136"/>
          </a:xfrm>
        </p:spPr>
        <p:txBody>
          <a:bodyPr/>
          <a:lstStyle/>
          <a:p>
            <a:pPr algn="ctr"/>
            <a:r>
              <a:rPr lang="ru-RU" sz="4800" dirty="0" smtClean="0"/>
              <a:t>Список литературы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74056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ОФОРМЛЯЕТСЯ В СООТВЕТСВИИ</a:t>
            </a:r>
          </a:p>
          <a:p>
            <a:pPr algn="ctr"/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> С ГОСТ Р </a:t>
            </a: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7.0.5-2008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764704"/>
            <a:ext cx="7772400" cy="5112568"/>
          </a:xfrm>
        </p:spPr>
        <p:txBody>
          <a:bodyPr/>
          <a:lstStyle/>
          <a:p>
            <a:pPr algn="ctr"/>
            <a:r>
              <a:rPr lang="ru-RU" sz="4400" dirty="0" smtClean="0"/>
              <a:t>Ошибки, которые, по мнению экспертов регионального модельного центра наиболее часто встречаются </a:t>
            </a:r>
            <a:br>
              <a:rPr lang="ru-RU" sz="4400" dirty="0" smtClean="0"/>
            </a:br>
            <a:r>
              <a:rPr lang="ru-RU" sz="4400" dirty="0" smtClean="0"/>
              <a:t>в программах, </a:t>
            </a:r>
            <a:br>
              <a:rPr lang="ru-RU" sz="4400" dirty="0" smtClean="0"/>
            </a:br>
            <a:r>
              <a:rPr lang="ru-RU" sz="4400" dirty="0" smtClean="0"/>
              <a:t>поданных на экспертизу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412776"/>
            <a:ext cx="7930080" cy="5112568"/>
          </a:xfrm>
        </p:spPr>
        <p:txBody>
          <a:bodyPr/>
          <a:lstStyle/>
          <a:p>
            <a:pPr lvl="0" algn="just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Наличие орфографических и стилистических ошибок и недочётов.</a:t>
            </a:r>
          </a:p>
          <a:p>
            <a:pPr lvl="0" algn="just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- Путаница в понятиях дополнительная общеобразовательная программа, рабочая программа, учебных курс или модуль. </a:t>
            </a:r>
          </a:p>
          <a:p>
            <a:pPr lvl="0" algn="just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- Несоответствие названия на титульном листе и по тексту программы.</a:t>
            </a:r>
          </a:p>
          <a:p>
            <a:pPr lvl="0" algn="just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- Несоответствие планируемых результатов и поставленных задач.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16832"/>
            <a:ext cx="7772400" cy="4104456"/>
          </a:xfrm>
        </p:spPr>
        <p:txBody>
          <a:bodyPr>
            <a:normAutofit/>
          </a:bodyPr>
          <a:lstStyle/>
          <a:p>
            <a:pPr lvl="0" algn="just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- Указание на то, что программа платная.</a:t>
            </a:r>
          </a:p>
          <a:p>
            <a:pPr lvl="0" algn="just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- Отсутствует необходимый структурный элемент программы.</a:t>
            </a:r>
          </a:p>
          <a:p>
            <a:pPr lvl="0" algn="just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- На титульном листе не указаны необходимые сведения.</a:t>
            </a:r>
          </a:p>
          <a:p>
            <a:pPr lvl="0" algn="just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-  Несоответствие структуры и оформления программы нормативному локальному акту образовательной организации. 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2976360"/>
          </a:xfrm>
        </p:spPr>
        <p:txBody>
          <a:bodyPr/>
          <a:lstStyle/>
          <a:p>
            <a:pPr algn="ctr"/>
            <a:r>
              <a:rPr lang="ru-RU" sz="6000" dirty="0" smtClean="0"/>
              <a:t>СПАСИБО </a:t>
            </a:r>
            <a:br>
              <a:rPr lang="ru-RU" sz="6000" dirty="0" smtClean="0"/>
            </a:br>
            <a:r>
              <a:rPr lang="ru-RU" sz="6000" dirty="0" smtClean="0"/>
              <a:t>ЗА ВНИМАНИЕ!</a:t>
            </a:r>
            <a:endParaRPr lang="ru-RU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836712"/>
            <a:ext cx="7772400" cy="1440160"/>
          </a:xfrm>
        </p:spPr>
        <p:txBody>
          <a:bodyPr/>
          <a:lstStyle/>
          <a:p>
            <a:pPr algn="ctr"/>
            <a:r>
              <a:rPr lang="ru-RU" sz="4400" dirty="0" smtClean="0">
                <a:effectLst/>
              </a:rPr>
              <a:t>СУЩНОСТЬ МОДУЛЬНОГО ОБУЧЕНИЯ</a:t>
            </a:r>
            <a:endParaRPr lang="ru-RU" sz="4400" dirty="0"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276872"/>
            <a:ext cx="8146104" cy="193750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11200" i="1" dirty="0" smtClean="0">
                <a:solidFill>
                  <a:schemeClr val="accent5">
                    <a:lumMod val="50000"/>
                  </a:schemeClr>
                </a:solidFill>
              </a:rPr>
              <a:t>Модуль</a:t>
            </a:r>
            <a:r>
              <a:rPr lang="ru-RU" sz="11200" dirty="0" smtClean="0">
                <a:solidFill>
                  <a:schemeClr val="accent5">
                    <a:lumMod val="50000"/>
                  </a:schemeClr>
                </a:solidFill>
              </a:rPr>
              <a:t> – самостоятельная учебная единица знаний, объединенных определенной целью, методическим руководством освоения этого модуля и контролем за его освоением.</a:t>
            </a:r>
          </a:p>
          <a:p>
            <a:pPr algn="just">
              <a:lnSpc>
                <a:spcPct val="120000"/>
              </a:lnSpc>
            </a:pPr>
            <a:r>
              <a:rPr lang="ru-RU" sz="11200" dirty="0" smtClean="0">
                <a:solidFill>
                  <a:schemeClr val="accent5">
                    <a:lumMod val="50000"/>
                  </a:schemeClr>
                </a:solidFill>
              </a:rPr>
              <a:t>Образовательный модуль:</a:t>
            </a:r>
          </a:p>
          <a:p>
            <a:pPr lvl="0" algn="just">
              <a:lnSpc>
                <a:spcPct val="120000"/>
              </a:lnSpc>
            </a:pPr>
            <a:r>
              <a:rPr lang="ru-RU" sz="11200" dirty="0" smtClean="0">
                <a:solidFill>
                  <a:schemeClr val="accent5">
                    <a:lumMod val="50000"/>
                  </a:schemeClr>
                </a:solidFill>
              </a:rPr>
              <a:t>Законченный блок информации;</a:t>
            </a:r>
          </a:p>
          <a:p>
            <a:pPr lvl="0" algn="just">
              <a:lnSpc>
                <a:spcPct val="120000"/>
              </a:lnSpc>
            </a:pPr>
            <a:r>
              <a:rPr lang="ru-RU" sz="11200" dirty="0" smtClean="0">
                <a:solidFill>
                  <a:schemeClr val="accent5">
                    <a:lumMod val="50000"/>
                  </a:schemeClr>
                </a:solidFill>
              </a:rPr>
              <a:t>Целевая программа действий;</a:t>
            </a:r>
          </a:p>
          <a:p>
            <a:pPr lvl="0" algn="just">
              <a:lnSpc>
                <a:spcPct val="120000"/>
              </a:lnSpc>
            </a:pPr>
            <a:r>
              <a:rPr lang="ru-RU" sz="11200" dirty="0" smtClean="0">
                <a:solidFill>
                  <a:schemeClr val="accent5">
                    <a:lumMod val="50000"/>
                  </a:schemeClr>
                </a:solidFill>
              </a:rPr>
              <a:t>Рекомендации (советы) педагога по освоению модуля.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764704"/>
            <a:ext cx="7772400" cy="1152128"/>
          </a:xfrm>
        </p:spPr>
        <p:txBody>
          <a:bodyPr/>
          <a:lstStyle/>
          <a:p>
            <a:pPr algn="ctr"/>
            <a:r>
              <a:rPr lang="ru-RU" sz="4400" dirty="0" smtClean="0"/>
              <a:t>ЦЕЛЬ МОДУЛЬНОГО ОБУЧЕНИЯ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276872"/>
            <a:ext cx="7772400" cy="3456384"/>
          </a:xfrm>
        </p:spPr>
        <p:txBody>
          <a:bodyPr/>
          <a:lstStyle/>
          <a:p>
            <a:pPr algn="just"/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Развитие самостоятельности, ориентирование на раскрытие творческого потенциала каждого учащегося.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772400" cy="1584176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Базовые документы, </a:t>
            </a:r>
            <a:br>
              <a:rPr lang="ru-RU" sz="3600" dirty="0" smtClean="0"/>
            </a:br>
            <a:r>
              <a:rPr lang="ru-RU" sz="3600" dirty="0" smtClean="0"/>
              <a:t>на основе которых разрабатывается ДООП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80928"/>
            <a:ext cx="7772400" cy="3744416"/>
          </a:xfrm>
        </p:spPr>
        <p:txBody>
          <a:bodyPr/>
          <a:lstStyle/>
          <a:p>
            <a:pPr lvl="0" algn="just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- Конституция Российской Федерации. </a:t>
            </a:r>
          </a:p>
          <a:p>
            <a:pPr lvl="0" algn="just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- Федеральный закон «Об образовании в Российской Федерации» N 273-ФЗ от 29 декабря 2012 года с изменениями 2019 года.</a:t>
            </a:r>
          </a:p>
          <a:p>
            <a:pPr lvl="0" algn="just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- Приказ Министерства просвещения РФ от 9 ноября 2018 г. N 196 «Об утверждении Порядка организации и осуществления образовательной деятельности по дополнительным общеобразовательным программам».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124744"/>
            <a:ext cx="8074096" cy="5256584"/>
          </a:xfrm>
        </p:spPr>
        <p:txBody>
          <a:bodyPr>
            <a:normAutofit/>
          </a:bodyPr>
          <a:lstStyle/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«Целевая модель развития региональных систем дополнительного образования детей» (утверждена приказом Министерства просвещения РФ № 467 от 3 сентября 2019 года).</a:t>
            </a:r>
          </a:p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Концепция развития дополнительного образования детей (распоряжение Правительства Российской Федерации от 4 сентября 2014 г. N 1726-р); </a:t>
            </a:r>
          </a:p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Методические рекомендации по проектированию дополнительных общеразвивающих программ (включая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</a:rPr>
              <a:t>разноуровневые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 программы) (Приложение к письму Департамента государственной политики в сфере воспитания детей и молодежи Министерства образования и науки РФ от 18.11.2015 № 09-3242);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268760"/>
            <a:ext cx="8074096" cy="5328592"/>
          </a:xfrm>
        </p:spPr>
        <p:txBody>
          <a:bodyPr>
            <a:normAutofit/>
          </a:bodyPr>
          <a:lstStyle/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Методические рекомендации по проектированию дополнительных общеразвивающих программ (Приложение к письму Комитета образования и науки  администрации города Новокузнецка  от 12.09.2016 г. № 2628);</a:t>
            </a:r>
          </a:p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Распоряжение Коллегии Администрации Кемеровской области от 03.04.2019 № 212 «О внедрении системы персонифицированного дополнительного образования на Территории Кемеровской области</a:t>
            </a:r>
          </a:p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Приказ Департамента образования и науки Кемеровской области от 05.04.2019 № 740 «Об утверждении Правил персонифицированного финансирования дополнительного образования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268760"/>
            <a:ext cx="8002088" cy="5040560"/>
          </a:xfrm>
        </p:spPr>
        <p:txBody>
          <a:bodyPr>
            <a:normAutofit/>
          </a:bodyPr>
          <a:lstStyle/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Приказ Департамента образования и науки Кемеровской области «Об утверждении Порядка оценки (добровольной сертификации) ДОП и состава экспертной группы»</a:t>
            </a:r>
          </a:p>
          <a:p>
            <a:pPr lvl="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! Постановление Главного государственного санитарного врача Российской Федерации от 28 сентября 2020 г. N 28 г. Москва «Об утверждении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</a:rPr>
              <a:t>СанПиН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 2.4.3648-20 «Санитарно-эпидемиологические требования к организации воспитания и обучения, отдыха и оздоровления детей и молодежи».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772400" cy="2304256"/>
          </a:xfrm>
        </p:spPr>
        <p:txBody>
          <a:bodyPr/>
          <a:lstStyle/>
          <a:p>
            <a:pPr algn="ctr"/>
            <a:r>
              <a:rPr lang="ru-RU" dirty="0" smtClean="0"/>
              <a:t>Структура типовой модульной программы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748672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Титульный лист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название образовательного учреждения;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название творческого объединения;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для которого разработана рабочая программа;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сроки действия программы (учебный год);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Ф.И.О. педагога;</a:t>
            </a:r>
          </a:p>
          <a:p>
            <a:pPr lvl="0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- утверждение программы руководителем ОО и принятии на педагогическом совете ОО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764704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\\НАТАЛЬЯ-ПК\Users\Public\ПРОГРАММЫ 2020-2021 учебный год\ПФДО\театр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548680"/>
            <a:ext cx="5371474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</TotalTime>
  <Words>480</Words>
  <Application>Microsoft Office PowerPoint</Application>
  <PresentationFormat>Экран (4:3)</PresentationFormat>
  <Paragraphs>45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РАЗРАБОТКА ДОПОЛНИТЕЛЬНЫХ ОБЩЕОБРАЗОВАТЕЛЬНЫХ ОБЩЕРАЗВИВАЮЩИХ ПРОГРАММ  ДОПОЛНИТЕЛЬНОГО ОБРАЗОВАНИЯ</vt:lpstr>
      <vt:lpstr>СУЩНОСТЬ МОДУЛЬНОГО ОБУЧЕНИЯ</vt:lpstr>
      <vt:lpstr>ЦЕЛЬ МОДУЛЬНОГО ОБУЧЕНИЯ</vt:lpstr>
      <vt:lpstr>    Базовые документы,  на основе которых разрабатывается ДООП</vt:lpstr>
      <vt:lpstr>Слайд 5</vt:lpstr>
      <vt:lpstr>Слайд 6</vt:lpstr>
      <vt:lpstr>Слайд 7</vt:lpstr>
      <vt:lpstr>Структура типовой модульной программы </vt:lpstr>
      <vt:lpstr>Слайд 9</vt:lpstr>
      <vt:lpstr>На что стоит обратить внимание при разработке модульной программы!</vt:lpstr>
      <vt:lpstr>Список литературы</vt:lpstr>
      <vt:lpstr>Ошибки, которые, по мнению экспертов регионального модельного центра наиболее часто встречаются  в программах,  поданных на экспертизу</vt:lpstr>
      <vt:lpstr>Слайд 13</vt:lpstr>
      <vt:lpstr>Слайд 14</vt:lpstr>
      <vt:lpstr>СПАСИБО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МОДУЛЬНЫЙ ПОДХОД К РАЗРАБОТКЕ И РЕАЛИЗАЦИИ ДОПОЛНИТЕЛЬНЫХ ОБЩЕОБРАЗОВАТЕЛЬНЫХ ОБЩЕРАЗВИВАЮЩИХ ПРОГРАММ В РАМКАХ РЕАЛИЗАЦИИ ПФДО</dc:title>
  <dc:creator>Татьяна</dc:creator>
  <cp:lastModifiedBy>1234</cp:lastModifiedBy>
  <cp:revision>17</cp:revision>
  <dcterms:created xsi:type="dcterms:W3CDTF">2021-03-23T01:54:41Z</dcterms:created>
  <dcterms:modified xsi:type="dcterms:W3CDTF">2021-04-28T08:09:59Z</dcterms:modified>
</cp:coreProperties>
</file>