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68" r:id="rId3"/>
    <p:sldId id="263" r:id="rId4"/>
    <p:sldId id="261" r:id="rId5"/>
    <p:sldId id="26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9407" autoAdjust="0"/>
  </p:normalViewPr>
  <p:slideViewPr>
    <p:cSldViewPr>
      <p:cViewPr>
        <p:scale>
          <a:sx n="80" d="100"/>
          <a:sy n="80" d="100"/>
        </p:scale>
        <p:origin x="-108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3.wdp"/><Relationship Id="rId3" Type="http://schemas.microsoft.com/office/2007/relationships/hdphoto" Target="../media/hdphoto8.wdp"/><Relationship Id="rId7" Type="http://schemas.microsoft.com/office/2007/relationships/hdphoto" Target="../media/hdphoto10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5" Type="http://schemas.microsoft.com/office/2007/relationships/hdphoto" Target="../media/hdphoto14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11.wdp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3" Type="http://schemas.microsoft.com/office/2007/relationships/hdphoto" Target="../media/hdphoto15.wdp"/><Relationship Id="rId7" Type="http://schemas.microsoft.com/office/2007/relationships/hdphoto" Target="../media/hdphoto17.wdp"/><Relationship Id="rId12" Type="http://schemas.openxmlformats.org/officeDocument/2006/relationships/image" Target="../media/image24.png"/><Relationship Id="rId2" Type="http://schemas.openxmlformats.org/officeDocument/2006/relationships/image" Target="../media/image19.png"/><Relationship Id="rId16" Type="http://schemas.microsoft.com/office/2007/relationships/hdphoto" Target="../media/hdphoto2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microsoft.com/office/2007/relationships/hdphoto" Target="../media/hdphoto19.wdp"/><Relationship Id="rId5" Type="http://schemas.microsoft.com/office/2007/relationships/hdphoto" Target="../media/hdphoto16.wdp"/><Relationship Id="rId15" Type="http://schemas.openxmlformats.org/officeDocument/2006/relationships/image" Target="../media/image26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microsoft.com/office/2007/relationships/hdphoto" Target="../media/hdphoto18.wdp"/><Relationship Id="rId14" Type="http://schemas.microsoft.com/office/2007/relationships/hdphoto" Target="../media/hdphoto2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3968" y="3781169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Речевая игра с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триггерами </a:t>
            </a:r>
            <a:endPara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автоматизацию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звука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словах</a:t>
            </a:r>
          </a:p>
          <a:p>
            <a:pPr lvl="0"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Помоги </a:t>
            </a:r>
            <a:r>
              <a:rPr lang="ru-RU" sz="2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Лунтику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 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m.gjcdn.net/fireside-post-image/900/4143855-ttr9f56q-v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3"/>
          <a:stretch/>
        </p:blipFill>
        <p:spPr bwMode="auto">
          <a:xfrm>
            <a:off x="611560" y="1052736"/>
            <a:ext cx="3672408" cy="469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55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556792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r>
              <a:rPr lang="ru-RU" dirty="0"/>
              <a:t>Цель: </a:t>
            </a:r>
            <a:r>
              <a:rPr lang="ru-RU" dirty="0" smtClean="0"/>
              <a:t>автоматизация звука Л в словах</a:t>
            </a:r>
            <a:endParaRPr lang="ru-RU" dirty="0"/>
          </a:p>
          <a:p>
            <a:r>
              <a:rPr lang="ru-RU" dirty="0"/>
              <a:t>Задачи: </a:t>
            </a:r>
          </a:p>
          <a:p>
            <a:r>
              <a:rPr lang="ru-RU" dirty="0" smtClean="0"/>
              <a:t> закреплять навык четкого произнесения звука Л в словах</a:t>
            </a:r>
            <a:r>
              <a:rPr lang="ru-RU" dirty="0"/>
              <a:t>	</a:t>
            </a:r>
            <a:endParaRPr lang="ru-RU" dirty="0" smtClean="0"/>
          </a:p>
          <a:p>
            <a:r>
              <a:rPr lang="ru-RU" dirty="0" smtClean="0"/>
              <a:t> развивать </a:t>
            </a:r>
            <a:r>
              <a:rPr lang="ru-RU" dirty="0"/>
              <a:t>фонематический слух и умение выделять звук в начале</a:t>
            </a:r>
            <a:r>
              <a:rPr lang="ru-RU" dirty="0" smtClean="0"/>
              <a:t>, конце, середине слова</a:t>
            </a:r>
            <a:r>
              <a:rPr lang="ru-RU" dirty="0"/>
              <a:t>;</a:t>
            </a:r>
          </a:p>
          <a:p>
            <a:r>
              <a:rPr lang="ru-RU" dirty="0" smtClean="0"/>
              <a:t> развивать </a:t>
            </a:r>
            <a:r>
              <a:rPr lang="ru-RU" dirty="0"/>
              <a:t>внимание, память, мышление</a:t>
            </a:r>
          </a:p>
          <a:p>
            <a:r>
              <a:rPr lang="ru-RU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23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763989"/>
              </p:ext>
            </p:extLst>
          </p:nvPr>
        </p:nvGraphicFramePr>
        <p:xfrm>
          <a:off x="0" y="0"/>
          <a:ext cx="3275856" cy="1052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952"/>
                <a:gridCol w="1091952"/>
                <a:gridCol w="1091952"/>
              </a:tblGrid>
              <a:tr h="10527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" y="1052736"/>
            <a:ext cx="21957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Назови все картинки.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Отметь только те, которые подходят к схеме (звук в начале слова)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правильном ответе картинка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переместится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наверх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Слова: лак, пила, бокал, лама, лото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мыло,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мелки, лопух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oomstroy.ru/image/cache/data/products/ruchnoy_instrument_stroitelniy_instrument_55/p518_6662_pila_ruchnaya_po_derevu-400x4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750" b="10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98" b="25655"/>
          <a:stretch/>
        </p:blipFill>
        <p:spPr bwMode="auto">
          <a:xfrm rot="17832280">
            <a:off x="-415602" y="5482719"/>
            <a:ext cx="1737103" cy="85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iamondelectric.ru/images/2413/2412498/lak_orly_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9016" r="68307">
                        <a14:foregroundMark x1="44409" y1="69961" x2="44409" y2="69961"/>
                        <a14:foregroundMark x1="51142" y1="67244" x2="51142" y2="67244"/>
                        <a14:foregroundMark x1="42126" y1="69961" x2="42126" y2="69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09" r="31699"/>
          <a:stretch/>
        </p:blipFill>
        <p:spPr bwMode="auto">
          <a:xfrm>
            <a:off x="1097868" y="5202803"/>
            <a:ext cx="61453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ulbest.ru/image/catalog/image/penza_new/9/12491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000" b="95800" l="5000" r="9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0" t="12430" r="1901" b="6033"/>
          <a:stretch/>
        </p:blipFill>
        <p:spPr bwMode="auto">
          <a:xfrm>
            <a:off x="1712402" y="5579881"/>
            <a:ext cx="1251351" cy="112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npmarket.com/images/catalog/xl-137746-loto-36fish-azbuka-00908-stellar-sht-301-24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00" b="93300" l="9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66" r="3479" b="17051"/>
          <a:stretch/>
        </p:blipFill>
        <p:spPr bwMode="auto">
          <a:xfrm>
            <a:off x="4058900" y="5235956"/>
            <a:ext cx="1513675" cy="147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medprostatit.ru/wp-content/uploads/2018/08/lopuh-1-1024x71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85" b="89873" l="6445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12" t="4010" r="22015" b="18043"/>
          <a:stretch/>
        </p:blipFill>
        <p:spPr bwMode="auto">
          <a:xfrm rot="16502337">
            <a:off x="7567268" y="5357414"/>
            <a:ext cx="1614634" cy="122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img2.pngio.com/-png-3-png-image-lama-png-408_69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946" y="5117069"/>
            <a:ext cx="1010323" cy="170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arsenal007.ru/upload/iblock/5ec/mylo-tualetnoe-mmz-tsvetochnoe-flou-pak-75g-art-144223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2000" b="90000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460" b="22286"/>
          <a:stretch/>
        </p:blipFill>
        <p:spPr bwMode="auto">
          <a:xfrm rot="4094960">
            <a:off x="6415720" y="5553958"/>
            <a:ext cx="1372339" cy="73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cdn2.static1-sima-land.com/items/3852592/2/700-nw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8286" b="8342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065" b="13699"/>
          <a:stretch/>
        </p:blipFill>
        <p:spPr bwMode="auto">
          <a:xfrm>
            <a:off x="5541707" y="5380438"/>
            <a:ext cx="1147734" cy="126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32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4.50509E-6 L 0.28333 -0.688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34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51526E-6 L 0.15747 -0.569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-284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51526E-6 L 0.1467 -0.558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26" y="-279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9.25069E-9 L -0.06302 -0.5455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-27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750901"/>
              </p:ext>
            </p:extLst>
          </p:nvPr>
        </p:nvGraphicFramePr>
        <p:xfrm>
          <a:off x="0" y="0"/>
          <a:ext cx="3275856" cy="1052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952"/>
                <a:gridCol w="1091952"/>
                <a:gridCol w="1091952"/>
              </a:tblGrid>
              <a:tr h="10527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124744"/>
            <a:ext cx="2286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Назови все картинки.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Отметь только те, которые подходят к схеме (звук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конце слова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правильном ответе картинка переместится наверх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Слова: пенал, дятел, лапти, лопата, ангел, халат, акула, факел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0" descr="https://www.rightbag.ru/wa-data/public/shop/products/39/58/65839/images/114038/114038.750x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89537">
            <a:off x="-144193" y="5491683"/>
            <a:ext cx="1338242" cy="98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thumbs.dreamstime.com/b/great-spotted-woodpecker-2415852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89" b="95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31" t="9180" r="12619" b="4796"/>
          <a:stretch/>
        </p:blipFill>
        <p:spPr bwMode="auto">
          <a:xfrm rot="20331854">
            <a:off x="1165374" y="5240842"/>
            <a:ext cx="869650" cy="148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https://contragents.ru/xn--80aahc6airewm.xn--p1ai/muzfo-imaginator/images/original/5576254/55762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https://cs1.livemaster.ru/storage/75/cf/4068576c7b993b41ce53fa8b0cf6--obuv-ruchnoj-raboty-lapti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06" t="23257" r="12139" b="11356"/>
          <a:stretch/>
        </p:blipFill>
        <p:spPr bwMode="auto">
          <a:xfrm>
            <a:off x="1907704" y="5179441"/>
            <a:ext cx="1512168" cy="137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karapuzov.ru/upload/iblock/253/25393da56b6c1e255b5483f8d50abf84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3" b="98667" l="9850" r="89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53" t="3399" r="10379" b="71"/>
          <a:stretch/>
        </p:blipFill>
        <p:spPr bwMode="auto">
          <a:xfrm>
            <a:off x="3347864" y="5103855"/>
            <a:ext cx="985454" cy="153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thumbs.dreamstime.com/b/%D1%88%D0%B0%D1%80%D0%B6-%D0%B0%D0%BD%D0%B3%D0%B5-%D0%B0-%D0%BC%D0%B8-%D1%8B%D0%B9-5083992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8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134013"/>
            <a:ext cx="1575667" cy="164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smallmister.ru/image/magictoolbox_cache/640ca855e591fa5c6759d336b1ca786b/2/6/2601/original/483105646/MDO188006_0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500" b="99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4" r="8630"/>
          <a:stretch/>
        </p:blipFill>
        <p:spPr bwMode="auto">
          <a:xfrm>
            <a:off x="5786571" y="5162448"/>
            <a:ext cx="1089478" cy="164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акула" descr="https://yt3.ggpht.com/a/AATXAJx532kD_M0jMYWdKa4d7PqsjYan46r6ayF0AMpO=s900-c-k-c0xffffffff-no-rj-m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526" y="5234304"/>
            <a:ext cx="1252866" cy="159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s://fsd.multiurok.ru/html/2018/11/05/s_5be054a40f178/988847_8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991977"/>
            <a:ext cx="833761" cy="175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77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765E-6 L 0.4191 -0.676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5" y="-338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765E-6 L 0.40382 -0.5818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91" y="-29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81129E-6 L 0.15018 -0.51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257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62535E-6 L -0.04548 -0.4708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" y="-23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446440"/>
              </p:ext>
            </p:extLst>
          </p:nvPr>
        </p:nvGraphicFramePr>
        <p:xfrm>
          <a:off x="0" y="0"/>
          <a:ext cx="3275856" cy="1052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952"/>
                <a:gridCol w="1091952"/>
                <a:gridCol w="1091952"/>
              </a:tblGrid>
              <a:tr h="10527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124744"/>
            <a:ext cx="2286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Назови все картинки.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Отметь только те, которые подходят к схеме (звук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середине слова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правильном ответе картинка переместится наверх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Слова: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молоко, котел,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лампа, палатка, лопатка, колобок, молоток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, купол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mikei.ru/files/gallery/106/big/3155_15010752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30" t="10608" r="25073" b="13009"/>
          <a:stretch/>
        </p:blipFill>
        <p:spPr bwMode="auto">
          <a:xfrm>
            <a:off x="81954" y="5532727"/>
            <a:ext cx="792088" cy="120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7.pngegg.com/pngimages/1018/591/png-clipart-black-cauldron-with-red-soup-illustration-cauldron-witchcraft-witch-cauldron-happy-halloween-number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39" b="95192" l="2778" r="98667">
                        <a14:foregroundMark x1="36778" y1="52885" x2="36778" y2="52885"/>
                        <a14:foregroundMark x1="43778" y1="41453" x2="43778" y2="41453"/>
                        <a14:foregroundMark x1="66222" y1="18803" x2="66222" y2="18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20" r="4345"/>
          <a:stretch/>
        </p:blipFill>
        <p:spPr bwMode="auto">
          <a:xfrm>
            <a:off x="838130" y="5330334"/>
            <a:ext cx="1244004" cy="155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vetkoff.ru/upload/iblock/4e1/vamsvet_nastolnaya_lampa_eglo_basic_9230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84" b="98281" l="9688" r="8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05" r="15934"/>
          <a:stretch/>
        </p:blipFill>
        <p:spPr bwMode="auto">
          <a:xfrm>
            <a:off x="2066257" y="5317352"/>
            <a:ext cx="1065583" cy="156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tatic.pleer.ru/i/p/298505/298505m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67" b="99111" l="1667" r="9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1422" r="4158" b="10970"/>
          <a:stretch/>
        </p:blipFill>
        <p:spPr bwMode="auto">
          <a:xfrm>
            <a:off x="3196740" y="5365172"/>
            <a:ext cx="1375260" cy="160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gipfel.ru/upload/iblock/c88/c8894ad51d5b22d2e76357cee4e4c2b2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" b="94500" l="7222" r="9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32" t="6508" r="11811" b="7629"/>
          <a:stretch/>
        </p:blipFill>
        <p:spPr bwMode="auto">
          <a:xfrm rot="20855433">
            <a:off x="4405000" y="4847632"/>
            <a:ext cx="1332193" cy="194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mkdou249.edusite.ru/images/flaj-k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652028"/>
            <a:ext cx="124623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stroimaks.ru/wa-data/public/shop/products/38/92/9238/images/12085/12085.970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75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81" r="25551"/>
          <a:stretch/>
        </p:blipFill>
        <p:spPr bwMode="auto">
          <a:xfrm>
            <a:off x="6732240" y="5294142"/>
            <a:ext cx="914009" cy="147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img2.freepng.ru/20180405/soq/kisspng-dome-dian-al-mahri-mosque-building-jual-kubah-masj-masjid-5ac693950ac2a9.3937936615229633490441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10000" r="90000">
                        <a14:foregroundMark x1="49889" y1="4545" x2="49889" y2="4545"/>
                        <a14:foregroundMark x1="49889" y1="8485" x2="49889" y2="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65" r="12945"/>
          <a:stretch/>
        </p:blipFill>
        <p:spPr bwMode="auto">
          <a:xfrm>
            <a:off x="7812360" y="5226857"/>
            <a:ext cx="1100320" cy="150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33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36818E-6 L 0.41684 -0.734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-367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36818E-6 L 0.20902 -0.6609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1" y="-330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79463E-6 L 0.05799 -0.5756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-287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64385E-6 L 0.09966 -0.473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-23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369</TotalTime>
  <Words>160</Words>
  <Application>Microsoft Office PowerPoint</Application>
  <PresentationFormat>Экран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42</cp:revision>
  <dcterms:created xsi:type="dcterms:W3CDTF">2019-10-18T08:41:53Z</dcterms:created>
  <dcterms:modified xsi:type="dcterms:W3CDTF">2021-04-20T06:30:13Z</dcterms:modified>
</cp:coreProperties>
</file>