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97" r:id="rId3"/>
    <p:sldId id="258" r:id="rId4"/>
    <p:sldId id="296" r:id="rId5"/>
    <p:sldId id="293" r:id="rId6"/>
    <p:sldId id="298" r:id="rId7"/>
    <p:sldId id="268" r:id="rId8"/>
    <p:sldId id="294" r:id="rId9"/>
    <p:sldId id="289" r:id="rId10"/>
    <p:sldId id="290" r:id="rId11"/>
    <p:sldId id="291" r:id="rId12"/>
    <p:sldId id="287" r:id="rId13"/>
    <p:sldId id="299" r:id="rId14"/>
    <p:sldId id="30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2436EE0-48AF-4737-8F61-9990246FFFE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A11D6C-3A1B-4CBA-9940-DE6896FA0B0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28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EE0-48AF-4737-8F61-9990246FFFE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1D6C-3A1B-4CBA-9940-DE6896FA0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19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EE0-48AF-4737-8F61-9990246FFFE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1D6C-3A1B-4CBA-9940-DE6896FA0B0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623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EE0-48AF-4737-8F61-9990246FFFE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1D6C-3A1B-4CBA-9940-DE6896FA0B0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55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EE0-48AF-4737-8F61-9990246FFFE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1D6C-3A1B-4CBA-9940-DE6896FA0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928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EE0-48AF-4737-8F61-9990246FFFE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1D6C-3A1B-4CBA-9940-DE6896FA0B0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64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EE0-48AF-4737-8F61-9990246FFFE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1D6C-3A1B-4CBA-9940-DE6896FA0B0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403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EE0-48AF-4737-8F61-9990246FFFE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1D6C-3A1B-4CBA-9940-DE6896FA0B0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715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EE0-48AF-4737-8F61-9990246FFFE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1D6C-3A1B-4CBA-9940-DE6896FA0B0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87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EE0-48AF-4737-8F61-9990246FFFE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1D6C-3A1B-4CBA-9940-DE6896FA0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85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EE0-48AF-4737-8F61-9990246FFFE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1D6C-3A1B-4CBA-9940-DE6896FA0B0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7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EE0-48AF-4737-8F61-9990246FFFE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1D6C-3A1B-4CBA-9940-DE6896FA0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77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EE0-48AF-4737-8F61-9990246FFFE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1D6C-3A1B-4CBA-9940-DE6896FA0B0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49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EE0-48AF-4737-8F61-9990246FFFE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1D6C-3A1B-4CBA-9940-DE6896FA0B0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61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EE0-48AF-4737-8F61-9990246FFFE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1D6C-3A1B-4CBA-9940-DE6896FA0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3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EE0-48AF-4737-8F61-9990246FFFE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1D6C-3A1B-4CBA-9940-DE6896FA0B0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54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EE0-48AF-4737-8F61-9990246FFFE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1D6C-3A1B-4CBA-9940-DE6896FA0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60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436EE0-48AF-4737-8F61-9990246FFFE0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A11D6C-3A1B-4CBA-9940-DE6896FA0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82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Развитие зрительно-пространственного восприятия, как средства профилактики оптической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дисграфии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у детей с ТНР посредством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пескотерапии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8499" y="4597400"/>
            <a:ext cx="6553197" cy="15832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Подготовила</a:t>
            </a:r>
            <a:r>
              <a:rPr lang="en-US" dirty="0" smtClean="0"/>
              <a:t>:</a:t>
            </a:r>
            <a:r>
              <a:rPr lang="ru-RU" dirty="0" smtClean="0"/>
              <a:t> учитель-логопед МБДОУ «Детский сад №118» </a:t>
            </a:r>
            <a:r>
              <a:rPr lang="ru-RU" dirty="0" smtClean="0"/>
              <a:t> г. Рязань </a:t>
            </a:r>
          </a:p>
          <a:p>
            <a:pPr marL="0" indent="0">
              <a:buNone/>
            </a:pPr>
            <a:r>
              <a:rPr lang="ru-RU" dirty="0" smtClean="0"/>
              <a:t>Козлова </a:t>
            </a:r>
            <a:r>
              <a:rPr lang="ru-RU" dirty="0" smtClean="0"/>
              <a:t>Елена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6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-139700"/>
            <a:ext cx="10248898" cy="2514600"/>
          </a:xfrm>
        </p:spPr>
        <p:txBody>
          <a:bodyPr>
            <a:normAutofit/>
          </a:bodyPr>
          <a:lstStyle/>
          <a:p>
            <a:pPr lvl="0" defTabSz="914400" fontAlgn="base">
              <a:spcAft>
                <a:spcPct val="0"/>
              </a:spcAft>
              <a:defRPr/>
            </a:pPr>
            <a:r>
              <a:rPr lang="ru-RU" sz="2500" b="1" dirty="0" smtClean="0">
                <a:ln>
                  <a:noFill/>
                </a:ln>
                <a:solidFill>
                  <a:srgbClr val="D9B247">
                    <a:lumMod val="50000"/>
                  </a:srgbClr>
                </a:solidFill>
                <a:latin typeface="Arial" charset="0"/>
              </a:rPr>
              <a:t>Для </a:t>
            </a:r>
            <a:r>
              <a:rPr lang="ru-RU" sz="2500" b="1" dirty="0">
                <a:ln>
                  <a:noFill/>
                </a:ln>
                <a:solidFill>
                  <a:srgbClr val="D9B247">
                    <a:lumMod val="50000"/>
                  </a:srgbClr>
                </a:solidFill>
                <a:latin typeface="Arial" charset="0"/>
              </a:rPr>
              <a:t>развития </a:t>
            </a:r>
            <a:r>
              <a:rPr lang="ru-RU" sz="2500" b="1" dirty="0" smtClean="0">
                <a:ln>
                  <a:noFill/>
                </a:ln>
                <a:solidFill>
                  <a:srgbClr val="D9B247">
                    <a:lumMod val="50000"/>
                  </a:srgbClr>
                </a:solidFill>
                <a:latin typeface="Arial" panose="020B0604020202020204" pitchFamily="34" charset="0"/>
                <a:cs typeface="Arial" pitchFamily="34" charset="0"/>
              </a:rPr>
              <a:t>зрительной памяти </a:t>
            </a:r>
            <a:r>
              <a:rPr lang="ru-RU" sz="600" b="1" dirty="0">
                <a:ln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sz="600" b="1" dirty="0">
                <a:ln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700" y="1397000"/>
            <a:ext cx="10248898" cy="1257300"/>
          </a:xfrm>
        </p:spPr>
        <p:txBody>
          <a:bodyPr>
            <a:normAutofit fontScale="77500" lnSpcReduction="20000"/>
          </a:bodyPr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8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lvl="0" indent="0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-Запоминание расположения букв  (фигур)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в течение нескольких секунд, восстановление порядка </a:t>
            </a: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их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расположения на </a:t>
            </a:r>
            <a:r>
              <a:rPr lang="ru-RU" sz="2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пескостоле</a:t>
            </a:r>
            <a:endParaRPr lang="ru-RU" sz="2200" dirty="0" smtClean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lvl="0" indent="0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- Повторение узора по образцу</a:t>
            </a:r>
            <a:endParaRPr lang="ru-RU" sz="22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endParaRPr lang="ru-RU" sz="22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781300"/>
            <a:ext cx="5435600" cy="4076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234" y="2781300"/>
            <a:ext cx="5469466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8889" y="339634"/>
            <a:ext cx="9777707" cy="992777"/>
          </a:xfrm>
        </p:spPr>
        <p:txBody>
          <a:bodyPr>
            <a:normAutofit fontScale="90000"/>
          </a:bodyPr>
          <a:lstStyle/>
          <a:p>
            <a:pPr lvl="0" defTabSz="914400" fontAlgn="base">
              <a:spcAft>
                <a:spcPct val="0"/>
              </a:spcAft>
              <a:defRPr/>
            </a:pPr>
            <a:r>
              <a:rPr lang="ru-RU" sz="600" b="1" dirty="0">
                <a:ln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sz="600" b="1" dirty="0">
                <a:ln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800" b="1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развития зрительно </a:t>
            </a:r>
            <a:r>
              <a:rPr lang="ru-RU" sz="2800" b="1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-пространственного анализа </a:t>
            </a:r>
            <a:r>
              <a:rPr lang="ru-RU" sz="2800" b="1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синтеза</a:t>
            </a:r>
            <a:endParaRPr lang="ru-RU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606" y="1256091"/>
            <a:ext cx="9777707" cy="1632857"/>
          </a:xfrm>
        </p:spPr>
        <p:txBody>
          <a:bodyPr>
            <a:normAutofit/>
          </a:bodyPr>
          <a:lstStyle/>
          <a:p>
            <a:pPr marL="0" lvl="0" indent="0" algn="just" defTabSz="9144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prstClr val="black"/>
                </a:solidFill>
                <a:latin typeface="Arial" charset="0"/>
              </a:rPr>
              <a:t>Ориентировка на </a:t>
            </a:r>
            <a:r>
              <a:rPr lang="ru-RU" sz="2200" dirty="0" err="1" smtClean="0">
                <a:solidFill>
                  <a:prstClr val="black"/>
                </a:solidFill>
                <a:latin typeface="Arial" charset="0"/>
              </a:rPr>
              <a:t>пескостоле</a:t>
            </a:r>
            <a:r>
              <a:rPr lang="ru-RU" sz="2200" dirty="0" smtClean="0">
                <a:solidFill>
                  <a:prstClr val="black"/>
                </a:solidFill>
                <a:latin typeface="Arial" charset="0"/>
              </a:rPr>
              <a:t>( справа налево, сверху вниз);</a:t>
            </a:r>
            <a:endParaRPr lang="ru-RU" sz="2200" dirty="0">
              <a:solidFill>
                <a:prstClr val="black"/>
              </a:solidFill>
              <a:latin typeface="Arial" charset="0"/>
            </a:endParaRPr>
          </a:p>
          <a:p>
            <a:pPr marL="0" lvl="0" indent="0" algn="just" defTabSz="9144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prstClr val="black"/>
                </a:solidFill>
                <a:latin typeface="Arial" charset="0"/>
              </a:rPr>
              <a:t>анализ </a:t>
            </a:r>
            <a:r>
              <a:rPr lang="ru-RU" sz="2200" dirty="0">
                <a:solidFill>
                  <a:prstClr val="black"/>
                </a:solidFill>
                <a:latin typeface="Arial" charset="0"/>
              </a:rPr>
              <a:t>графических изображений </a:t>
            </a:r>
            <a:r>
              <a:rPr lang="ru-RU" sz="2200" dirty="0" smtClean="0">
                <a:solidFill>
                  <a:prstClr val="black"/>
                </a:solidFill>
                <a:latin typeface="Arial" charset="0"/>
              </a:rPr>
              <a:t>букв</a:t>
            </a:r>
            <a:r>
              <a:rPr lang="ru-RU" sz="2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Arial" charset="0"/>
              </a:rPr>
              <a:t>и  </a:t>
            </a:r>
            <a:r>
              <a:rPr lang="ru-RU" sz="2200" dirty="0">
                <a:solidFill>
                  <a:prstClr val="black"/>
                </a:solidFill>
                <a:latin typeface="Arial" charset="0"/>
              </a:rPr>
              <a:t>составляющих их </a:t>
            </a:r>
            <a:r>
              <a:rPr lang="ru-RU" sz="2200" dirty="0" smtClean="0">
                <a:solidFill>
                  <a:prstClr val="black"/>
                </a:solidFill>
                <a:latin typeface="Arial" charset="0"/>
              </a:rPr>
              <a:t>элементов.</a:t>
            </a:r>
            <a:endParaRPr lang="ru-RU" sz="2200" dirty="0">
              <a:solidFill>
                <a:prstClr val="black"/>
              </a:solidFill>
              <a:latin typeface="Arial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9" y="2371091"/>
            <a:ext cx="3189595" cy="2392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14" y="2434924"/>
            <a:ext cx="3709851" cy="27823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01" y="2371091"/>
            <a:ext cx="2973977" cy="22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2800" b="1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буквенного </a:t>
            </a:r>
            <a:r>
              <a:rPr lang="ru-RU" sz="2800" b="1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гнозиса</a:t>
            </a:r>
            <a:r>
              <a:rPr lang="ru-RU" sz="3000" b="1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600" y="1460500"/>
            <a:ext cx="10159997" cy="16637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Дифференциация расположения  элементов букв</a:t>
            </a: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узнавание букв (найти букву среди     ряда других букв, </a:t>
            </a: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написать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буквы, обвести контуры букв, добавить недостающий элемент).</a:t>
            </a:r>
          </a:p>
          <a:p>
            <a:pPr marL="0" indent="0">
              <a:buNone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98" y="2643898"/>
            <a:ext cx="5618803" cy="42141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6" y="2764367"/>
            <a:ext cx="5315293" cy="398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701" y="533400"/>
            <a:ext cx="5676899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применение нетрадиционной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логопедической технологии –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пескотерапии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учитывающей специфику работы логопеда, закономерности и особенности развития детей с речевыми нарушениями, позволяет повысить эффективность коррекционного обучения, предупредить появление вторичных нарушений, повышая качество работы по исправлению недоразвития всех компонентов речи воспитанников, повысить результативность и качество коррекционно-развивающей работы.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133337"/>
            <a:ext cx="58801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2218" y="429491"/>
            <a:ext cx="4918364" cy="5821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Что нужно для игры в песок?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 А нужно, в сущности, так </a:t>
            </a:r>
            <a:r>
              <a:rPr lang="ru-RU" sz="20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Любовь, Желанье, доброта,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Чтоб вера в детство не пропала.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Простейший ящик из стола –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Покрасим белой краской,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Горсть золотистого песка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Туда вольётся дивной сказкой.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Игрушек маленьких набор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Возьмём в игру… Подобно богу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Мы создадим свой мир чудес,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Пройдя познания дорогу.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02300" y="1638301"/>
            <a:ext cx="59944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Спасибо за внимание!</a:t>
            </a:r>
            <a:endParaRPr lang="ru-RU" sz="8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634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7418" y="546929"/>
            <a:ext cx="10501746" cy="587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Оптическая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дисграфия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дисграфия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связанная с недоразвитием зрительного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гнозиса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анализа, синтеза, пространственных представлений, проявляется в заменах и искажениях букв на письме.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основе оптической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дисграфии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лежит недостаточная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зрительно-пространственных представлений и зрительного анализа и синтеза. Все буквы русского алфавита состоят из набора одних и тех же элементов («палочки», «овалы») и нескольких «специфичных» элементов. Одинаковые элементы по-разному комбинируясь в пространстве, и образуют различные буквенные знаки: и, ш, ц, щ; б, в, д, у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первые проявления оптической </a:t>
            </a:r>
            <a:r>
              <a:rPr lang="ru-RU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r>
              <a:rPr lang="ru-RU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наблюдаются уже в детском саду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Если в дошкольном возрасте функции, имеющих прямое отношение к процессу письменной речи, не сформированы, то позднее это обязательно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проявится в виде специфических ошибок в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письма и чтения.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</a:t>
            </a:r>
            <a:r>
              <a:rPr lang="ru-RU" sz="2800" b="1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зрительно-пространственного восприятия</a:t>
            </a:r>
            <a:r>
              <a:rPr lang="ru-RU" sz="2800" b="1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у детей приводит к появлению целого ряда ошибок на письме: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lvl="0" indent="-180975" algn="just" defTabSz="914400" fontAlgn="base">
              <a:spcAft>
                <a:spcPct val="0"/>
              </a:spcAft>
              <a:buClrTx/>
              <a:buSzTx/>
              <a:buNone/>
              <a:defRPr/>
            </a:pPr>
            <a:r>
              <a:rPr lang="ru-RU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трудности ориентировки на листе бумаги и нахождения начала строки;</a:t>
            </a:r>
          </a:p>
          <a:p>
            <a:pPr marL="180975" lvl="0" indent="0" algn="just" defTabSz="914400" fontAlgn="base">
              <a:spcAft>
                <a:spcPct val="0"/>
              </a:spcAft>
              <a:buClrTx/>
              <a:buSzTx/>
              <a:buNone/>
              <a:defRPr/>
            </a:pPr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смешения по оптическому принципу (в-д, л-м, п-т);</a:t>
            </a:r>
          </a:p>
          <a:p>
            <a:pPr marL="514350" lvl="0" indent="-333375" algn="just" defTabSz="914400" fontAlgn="base">
              <a:spcAft>
                <a:spcPct val="0"/>
              </a:spcAft>
              <a:buClrTx/>
              <a:buSzTx/>
              <a:buNone/>
              <a:defRPr/>
            </a:pPr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недописывание</a:t>
            </a:r>
            <a:r>
              <a:rPr lang="ru-RU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элементов букв, добавление лишних элементов, </a:t>
            </a:r>
          </a:p>
          <a:p>
            <a:pPr marL="523875" lvl="0" indent="-342900" algn="just" defTabSz="914400" fontAlgn="base"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неправильное </a:t>
            </a:r>
            <a:r>
              <a:rPr lang="ru-RU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расположение элементов букв относительно друг друга</a:t>
            </a:r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523875" lvl="0" indent="-342900" algn="just" defTabSz="914400" fontAlgn="base"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зеркальное написание букв;</a:t>
            </a:r>
          </a:p>
          <a:p>
            <a:pPr marL="180975" lvl="0" indent="0" algn="just" defTabSz="914400" fontAlgn="base"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пропуски, перестановки, вставки букв и </a:t>
            </a:r>
            <a:r>
              <a:rPr lang="ru-RU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недописывание</a:t>
            </a:r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слов;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3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145" y="447671"/>
            <a:ext cx="10515600" cy="32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ЭЛЕМЕНТОВ ПЕСОЧНОЙ ТЕРАПИИ В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ЛОГОПЕДИЧЕСКОЙ РАБОТЕ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Песочная терапия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работе логопеда становится перспективным средством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коррекционно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развивающей работы с детьми, имеющими нарушения речи.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фоне комплексной логопедической помощи метод песочной терапии, не требуя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особых усилий, оптимизирует процесс коррекции речи детей-логопатов и способствует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оздоровлению всего организма ребенка.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45" y="3327400"/>
            <a:ext cx="4013200" cy="3009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43" y="3670300"/>
            <a:ext cx="6572157" cy="232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708" y="498764"/>
            <a:ext cx="1041861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пескотерапии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  создание специальных условий и подходов в коррекционной работе с детьми-логопатами для эффективного способа подачи материала и обеспечения успешного освоения коррекционно-образовательных задач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310" y="2493818"/>
            <a:ext cx="961505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песком помогают  в решении  множества задач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зрительное восприятие, зрительную память, речь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-развивают мелкую моторику, тактильные ощущения, глазомер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-воспитывают чувство успешности и уверенности в себе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-успокаивают и расслабляют, снимая напряжение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-расширяют представления ребенка об окружающем мире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-развивают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навыки самоконтроля, творческое мышление,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-снижают агрессию и тревожность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100" y="444500"/>
            <a:ext cx="10121900" cy="624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логопедической работе игры с песком помогают решать следующие задачи: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диафрагмального дыхания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Регуляция мышечного тонуса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артикуляционной моторики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Автоматизация звуков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фонематического слуха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слоговой структуры слова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Словарная работа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Звуковой анализ слов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Обучение грамоте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Связная речь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    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964" y="526473"/>
            <a:ext cx="10127672" cy="488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рекомендации по проведению песочных игр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Игры с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пескостолами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проводятся с подгруппой или индивидуально.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До занятия и после занятия моются руки.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Перед занятием желательно провести пальчиковые игры-разминки.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При работе с песком соблюдаются определённые правила: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песок не должен высыпаться из песочницы;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нельзя брать песок в рот и кидаться песком;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отряхивать руки и играть можно только над песочницей;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после игры надо убрать за собой рабочее место.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657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8981" y="642083"/>
            <a:ext cx="10557163" cy="387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работы показывает, что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песочной терапии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дает положительные результаты: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значительно возрастает интерес к логопедическим занятиям, многие из них с восторгом и радостью воспринимают каждое занятие.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чувствуют себя более успешными. Даже неудавшееся упражнение им хочется проигрывать по несколько раз, достигая необходимого результата;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 занятиях нет места монотонности и скуке, каждое упражнение для детей как открытие.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952" y="3996290"/>
            <a:ext cx="3121347" cy="234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 fontAlgn="base">
              <a:spcAft>
                <a:spcPct val="0"/>
              </a:spcAft>
              <a:defRPr/>
            </a:pPr>
            <a:r>
              <a:rPr lang="ru-RU" sz="2800" b="1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Для развития </a:t>
            </a:r>
            <a:r>
              <a:rPr lang="ru-RU" sz="2800" b="1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зрительного </a:t>
            </a:r>
            <a:r>
              <a:rPr lang="ru-RU" sz="2800" b="1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гнозиса</a:t>
            </a:r>
            <a:r>
              <a:rPr lang="ru-RU" sz="2800" b="1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ru-RU" sz="2800" b="1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2800" b="1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(восприятия и </a:t>
            </a:r>
            <a:r>
              <a:rPr lang="ru-RU" sz="2800" b="1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узнавания формы, размера, величины)</a:t>
            </a:r>
            <a:r>
              <a:rPr lang="ru-RU" sz="2800" b="1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ru-RU" sz="2800" b="1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3200" b="1" dirty="0">
                <a:ln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</a:rPr>
              <a:t>  </a:t>
            </a:r>
            <a:r>
              <a:rPr lang="ru-RU" sz="3200" dirty="0">
                <a:ln>
                  <a:noFill/>
                </a:ln>
                <a:solidFill>
                  <a:prstClr val="black"/>
                </a:solidFill>
                <a:latin typeface="Cambria" panose="02040503050406030204" pitchFamily="18" charset="0"/>
              </a:rPr>
              <a:t/>
            </a:r>
            <a:br>
              <a:rPr lang="ru-RU" sz="3200" dirty="0">
                <a:ln>
                  <a:noFill/>
                </a:ln>
                <a:solidFill>
                  <a:prstClr val="black"/>
                </a:solidFill>
                <a:latin typeface="Cambria" panose="02040503050406030204" pitchFamily="18" charset="0"/>
              </a:rPr>
            </a:br>
            <a:r>
              <a:rPr lang="ru-RU" sz="3200" dirty="0">
                <a:ln>
                  <a:noFill/>
                </a:ln>
                <a:solidFill>
                  <a:prstClr val="black"/>
                </a:solidFill>
                <a:latin typeface="Cambria" panose="02040503050406030204" pitchFamily="18" charset="0"/>
              </a:rPr>
              <a:t/>
            </a:r>
            <a:br>
              <a:rPr lang="ru-RU" sz="3200" dirty="0">
                <a:ln>
                  <a:noFill/>
                </a:ln>
                <a:solidFill>
                  <a:prstClr val="black"/>
                </a:solidFill>
                <a:latin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1" y="1244600"/>
            <a:ext cx="9994896" cy="2692400"/>
          </a:xfrm>
        </p:spPr>
        <p:txBody>
          <a:bodyPr>
            <a:normAutofit/>
          </a:bodyPr>
          <a:lstStyle/>
          <a:p>
            <a:pPr marL="0" lvl="0" indent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назвать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</a:rPr>
              <a:t>контурные изображения предметов;</a:t>
            </a: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</a:rPr>
              <a:t> перечёркнутые контурные изображения;</a:t>
            </a: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</a:rPr>
              <a:t> выделить контурные изображения, наложенные друг на друга;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48467"/>
            <a:ext cx="48387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281</TotalTime>
  <Words>543</Words>
  <Application>Microsoft Office PowerPoint</Application>
  <PresentationFormat>Произвольный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Натуральные материалы</vt:lpstr>
      <vt:lpstr>Развитие зрительно-пространственного восприятия, как средства профилактики оптической дисграфии у детей с ТНР посредством пескотерапии.</vt:lpstr>
      <vt:lpstr>Презентация PowerPoint</vt:lpstr>
      <vt:lpstr>Нарушения зрительно-пространственного восприятия у детей приводит к появлению целого ряда ошибок на письме: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развития зрительного гнозиса  (восприятия и узнавания формы, размера, величины)     </vt:lpstr>
      <vt:lpstr>Для развития зрительной памяти  </vt:lpstr>
      <vt:lpstr> Для развития зрительно -пространственного анализа и синтеза</vt:lpstr>
      <vt:lpstr>Формирование буквенного гнозиса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зрительно-пространственного восприятия, как средства профилактики оптической дисграфии у детей с ТНР посредством пескотерапии.</dc:title>
  <dc:creator>user</dc:creator>
  <cp:lastModifiedBy>Пользователь Windows</cp:lastModifiedBy>
  <cp:revision>27</cp:revision>
  <dcterms:created xsi:type="dcterms:W3CDTF">2021-03-04T06:55:59Z</dcterms:created>
  <dcterms:modified xsi:type="dcterms:W3CDTF">2021-03-25T13:52:02Z</dcterms:modified>
</cp:coreProperties>
</file>