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  <p:sldMasterId id="2147483781" r:id="rId3"/>
    <p:sldMasterId id="2147483794" r:id="rId4"/>
    <p:sldMasterId id="2147483807" r:id="rId5"/>
  </p:sldMasterIdLst>
  <p:notesMasterIdLst>
    <p:notesMasterId r:id="rId29"/>
  </p:notesMasterIdLst>
  <p:sldIdLst>
    <p:sldId id="283" r:id="rId6"/>
    <p:sldId id="271" r:id="rId7"/>
    <p:sldId id="257" r:id="rId8"/>
    <p:sldId id="282" r:id="rId9"/>
    <p:sldId id="258" r:id="rId10"/>
    <p:sldId id="259" r:id="rId11"/>
    <p:sldId id="260" r:id="rId12"/>
    <p:sldId id="284" r:id="rId13"/>
    <p:sldId id="285" r:id="rId14"/>
    <p:sldId id="286" r:id="rId15"/>
    <p:sldId id="292" r:id="rId16"/>
    <p:sldId id="261" r:id="rId17"/>
    <p:sldId id="270" r:id="rId18"/>
    <p:sldId id="272" r:id="rId19"/>
    <p:sldId id="273" r:id="rId20"/>
    <p:sldId id="280" r:id="rId21"/>
    <p:sldId id="287" r:id="rId22"/>
    <p:sldId id="293" r:id="rId23"/>
    <p:sldId id="294" r:id="rId24"/>
    <p:sldId id="288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39" autoAdjust="0"/>
    <p:restoredTop sz="93684" autoAdjust="0"/>
  </p:normalViewPr>
  <p:slideViewPr>
    <p:cSldViewPr>
      <p:cViewPr>
        <p:scale>
          <a:sx n="70" d="100"/>
          <a:sy n="70" d="100"/>
        </p:scale>
        <p:origin x="-1116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83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0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Relationship Id="rId14" Type="http://schemas.openxmlformats.org/officeDocument/2006/relationships/image" Target="../media/image8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0A236-EFD0-449F-9374-20F5CF242CD2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B89D0-520C-405D-B86A-720520EDF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991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78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30DB68-1E4F-4A51-AACE-CE1FA205C2D3}" type="slidenum">
              <a:rPr lang="ru-RU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0A627-4443-4F3D-92DF-A579D2C5F38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25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CE2DA-A1D1-4DD8-8D5E-41D1E004CB1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733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DA173-CB79-41EC-AEA2-FB864EF3619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367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1C7E3-CBC9-4B16-9A1C-73462CDAAD8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061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4ED6-5366-487A-8CB4-D527C77A48C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485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44E60-047B-48E5-8005-798CB7DECE3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31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7485F-3753-4017-87FF-CEF72A3EDF9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638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98A11-40F5-464D-BDB9-C37549B8D82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39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A1140-BED6-4319-B85F-B2CFE38C41A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762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2A318-9B7B-4BA1-A0F7-546A6358FB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359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3A930-6DFE-4B8D-AF7E-122DEC424C1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83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A5214F-3FCA-4B06-A711-1C450BD6978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9806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0A627-4443-4F3D-92DF-A579D2C5F38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727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CE2DA-A1D1-4DD8-8D5E-41D1E004CB1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01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DA173-CB79-41EC-AEA2-FB864EF3619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0920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1C7E3-CBC9-4B16-9A1C-73462CDAAD8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2707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4ED6-5366-487A-8CB4-D527C77A48C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9774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44E60-047B-48E5-8005-798CB7DECE3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30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7485F-3753-4017-87FF-CEF72A3EDF9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429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98A11-40F5-464D-BDB9-C37549B8D82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4633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A1140-BED6-4319-B85F-B2CFE38C41A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3723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2A318-9B7B-4BA1-A0F7-546A6358FB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8829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3A930-6DFE-4B8D-AF7E-122DEC424C1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379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A5214F-3FCA-4B06-A711-1C450BD6978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453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0A627-4443-4F3D-92DF-A579D2C5F38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8611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CE2DA-A1D1-4DD8-8D5E-41D1E004CB1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0889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DA173-CB79-41EC-AEA2-FB864EF3619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3641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1C7E3-CBC9-4B16-9A1C-73462CDAAD8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55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4ED6-5366-487A-8CB4-D527C77A48C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143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44E60-047B-48E5-8005-798CB7DECE3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845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7485F-3753-4017-87FF-CEF72A3EDF9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3941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98A11-40F5-464D-BDB9-C37549B8D82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8587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A1140-BED6-4319-B85F-B2CFE38C41A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3870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2A318-9B7B-4BA1-A0F7-546A6358FB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7846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3A930-6DFE-4B8D-AF7E-122DEC424C1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3681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A5214F-3FCA-4B06-A711-1C450BD6978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499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5EA15-EDCA-42EF-BA58-FCB5F2F1DB4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14B70-6224-4040-9750-71DF71DD54C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224608"/>
      </p:ext>
    </p:extLst>
  </p:cSld>
  <p:clrMapOvr>
    <a:masterClrMapping/>
  </p:clrMapOvr>
  <p:transition spd="slow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E9DBB-BAF2-4328-B1A4-6B7D50F2C8BA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E343CCF-8C70-4EBE-A6DA-0587482FFC1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00555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D4416-A427-4E98-9D98-201D23CDAF1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6FA2D-7334-4B0D-A641-8CE5063A0C2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177792"/>
      </p:ext>
    </p:extLst>
  </p:cSld>
  <p:clrMapOvr>
    <a:masterClrMapping/>
  </p:clrMapOvr>
  <p:transition spd="slow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DA16D-9BCF-4ABE-8CB1-30B3B21CEE7E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F6162DD5-7FAD-411B-9CF6-56EA5CDC5D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814873"/>
      </p:ext>
    </p:extLst>
  </p:cSld>
  <p:clrMapOvr>
    <a:masterClrMapping/>
  </p:clrMapOvr>
  <p:transition spd="slow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F2AF3-8D12-4EC6-8441-8CB6D1063E0F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E2C7C-5C55-40CE-B904-0E72E13F7C2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346271"/>
      </p:ext>
    </p:extLst>
  </p:cSld>
  <p:clrMapOvr>
    <a:masterClrMapping/>
  </p:clrMapOvr>
  <p:transition spd="slow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B2703-0475-4853-976E-97C6E893B5A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BBFE5-ABC7-4774-96FE-F117F41230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888936"/>
      </p:ext>
    </p:extLst>
  </p:cSld>
  <p:clrMapOvr>
    <a:masterClrMapping/>
  </p:clrMapOvr>
  <p:transition spd="slow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54725-7ECE-4970-A275-911697B157A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28C6D-C11D-4A78-995E-2ADDA3478CC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837222"/>
      </p:ext>
    </p:extLst>
  </p:cSld>
  <p:clrMapOvr>
    <a:masterClrMapping/>
  </p:clrMapOvr>
  <p:transition spd="slow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7B670-EFEB-4D5D-8132-EC3C10ED8BE8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45D9B-4326-463A-BB03-D356E58D206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812214"/>
      </p:ext>
    </p:extLst>
  </p:cSld>
  <p:clrMapOvr>
    <a:masterClrMapping/>
  </p:clrMapOvr>
  <p:transition spd="slow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FF77B-B896-4323-B960-3F83CF260A4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E596D-530A-4728-8526-9C1A8C1EE2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549809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34F91-EA6C-432B-AF37-4089A6717F87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366E6-B75E-40A2-8CE4-BDEB4C90020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13458"/>
      </p:ext>
    </p:extLst>
  </p:cSld>
  <p:clrMapOvr>
    <a:masterClrMapping/>
  </p:clrMapOvr>
  <p:transition spd="slow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32AD1-17BC-4DC9-9D37-4C4BD1A3674A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E98BF-061D-4CDA-AE9C-9319F2E7C0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68467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44C22D-9543-497F-9B8E-6FADFD07BBF8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B1FD21-130C-4C72-99C8-2DBB024B1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D43C90-FCE8-45B2-B7B2-CCF24FBF7AF0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68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D43C90-FCE8-45B2-B7B2-CCF24FBF7AF0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37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D43C90-FCE8-45B2-B7B2-CCF24FBF7AF0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7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04EC8-4611-4B78-9A95-CBD154A6D778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17.05.2020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7F7F7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6BB90B-0CD4-4890-8049-137548935E8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546748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9.png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8.png"/><Relationship Id="rId11" Type="http://schemas.openxmlformats.org/officeDocument/2006/relationships/image" Target="../media/image33.wmf"/><Relationship Id="rId5" Type="http://schemas.openxmlformats.org/officeDocument/2006/relationships/image" Target="../media/image37.png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1.bin"/><Relationship Id="rId4" Type="http://schemas.openxmlformats.org/officeDocument/2006/relationships/image" Target="../media/image36.emf"/><Relationship Id="rId9" Type="http://schemas.openxmlformats.org/officeDocument/2006/relationships/image" Target="../media/image41.png"/><Relationship Id="rId1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9" Type="http://schemas.openxmlformats.org/officeDocument/2006/relationships/image" Target="../media/image4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7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81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83.wmf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76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8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4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22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5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5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700808"/>
            <a:ext cx="540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Основные </a:t>
            </a:r>
            <a:r>
              <a:rPr lang="ru-RU" sz="3600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тригонометрические тождества</a:t>
            </a:r>
            <a:endParaRPr lang="ru-RU" sz="3600" b="1" i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91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/>
          <a:lstStyle/>
          <a:p>
            <a:r>
              <a:rPr lang="ru-RU" dirty="0" smtClean="0"/>
              <a:t>Доказательство:</a:t>
            </a:r>
            <a:endParaRPr lang="ru-RU" dirty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071678"/>
            <a:ext cx="784023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500174"/>
            <a:ext cx="6781817" cy="60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4392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92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962400"/>
            <a:ext cx="243840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93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4713" y="4418013"/>
            <a:ext cx="1755775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874712" y="152400"/>
            <a:ext cx="816178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Знаки  синуса, косинуса, тангенса, котангенса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 координатных  четвертях</a:t>
            </a:r>
          </a:p>
        </p:txBody>
      </p:sp>
      <p:pic>
        <p:nvPicPr>
          <p:cNvPr id="17495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" y="1150938"/>
            <a:ext cx="2438400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96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43288" y="1066800"/>
            <a:ext cx="243840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97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7475" y="1123950"/>
            <a:ext cx="243840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1066800"/>
            <a:ext cx="914400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7499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1116013"/>
            <a:ext cx="990600" cy="3746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7500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67475" y="1085850"/>
            <a:ext cx="695325" cy="4429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7501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3400" y="3886200"/>
            <a:ext cx="838200" cy="431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>
            <a:off x="952500" y="1638300"/>
            <a:ext cx="1714500" cy="1670050"/>
          </a:xfrm>
          <a:prstGeom prst="ellipse">
            <a:avLst/>
          </a:prstGeom>
          <a:noFill/>
          <a:ln w="5715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17503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4600" y="1557338"/>
            <a:ext cx="1755775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04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08788" y="1558925"/>
            <a:ext cx="1755775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63725" y="1844675"/>
            <a:ext cx="4540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1844675"/>
            <a:ext cx="4540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5513" y="1755775"/>
            <a:ext cx="4540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2500" y="2490788"/>
            <a:ext cx="4524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0" y="1755775"/>
            <a:ext cx="4540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62800" y="2444750"/>
            <a:ext cx="4540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09750" y="4565650"/>
            <a:ext cx="4540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93800" y="5284788"/>
            <a:ext cx="4540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46275" y="2322513"/>
            <a:ext cx="371475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7313" y="2325688"/>
            <a:ext cx="371475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171950" y="1631950"/>
            <a:ext cx="373063" cy="769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165225" y="4502150"/>
            <a:ext cx="373063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171950" y="2316163"/>
            <a:ext cx="373063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809750" y="5132388"/>
            <a:ext cx="37147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786688" y="2322513"/>
            <a:ext cx="371475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142163" y="1622425"/>
            <a:ext cx="371475" cy="769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</p:txBody>
      </p:sp>
      <p:graphicFrame>
        <p:nvGraphicFramePr>
          <p:cNvPr id="17489" name="Object 8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Формула" r:id="rId10" imgW="114120" imgH="215640" progId="Equation.3">
                  <p:embed/>
                </p:oleObj>
              </mc:Choice>
              <mc:Fallback>
                <p:oleObj name="Формула" r:id="rId10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2"/>
          <p:cNvGraphicFramePr>
            <a:graphicFrameLocks noChangeAspect="1"/>
          </p:cNvGraphicFramePr>
          <p:nvPr/>
        </p:nvGraphicFramePr>
        <p:xfrm>
          <a:off x="3559175" y="3806825"/>
          <a:ext cx="2206625" cy="271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Формула" r:id="rId12" imgW="761760" imgH="939600" progId="Equation.3">
                  <p:embed/>
                </p:oleObj>
              </mc:Choice>
              <mc:Fallback>
                <p:oleObj name="Формула" r:id="rId12" imgW="76176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175" y="3806825"/>
                        <a:ext cx="2206625" cy="2719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3"/>
          <p:cNvGraphicFramePr>
            <a:graphicFrameLocks noChangeAspect="1"/>
          </p:cNvGraphicFramePr>
          <p:nvPr/>
        </p:nvGraphicFramePr>
        <p:xfrm>
          <a:off x="6538913" y="3868738"/>
          <a:ext cx="2155825" cy="268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Формула" r:id="rId14" imgW="774360" imgH="965160" progId="Equation.3">
                  <p:embed/>
                </p:oleObj>
              </mc:Choice>
              <mc:Fallback>
                <p:oleObj name="Формула" r:id="rId14" imgW="774360" imgH="965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913" y="3868738"/>
                        <a:ext cx="2155825" cy="268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Овал 33"/>
          <p:cNvSpPr/>
          <p:nvPr/>
        </p:nvSpPr>
        <p:spPr>
          <a:xfrm>
            <a:off x="874713" y="4418013"/>
            <a:ext cx="1731962" cy="1706562"/>
          </a:xfrm>
          <a:prstGeom prst="ellipse">
            <a:avLst/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6829425" y="1576388"/>
            <a:ext cx="1714500" cy="1670050"/>
          </a:xfrm>
          <a:prstGeom prst="ellipse">
            <a:avLst/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3805238" y="1566863"/>
            <a:ext cx="1714500" cy="1670050"/>
          </a:xfrm>
          <a:prstGeom prst="ellipse">
            <a:avLst/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22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14290"/>
            <a:ext cx="7827834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Формулы, которые нужно запомнить!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571612"/>
            <a:ext cx="778938" cy="4810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500174"/>
            <a:ext cx="2724150" cy="485775"/>
          </a:xfrm>
          <a:prstGeom prst="rect">
            <a:avLst/>
          </a:prstGeom>
          <a:noFill/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143116"/>
            <a:ext cx="1962150" cy="857250"/>
          </a:xfrm>
          <a:prstGeom prst="rect">
            <a:avLst/>
          </a:prstGeom>
          <a:noFill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071810"/>
            <a:ext cx="2133600" cy="838200"/>
          </a:xfrm>
          <a:prstGeom prst="rect">
            <a:avLst/>
          </a:prstGeom>
          <a:noFill/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214818"/>
            <a:ext cx="2428875" cy="476250"/>
          </a:xfrm>
          <a:prstGeom prst="rect">
            <a:avLst/>
          </a:prstGeom>
          <a:noFill/>
        </p:spPr>
      </p:pic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714884"/>
            <a:ext cx="2933700" cy="866775"/>
          </a:xfrm>
          <a:prstGeom prst="rect">
            <a:avLst/>
          </a:prstGeom>
          <a:noFill/>
        </p:spPr>
      </p:pic>
      <p:pic>
        <p:nvPicPr>
          <p:cNvPr id="9" name="Picture 1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5500702"/>
            <a:ext cx="3048000" cy="866775"/>
          </a:xfrm>
          <a:prstGeom prst="rect">
            <a:avLst/>
          </a:prstGeom>
          <a:noFill/>
        </p:spPr>
      </p:pic>
      <p:pic>
        <p:nvPicPr>
          <p:cNvPr id="15" name="Picture 3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000240"/>
            <a:ext cx="2724150" cy="485775"/>
          </a:xfrm>
          <a:prstGeom prst="rect">
            <a:avLst/>
          </a:prstGeom>
          <a:noFill/>
        </p:spPr>
      </p:pic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3438" y="1500174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498080" cy="764704"/>
          </a:xfrm>
        </p:spPr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000108"/>
            <a:ext cx="4576552" cy="576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Упростите выражения: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432156"/>
            <a:ext cx="4536504" cy="67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860" y="1936212"/>
            <a:ext cx="3816424" cy="54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3643314"/>
            <a:ext cx="6286544" cy="120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4643446"/>
            <a:ext cx="5643602" cy="132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Содержимое 2"/>
          <p:cNvSpPr txBox="1">
            <a:spLocks/>
          </p:cNvSpPr>
          <p:nvPr/>
        </p:nvSpPr>
        <p:spPr>
          <a:xfrm>
            <a:off x="1500166" y="3071810"/>
            <a:ext cx="4576552" cy="5760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Решение: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1214414" y="714356"/>
            <a:ext cx="4752528" cy="64807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Преобразуйте выражения: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 noGrp="1"/>
          </p:cNvSpPr>
          <p:nvPr>
            <p:ph type="title"/>
          </p:nvPr>
        </p:nvSpPr>
        <p:spPr>
          <a:xfrm>
            <a:off x="1142976" y="285728"/>
            <a:ext cx="4207962" cy="64294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dirty="0" smtClean="0">
                <a:solidFill>
                  <a:srgbClr val="4F271C">
                    <a:satMod val="130000"/>
                  </a:srgbClr>
                </a:solidFill>
              </a:rPr>
              <a:t>Задание 2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357298"/>
            <a:ext cx="5238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7668" y="1357298"/>
            <a:ext cx="2121396" cy="433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5660" y="1933362"/>
            <a:ext cx="2566020" cy="46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43612" y="2437418"/>
            <a:ext cx="476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96180" y="2363700"/>
            <a:ext cx="1779592" cy="822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2"/>
          <p:cNvSpPr txBox="1">
            <a:spLocks/>
          </p:cNvSpPr>
          <p:nvPr/>
        </p:nvSpPr>
        <p:spPr>
          <a:xfrm>
            <a:off x="1500166" y="3143248"/>
            <a:ext cx="4576552" cy="5760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Решение: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85852" y="3571876"/>
            <a:ext cx="4817018" cy="1076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14414" y="4643446"/>
            <a:ext cx="358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991828" y="3732831"/>
            <a:ext cx="132090" cy="2857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ambria Math"/>
                <a:ea typeface="Cambria Math"/>
              </a:rPr>
              <a:t>⋅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15925" y="3719312"/>
            <a:ext cx="250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ambria Math"/>
                <a:ea typeface="Cambria Math"/>
              </a:rPr>
              <a:t>⋅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85852" y="5517232"/>
                <a:ext cx="6958556" cy="668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В)</a:t>
                </a:r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i="0" smtClean="0">
                                    <a:latin typeface="Cambria Math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 −1</m:t>
                            </m:r>
                          </m:e>
                        </m:func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1 −</m:t>
                        </m:r>
                        <m:func>
                          <m:func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1 −</m:t>
                        </m:r>
                        <m:func>
                          <m:func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 −1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1 −</m:t>
                        </m:r>
                        <m:func>
                          <m:func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i="0" smtClean="0"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i="0" smtClean="0">
                                    <a:latin typeface="Cambria Math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=−</m:t>
                    </m:r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𝑐𝑡𝑔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sz="240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α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52" y="5517232"/>
                <a:ext cx="6958556" cy="668388"/>
              </a:xfrm>
              <a:prstGeom prst="rect">
                <a:avLst/>
              </a:prstGeom>
              <a:blipFill rotWithShape="1">
                <a:blip r:embed="rId9"/>
                <a:stretch>
                  <a:fillRect l="-789" b="-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143248"/>
            <a:ext cx="7929586" cy="3519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498080" cy="1143000"/>
          </a:xfrm>
        </p:spPr>
        <p:txBody>
          <a:bodyPr/>
          <a:lstStyle/>
          <a:p>
            <a:r>
              <a:rPr lang="ru-RU" dirty="0" smtClean="0">
                <a:solidFill>
                  <a:srgbClr val="4F271C">
                    <a:satMod val="130000"/>
                  </a:srgbClr>
                </a:solidFill>
              </a:rPr>
              <a:t>Задание 3</a:t>
            </a:r>
            <a:endParaRPr lang="ru-RU" dirty="0">
              <a:effectLst/>
            </a:endParaRPr>
          </a:p>
        </p:txBody>
      </p:sp>
      <p:sp>
        <p:nvSpPr>
          <p:cNvPr id="4" name="Содержимое 2"/>
          <p:cNvSpPr txBox="1">
            <a:spLocks noGrp="1"/>
          </p:cNvSpPr>
          <p:nvPr>
            <p:ph idx="1"/>
          </p:nvPr>
        </p:nvSpPr>
        <p:spPr>
          <a:xfrm>
            <a:off x="714316" y="1000108"/>
            <a:ext cx="8429684" cy="14287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Вычислите значения тригонометрических функция угла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3200" b="1" i="1" dirty="0" smtClean="0"/>
              <a:t>в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зная, что: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2143116"/>
            <a:ext cx="4229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1643042" y="2786058"/>
            <a:ext cx="4576552" cy="5760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Решение: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19431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Закрепление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446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Пример 1. Упростить выражение</a:t>
            </a:r>
          </a:p>
        </p:txBody>
      </p:sp>
      <p:graphicFrame>
        <p:nvGraphicFramePr>
          <p:cNvPr id="10246" name="Содержимое 11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804956356"/>
              </p:ext>
            </p:extLst>
          </p:nvPr>
        </p:nvGraphicFramePr>
        <p:xfrm>
          <a:off x="468313" y="1484784"/>
          <a:ext cx="41052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3" imgW="2082600" imgH="393480" progId="Equation.3">
                  <p:embed/>
                </p:oleObj>
              </mc:Choice>
              <mc:Fallback>
                <p:oleObj name="Формула" r:id="rId3" imgW="2082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484784"/>
                        <a:ext cx="4105275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593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081" y="1124744"/>
            <a:ext cx="433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40005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443125"/>
            <a:ext cx="30575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282" y="3657437"/>
            <a:ext cx="6762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1098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04664"/>
            <a:ext cx="3315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srgbClr val="009900"/>
                </a:solidFill>
                <a:latin typeface="Arial"/>
              </a:rPr>
              <a:t>Пример 2. Найдите значение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52736"/>
            <a:ext cx="55340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1924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878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000108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  <a:hlinkClick r:id="" action="ppaction://noaction"/>
              </a:rPr>
              <a:t>Основные тригонометрические формулы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14422"/>
            <a:ext cx="7790712" cy="503397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Давайте вспомним определение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ctg.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 txBox="1">
                <a:spLocks noChangeArrowheads="1"/>
              </p:cNvSpPr>
              <p:nvPr/>
            </p:nvSpPr>
            <p:spPr>
              <a:xfrm>
                <a:off x="928662" y="2428868"/>
                <a:ext cx="6370640" cy="3568728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Синусом 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угла  </a:t>
                </a:r>
                <a:r>
                  <a:rPr kumimoji="0" lang="el-GR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ординаты точки В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y)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к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R.</a:t>
                </a:r>
              </a:p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Косинусом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угла </a:t>
                </a:r>
                <a:r>
                  <a:rPr kumimoji="0" lang="el-GR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абсциссы точки В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(x)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к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R.</a:t>
                </a:r>
                <a:endPara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endParaRPr>
              </a:p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Тангенсом</a:t>
                </a:r>
                <a:r>
                  <a:rPr kumimoji="0" lang="ru-RU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угла  </a:t>
                </a:r>
                <a:r>
                  <a:rPr kumimoji="0" lang="el-GR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ординаты точки В к ее абсциссе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Котангенсом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угла </a:t>
                </a:r>
                <a:r>
                  <a:rPr kumimoji="0" lang="el-GR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абсциссы точки В к ее ординате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kumimoji="0" lang="ru-RU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2428868"/>
                <a:ext cx="6370640" cy="3568728"/>
              </a:xfrm>
              <a:prstGeom prst="rect">
                <a:avLst/>
              </a:prstGeom>
              <a:blipFill rotWithShape="1">
                <a:blip r:embed="rId2"/>
                <a:stretch>
                  <a:fillRect t="-1365" r="-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6715140" y="1643050"/>
            <a:ext cx="2232025" cy="2303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7581913" y="1784340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6284926" y="3151178"/>
            <a:ext cx="2665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 flipV="1">
            <a:off x="7581913" y="2360603"/>
            <a:ext cx="792163" cy="79057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8374076" y="2360603"/>
            <a:ext cx="0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H="1">
            <a:off x="7581913" y="236060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7797813" y="2792403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Times New Roman" pitchFamily="18" charset="0"/>
              </a:rPr>
              <a:t>α</a:t>
            </a:r>
          </a:p>
        </p:txBody>
      </p:sp>
      <p:sp>
        <p:nvSpPr>
          <p:cNvPr id="12" name="Freeform 18"/>
          <p:cNvSpPr>
            <a:spLocks/>
          </p:cNvSpPr>
          <p:nvPr/>
        </p:nvSpPr>
        <p:spPr bwMode="auto">
          <a:xfrm>
            <a:off x="7812101" y="2967028"/>
            <a:ext cx="93662" cy="174625"/>
          </a:xfrm>
          <a:custGeom>
            <a:avLst/>
            <a:gdLst/>
            <a:ahLst/>
            <a:cxnLst>
              <a:cxn ang="0">
                <a:pos x="52" y="110"/>
              </a:cxn>
              <a:cxn ang="0">
                <a:pos x="36" y="28"/>
              </a:cxn>
              <a:cxn ang="0">
                <a:pos x="12" y="6"/>
              </a:cxn>
              <a:cxn ang="0">
                <a:pos x="0" y="0"/>
              </a:cxn>
            </a:cxnLst>
            <a:rect l="0" t="0" r="r" b="b"/>
            <a:pathLst>
              <a:path w="59" h="110">
                <a:moveTo>
                  <a:pt x="52" y="110"/>
                </a:moveTo>
                <a:cubicBezTo>
                  <a:pt x="55" y="86"/>
                  <a:pt x="59" y="44"/>
                  <a:pt x="36" y="28"/>
                </a:cubicBezTo>
                <a:cubicBezTo>
                  <a:pt x="32" y="17"/>
                  <a:pt x="22" y="11"/>
                  <a:pt x="12" y="6"/>
                </a:cubicBezTo>
                <a:cubicBezTo>
                  <a:pt x="8" y="4"/>
                  <a:pt x="0" y="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20"/>
          <p:cNvSpPr>
            <a:spLocks noChangeShapeType="1"/>
          </p:cNvSpPr>
          <p:nvPr/>
        </p:nvSpPr>
        <p:spPr bwMode="auto">
          <a:xfrm flipH="1" flipV="1">
            <a:off x="7797813" y="2935278"/>
            <a:ext cx="7143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7726376" y="2432040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  <a:endParaRPr lang="ru-RU"/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7580326" y="149541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0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338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9900"/>
                </a:solidFill>
              </a:rPr>
              <a:t>Пример 2. Найдите значение</a:t>
            </a:r>
          </a:p>
        </p:txBody>
      </p:sp>
      <p:graphicFrame>
        <p:nvGraphicFramePr>
          <p:cNvPr id="14342" name="Содержимое 11"/>
          <p:cNvGraphicFramePr>
            <a:graphicFrameLocks noChangeAspect="1"/>
          </p:cNvGraphicFramePr>
          <p:nvPr/>
        </p:nvGraphicFramePr>
        <p:xfrm>
          <a:off x="3575050" y="334963"/>
          <a:ext cx="55340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Формула" r:id="rId3" imgW="2806560" imgH="203040" progId="Equation.3">
                  <p:embed/>
                </p:oleObj>
              </mc:Choice>
              <mc:Fallback>
                <p:oleObj name="Формула" r:id="rId3" imgW="28065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334963"/>
                        <a:ext cx="55340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Содержимое 11"/>
          <p:cNvGraphicFramePr>
            <a:graphicFrameLocks noChangeAspect="1"/>
          </p:cNvGraphicFramePr>
          <p:nvPr/>
        </p:nvGraphicFramePr>
        <p:xfrm>
          <a:off x="3187700" y="765175"/>
          <a:ext cx="19288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Формула" r:id="rId5" imgW="977760" imgH="393480" progId="Equation.3">
                  <p:embed/>
                </p:oleObj>
              </mc:Choice>
              <mc:Fallback>
                <p:oleObj name="Формула" r:id="rId5" imgW="977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765175"/>
                        <a:ext cx="1928813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79388" y="1773238"/>
            <a:ext cx="338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1) </a:t>
            </a:r>
            <a:r>
              <a:rPr lang="en-US" smtClean="0">
                <a:solidFill>
                  <a:srgbClr val="009900"/>
                </a:solidFill>
              </a:rPr>
              <a:t>(cos) </a:t>
            </a:r>
            <a:r>
              <a:rPr lang="ru-RU" smtClean="0">
                <a:solidFill>
                  <a:srgbClr val="009900"/>
                </a:solidFill>
              </a:rPr>
              <a:t>Используя равенство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795963" y="1773238"/>
            <a:ext cx="1223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получим</a:t>
            </a:r>
          </a:p>
        </p:txBody>
      </p:sp>
      <p:graphicFrame>
        <p:nvGraphicFramePr>
          <p:cNvPr id="14349" name="Содержимое 11"/>
          <p:cNvGraphicFramePr>
            <a:graphicFrameLocks noChangeAspect="1"/>
          </p:cNvGraphicFramePr>
          <p:nvPr/>
        </p:nvGraphicFramePr>
        <p:xfrm>
          <a:off x="3203575" y="2205038"/>
          <a:ext cx="23526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Формула" r:id="rId7" imgW="1104840" imgH="203040" progId="Equation.3">
                  <p:embed/>
                </p:oleObj>
              </mc:Choice>
              <mc:Fallback>
                <p:oleObj name="Формула" r:id="rId7" imgW="1104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205038"/>
                        <a:ext cx="23526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>
            <a:off x="5724525" y="2276475"/>
            <a:ext cx="576263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12700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0099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/>
              </a:rPr>
              <a:t>=&gt;</a:t>
            </a:r>
          </a:p>
        </p:txBody>
      </p:sp>
      <p:graphicFrame>
        <p:nvGraphicFramePr>
          <p:cNvPr id="14351" name="Содержимое 11"/>
          <p:cNvGraphicFramePr>
            <a:graphicFrameLocks noChangeAspect="1"/>
          </p:cNvGraphicFramePr>
          <p:nvPr/>
        </p:nvGraphicFramePr>
        <p:xfrm>
          <a:off x="6359525" y="2090738"/>
          <a:ext cx="24876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Формула" r:id="rId9" imgW="1168200" imgH="253800" progId="Equation.3">
                  <p:embed/>
                </p:oleObj>
              </mc:Choice>
              <mc:Fallback>
                <p:oleObj name="Формула" r:id="rId9" imgW="11682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525" y="2090738"/>
                        <a:ext cx="2487613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95288" y="2565400"/>
            <a:ext cx="3529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Подставим значения, получим</a:t>
            </a:r>
          </a:p>
        </p:txBody>
      </p:sp>
      <p:graphicFrame>
        <p:nvGraphicFramePr>
          <p:cNvPr id="14353" name="Содержимое 11"/>
          <p:cNvGraphicFramePr>
            <a:graphicFrameLocks noChangeAspect="1"/>
          </p:cNvGraphicFramePr>
          <p:nvPr/>
        </p:nvGraphicFramePr>
        <p:xfrm>
          <a:off x="395288" y="3043238"/>
          <a:ext cx="2620962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Формула" r:id="rId11" imgW="1231560" imgH="507960" progId="Equation.3">
                  <p:embed/>
                </p:oleObj>
              </mc:Choice>
              <mc:Fallback>
                <p:oleObj name="Формула" r:id="rId11" imgW="123156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043238"/>
                        <a:ext cx="2620962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Содержимое 11"/>
          <p:cNvGraphicFramePr>
            <a:graphicFrameLocks noChangeAspect="1"/>
          </p:cNvGraphicFramePr>
          <p:nvPr/>
        </p:nvGraphicFramePr>
        <p:xfrm>
          <a:off x="2987675" y="3141663"/>
          <a:ext cx="13509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Формула" r:id="rId13" imgW="634680" imgH="444240" progId="Equation.3">
                  <p:embed/>
                </p:oleObj>
              </mc:Choice>
              <mc:Fallback>
                <p:oleObj name="Формула" r:id="rId13" imgW="6346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141663"/>
                        <a:ext cx="13509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Содержимое 11"/>
          <p:cNvGraphicFramePr>
            <a:graphicFrameLocks noChangeAspect="1"/>
          </p:cNvGraphicFramePr>
          <p:nvPr/>
        </p:nvGraphicFramePr>
        <p:xfrm>
          <a:off x="4327525" y="3141663"/>
          <a:ext cx="153987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Формула" r:id="rId15" imgW="723600" imgH="444240" progId="Equation.3">
                  <p:embed/>
                </p:oleObj>
              </mc:Choice>
              <mc:Fallback>
                <p:oleObj name="Формула" r:id="rId15" imgW="7236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7525" y="3141663"/>
                        <a:ext cx="1539875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6" name="Содержимое 11"/>
          <p:cNvGraphicFramePr>
            <a:graphicFrameLocks noChangeAspect="1"/>
          </p:cNvGraphicFramePr>
          <p:nvPr/>
        </p:nvGraphicFramePr>
        <p:xfrm>
          <a:off x="5940425" y="3141663"/>
          <a:ext cx="973138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Формула" r:id="rId17" imgW="457200" imgH="444240" progId="Equation.3">
                  <p:embed/>
                </p:oleObj>
              </mc:Choice>
              <mc:Fallback>
                <p:oleObj name="Формула" r:id="rId17" imgW="4572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3141663"/>
                        <a:ext cx="973138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7" name="Содержимое 11"/>
          <p:cNvGraphicFramePr>
            <a:graphicFrameLocks noChangeAspect="1"/>
          </p:cNvGraphicFramePr>
          <p:nvPr/>
        </p:nvGraphicFramePr>
        <p:xfrm>
          <a:off x="7019925" y="3195638"/>
          <a:ext cx="2984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Формула" r:id="rId19" imgW="139680" imgH="393480" progId="Equation.3">
                  <p:embed/>
                </p:oleObj>
              </mc:Choice>
              <mc:Fallback>
                <p:oleObj name="Формула" r:id="rId19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3195638"/>
                        <a:ext cx="2984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250825" y="4221163"/>
            <a:ext cx="338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009900"/>
                </a:solidFill>
              </a:rPr>
              <a:t>2</a:t>
            </a:r>
            <a:r>
              <a:rPr lang="ru-RU" smtClean="0">
                <a:solidFill>
                  <a:srgbClr val="009900"/>
                </a:solidFill>
              </a:rPr>
              <a:t>) </a:t>
            </a:r>
            <a:r>
              <a:rPr lang="en-US" smtClean="0">
                <a:solidFill>
                  <a:srgbClr val="009900"/>
                </a:solidFill>
              </a:rPr>
              <a:t>(tg) </a:t>
            </a:r>
            <a:r>
              <a:rPr lang="ru-RU" smtClean="0">
                <a:solidFill>
                  <a:srgbClr val="009900"/>
                </a:solidFill>
              </a:rPr>
              <a:t>Используя равенство</a:t>
            </a:r>
          </a:p>
        </p:txBody>
      </p:sp>
      <p:graphicFrame>
        <p:nvGraphicFramePr>
          <p:cNvPr id="14362" name="Содержимое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971550" y="4652963"/>
          <a:ext cx="1439863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Формула" r:id="rId21" imgW="774360" imgH="393480" progId="Equation.3">
                  <p:embed/>
                </p:oleObj>
              </mc:Choice>
              <mc:Fallback>
                <p:oleObj name="Формула" r:id="rId21" imgW="774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52963"/>
                        <a:ext cx="1439863" cy="73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627313" y="4868863"/>
            <a:ext cx="3816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и, подставив значения, получим</a:t>
            </a:r>
          </a:p>
        </p:txBody>
      </p:sp>
      <p:graphicFrame>
        <p:nvGraphicFramePr>
          <p:cNvPr id="14367" name="Содержимое 11"/>
          <p:cNvGraphicFramePr>
            <a:graphicFrameLocks noChangeAspect="1"/>
          </p:cNvGraphicFramePr>
          <p:nvPr/>
        </p:nvGraphicFramePr>
        <p:xfrm>
          <a:off x="2700338" y="5084763"/>
          <a:ext cx="1385887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Формула" r:id="rId23" imgW="672840" imgH="761760" progId="Equation.3">
                  <p:embed/>
                </p:oleObj>
              </mc:Choice>
              <mc:Fallback>
                <p:oleObj name="Формула" r:id="rId23" imgW="67284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5084763"/>
                        <a:ext cx="1385887" cy="156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8" name="Содержимое 11"/>
          <p:cNvGraphicFramePr>
            <a:graphicFrameLocks noChangeAspect="1"/>
          </p:cNvGraphicFramePr>
          <p:nvPr/>
        </p:nvGraphicFramePr>
        <p:xfrm>
          <a:off x="4314825" y="5462588"/>
          <a:ext cx="8890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Формула" r:id="rId25" imgW="431640" imgH="393480" progId="Equation.3">
                  <p:embed/>
                </p:oleObj>
              </mc:Choice>
              <mc:Fallback>
                <p:oleObj name="Формула" r:id="rId25" imgW="431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5" y="5462588"/>
                        <a:ext cx="8890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9" name="Содержимое 11"/>
          <p:cNvGraphicFramePr>
            <a:graphicFrameLocks noChangeAspect="1"/>
          </p:cNvGraphicFramePr>
          <p:nvPr/>
        </p:nvGraphicFramePr>
        <p:xfrm>
          <a:off x="5160963" y="5445125"/>
          <a:ext cx="94138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Формула" r:id="rId27" imgW="457200" imgH="393480" progId="Equation.3">
                  <p:embed/>
                </p:oleObj>
              </mc:Choice>
              <mc:Fallback>
                <p:oleObj name="Формула" r:id="rId27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5445125"/>
                        <a:ext cx="94138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0" name="Содержимое 11"/>
          <p:cNvGraphicFramePr>
            <a:graphicFrameLocks noChangeAspect="1"/>
          </p:cNvGraphicFramePr>
          <p:nvPr/>
        </p:nvGraphicFramePr>
        <p:xfrm>
          <a:off x="3416300" y="1700213"/>
          <a:ext cx="23526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Формула" r:id="rId29" imgW="1104840" imgH="203040" progId="Equation.3">
                  <p:embed/>
                </p:oleObj>
              </mc:Choice>
              <mc:Fallback>
                <p:oleObj name="Формула" r:id="rId29" imgW="1104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1700213"/>
                        <a:ext cx="23526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179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8" grpId="0"/>
      <p:bldP spid="14350" grpId="0" animBg="1"/>
      <p:bldP spid="14352" grpId="0"/>
      <p:bldP spid="14358" grpId="0"/>
      <p:bldP spid="143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95288" y="333375"/>
            <a:ext cx="338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3) </a:t>
            </a:r>
            <a:r>
              <a:rPr lang="en-US" smtClean="0">
                <a:solidFill>
                  <a:srgbClr val="009900"/>
                </a:solidFill>
              </a:rPr>
              <a:t>(</a:t>
            </a:r>
            <a:r>
              <a:rPr lang="ru-RU" smtClean="0">
                <a:solidFill>
                  <a:srgbClr val="009900"/>
                </a:solidFill>
              </a:rPr>
              <a:t>с</a:t>
            </a:r>
            <a:r>
              <a:rPr lang="en-US" smtClean="0">
                <a:solidFill>
                  <a:srgbClr val="009900"/>
                </a:solidFill>
              </a:rPr>
              <a:t>tg) </a:t>
            </a:r>
            <a:r>
              <a:rPr lang="ru-RU" smtClean="0">
                <a:solidFill>
                  <a:srgbClr val="009900"/>
                </a:solidFill>
              </a:rPr>
              <a:t>Используя равенство</a:t>
            </a:r>
          </a:p>
        </p:txBody>
      </p:sp>
      <p:graphicFrame>
        <p:nvGraphicFramePr>
          <p:cNvPr id="17416" name="Содержимое 11"/>
          <p:cNvGraphicFramePr>
            <a:graphicFrameLocks noChangeAspect="1"/>
          </p:cNvGraphicFramePr>
          <p:nvPr/>
        </p:nvGraphicFramePr>
        <p:xfrm>
          <a:off x="1057275" y="765175"/>
          <a:ext cx="155733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Формула" r:id="rId3" imgW="838080" imgH="393480" progId="Equation.3">
                  <p:embed/>
                </p:oleObj>
              </mc:Choice>
              <mc:Fallback>
                <p:oleObj name="Формула" r:id="rId3" imgW="838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765175"/>
                        <a:ext cx="155733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2771775" y="981075"/>
            <a:ext cx="381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srgbClr val="009900"/>
                </a:solidFill>
              </a:rPr>
              <a:t>и, подставив значения, получим</a:t>
            </a:r>
          </a:p>
        </p:txBody>
      </p:sp>
      <p:graphicFrame>
        <p:nvGraphicFramePr>
          <p:cNvPr id="17421" name="Содержимое 11"/>
          <p:cNvGraphicFramePr>
            <a:graphicFrameLocks noChangeAspect="1"/>
          </p:cNvGraphicFramePr>
          <p:nvPr/>
        </p:nvGraphicFramePr>
        <p:xfrm>
          <a:off x="982663" y="2582863"/>
          <a:ext cx="1392237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Формула" r:id="rId5" imgW="749160" imgH="761760" progId="Equation.3">
                  <p:embed/>
                </p:oleObj>
              </mc:Choice>
              <mc:Fallback>
                <p:oleObj name="Формула" r:id="rId5" imgW="74916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582863"/>
                        <a:ext cx="1392237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Содержимое 11"/>
          <p:cNvGraphicFramePr>
            <a:graphicFrameLocks noChangeAspect="1"/>
          </p:cNvGraphicFramePr>
          <p:nvPr/>
        </p:nvGraphicFramePr>
        <p:xfrm>
          <a:off x="825500" y="1700213"/>
          <a:ext cx="37560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Формула" r:id="rId7" imgW="1904760" imgH="393480" progId="Equation.3">
                  <p:embed/>
                </p:oleObj>
              </mc:Choice>
              <mc:Fallback>
                <p:oleObj name="Формула" r:id="rId7" imgW="1904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700213"/>
                        <a:ext cx="3756025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Содержимое 11"/>
          <p:cNvGraphicFramePr>
            <a:graphicFrameLocks noGrp="1" noChangeAspect="1"/>
          </p:cNvGraphicFramePr>
          <p:nvPr>
            <p:ph/>
          </p:nvPr>
        </p:nvGraphicFramePr>
        <p:xfrm>
          <a:off x="2411413" y="2852738"/>
          <a:ext cx="10080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Формула" r:id="rId9" imgW="431640" imgH="393480" progId="Equation.3">
                  <p:embed/>
                </p:oleObj>
              </mc:Choice>
              <mc:Fallback>
                <p:oleObj name="Формула" r:id="rId9" imgW="431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852738"/>
                        <a:ext cx="1008062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Содержимое 11"/>
          <p:cNvGraphicFramePr>
            <a:graphicFrameLocks noChangeAspect="1"/>
          </p:cNvGraphicFramePr>
          <p:nvPr/>
        </p:nvGraphicFramePr>
        <p:xfrm>
          <a:off x="3563938" y="2924175"/>
          <a:ext cx="3143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Формула" r:id="rId11" imgW="152280" imgH="393480" progId="Equation.3">
                  <p:embed/>
                </p:oleObj>
              </mc:Choice>
              <mc:Fallback>
                <p:oleObj name="Формула" r:id="rId11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924175"/>
                        <a:ext cx="31432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930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 noChangeAspect="1"/>
          </p:cNvGraphicFramePr>
          <p:nvPr/>
        </p:nvGraphicFramePr>
        <p:xfrm>
          <a:off x="179512" y="105504"/>
          <a:ext cx="8964488" cy="6635052"/>
        </p:xfrm>
        <a:graphic>
          <a:graphicData uri="http://schemas.openxmlformats.org/drawingml/2006/table">
            <a:tbl>
              <a:tblPr firstRow="1" firstCol="1" bandRow="1"/>
              <a:tblGrid>
                <a:gridCol w="29115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635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893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45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</a:rPr>
                        <a:t>Вариант 1</a:t>
                      </a:r>
                      <a:endParaRPr lang="ru-RU" sz="7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</a:rPr>
                        <a:t>Вариант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Calibri"/>
                        </a:rPr>
                        <a:t> 2</a:t>
                      </a:r>
                      <a:endParaRPr lang="ru-RU" sz="7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</a:rPr>
                        <a:t>Вариант 3</a:t>
                      </a:r>
                      <a:endParaRPr lang="ru-RU" sz="7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896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 l="-209" t="-4480" r="-208368" b="-19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 l="-92293" t="-4480" r="-91908" b="-19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 l="-210549" t="-4480" r="-633" b="-191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6472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 noChangeAspect="1"/>
          </p:cNvGraphicFramePr>
          <p:nvPr/>
        </p:nvGraphicFramePr>
        <p:xfrm>
          <a:off x="611559" y="1340768"/>
          <a:ext cx="8064898" cy="4362196"/>
        </p:xfrm>
        <a:graphic>
          <a:graphicData uri="http://schemas.openxmlformats.org/drawingml/2006/table">
            <a:tbl>
              <a:tblPr firstRow="1" firstCol="1" bandRow="1"/>
              <a:tblGrid>
                <a:gridCol w="25922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515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210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</a:rPr>
                        <a:t>Вариант 1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</a:rPr>
                        <a:t>Вариант</a:t>
                      </a:r>
                      <a:r>
                        <a:rPr lang="ru-RU" sz="2400" baseline="0" dirty="0" smtClean="0">
                          <a:effectLst/>
                          <a:latin typeface="Times New Roman"/>
                          <a:ea typeface="Calibri"/>
                        </a:rPr>
                        <a:t> 2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</a:rPr>
                        <a:t>Вариант 3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415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 l="-235" t="-12346" r="-211268" b="-309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 l="-91239" t="-12346" r="-92308" b="-309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5186" marR="351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 l="-208140" t="-12346" r="-465" b="-309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2328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92696"/>
            <a:ext cx="3780010" cy="3764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00010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Соотношения между тригонометрическими функциями одного и того же угла</a:t>
            </a:r>
            <a:endParaRPr lang="ru-RU" sz="320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071934" y="1000108"/>
            <a:ext cx="5072066" cy="54292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определению: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ru-RU" sz="2800" baseline="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i="1" baseline="0" dirty="0" smtClean="0">
                <a:latin typeface="Times New Roman" pitchFamily="18" charset="0"/>
                <a:cs typeface="Times New Roman" pitchFamily="18" charset="0"/>
              </a:rPr>
              <a:t>х – </a:t>
            </a: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абсцисса точки </a:t>
            </a:r>
            <a:r>
              <a:rPr lang="ru-RU" sz="2800" i="1" baseline="0" dirty="0" smtClean="0">
                <a:latin typeface="Times New Roman" pitchFamily="18" charset="0"/>
                <a:cs typeface="Times New Roman" pitchFamily="18" charset="0"/>
              </a:rPr>
              <a:t>В,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i="1" baseline="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ордината,</a:t>
            </a:r>
            <a:endParaRPr lang="en-US" sz="28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800" i="1" baseline="0" dirty="0" smtClean="0">
                <a:latin typeface="Times New Roman" pitchFamily="18" charset="0"/>
                <a:cs typeface="Times New Roman" pitchFamily="18" charset="0"/>
              </a:rPr>
              <a:t>R – </a:t>
            </a: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длина радиуса </a:t>
            </a:r>
            <a:r>
              <a:rPr lang="ru-RU" sz="2800" i="1" baseline="0" dirty="0" smtClean="0">
                <a:latin typeface="Times New Roman" pitchFamily="18" charset="0"/>
                <a:cs typeface="Times New Roman" pitchFamily="18" charset="0"/>
              </a:rPr>
              <a:t>ОА. </a:t>
            </a:r>
            <a:r>
              <a:rPr lang="ru-RU" sz="2800" baseline="0" dirty="0" smtClean="0">
                <a:latin typeface="Times New Roman" pitchFamily="18" charset="0"/>
                <a:cs typeface="Times New Roman" pitchFamily="18" charset="0"/>
              </a:rPr>
              <a:t>Отсюда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kumimoji="0" lang="ru-RU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136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4643446"/>
            <a:ext cx="397193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366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5725" cy="247650"/>
          </a:xfrm>
          <a:prstGeom prst="rect">
            <a:avLst/>
          </a:prstGeom>
          <a:noFill/>
        </p:spPr>
      </p:pic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367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5725" cy="247650"/>
          </a:xfrm>
          <a:prstGeom prst="rect">
            <a:avLst/>
          </a:prstGeom>
          <a:noFill/>
        </p:spPr>
      </p:pic>
      <p:pic>
        <p:nvPicPr>
          <p:cNvPr id="11367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6252142"/>
            <a:ext cx="2205042" cy="605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2976" y="5857868"/>
            <a:ext cx="2411049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6314" y="2285992"/>
            <a:ext cx="33051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3000" fill="hold"/>
                                        <p:tgtEl>
                                          <p:spTgt spid="1136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57224" y="785794"/>
            <a:ext cx="807646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Точка В принадлежит окружности, ее координаты 	удовлетворяют уравнению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Подставим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значения из (*), получим</a:t>
            </a:r>
          </a:p>
          <a:p>
            <a:pPr marL="365760" lvl="0" indent="-283464" algn="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143116"/>
            <a:ext cx="1790704" cy="501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3857628"/>
            <a:ext cx="3948121" cy="54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6215074" y="4572008"/>
            <a:ext cx="1143008" cy="857256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8600" dirty="0" smtClean="0">
                <a:latin typeface="Times New Roman" pitchFamily="18" charset="0"/>
                <a:cs typeface="Times New Roman" pitchFamily="18" charset="0"/>
              </a:rPr>
              <a:t>(*)</a:t>
            </a:r>
            <a:endParaRPr kumimoji="0" lang="ru-RU" sz="86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3306" y="4786322"/>
            <a:ext cx="2786082" cy="85725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4929198"/>
            <a:ext cx="2624143" cy="53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756" y="0"/>
            <a:ext cx="8104244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  <a:t>Основные тригонометрические тождества</a:t>
            </a:r>
            <a:endParaRPr lang="ru-RU" sz="32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862150" cy="4800600"/>
          </a:xfrm>
        </p:spPr>
        <p:txBody>
          <a:bodyPr/>
          <a:lstStyle/>
          <a:p>
            <a:pPr lvl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Это основное тригонометрическое тождество.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Из (1) следует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3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143248"/>
            <a:ext cx="2857500" cy="485775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000496" y="2928934"/>
            <a:ext cx="177801" cy="22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071942"/>
            <a:ext cx="2724150" cy="485775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1217118" y="714356"/>
            <a:ext cx="1320165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39756" y="4857760"/>
            <a:ext cx="810424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1714480" y="1214422"/>
            <a:ext cx="3357586" cy="9286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4" y="1357298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24" y="1357298"/>
            <a:ext cx="5715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5000636"/>
            <a:ext cx="800102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  <a:t>Основные тригонометрические тождества</a:t>
            </a:r>
            <a:endParaRPr lang="ru-RU" sz="32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1500174"/>
            <a:ext cx="7862887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643306" y="3357562"/>
            <a:ext cx="2643206" cy="10001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3500438"/>
            <a:ext cx="17430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3643306" y="5429264"/>
            <a:ext cx="2714644" cy="10715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58" y="5715016"/>
            <a:ext cx="17907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428728" y="4214818"/>
            <a:ext cx="3643338" cy="11430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28728" y="2714620"/>
            <a:ext cx="3643338" cy="11430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1500174"/>
            <a:ext cx="3643338" cy="10001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862150" cy="12858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тригонометрические тождества</a:t>
            </a:r>
            <a:endParaRPr lang="ru-RU" dirty="0"/>
          </a:p>
        </p:txBody>
      </p:sp>
      <p:pic>
        <p:nvPicPr>
          <p:cNvPr id="2050" name="Picture 2">
            <a:hlinkClick r:id="" action="ppaction://noaction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571612"/>
            <a:ext cx="317184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2786058"/>
            <a:ext cx="31527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4286256"/>
            <a:ext cx="3333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1357298"/>
            <a:ext cx="121444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928802"/>
            <a:ext cx="6215106" cy="1109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/>
          <a:lstStyle/>
          <a:p>
            <a:r>
              <a:rPr lang="ru-RU" dirty="0" smtClean="0"/>
              <a:t>Доказательство:</a:t>
            </a:r>
            <a:endParaRPr lang="ru-RU" dirty="0"/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142984"/>
            <a:ext cx="6215106" cy="1145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8585" y="3071810"/>
            <a:ext cx="807541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8837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/>
          <a:lstStyle/>
          <a:p>
            <a:r>
              <a:rPr lang="ru-RU" dirty="0" smtClean="0"/>
              <a:t>Доказательство:</a:t>
            </a:r>
            <a:endParaRPr lang="ru-RU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428868"/>
            <a:ext cx="8143900" cy="228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500174"/>
            <a:ext cx="6781817" cy="60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3554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647</TotalTime>
  <Words>286</Words>
  <Application>Microsoft Office PowerPoint</Application>
  <PresentationFormat>Экран (4:3)</PresentationFormat>
  <Paragraphs>88</Paragraphs>
  <Slides>23</Slides>
  <Notes>1</Notes>
  <HiddenSlides>4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Солнцестояние</vt:lpstr>
      <vt:lpstr>Оформление по умолчанию</vt:lpstr>
      <vt:lpstr>1_Оформление по умолчанию</vt:lpstr>
      <vt:lpstr>2_Оформление по умолчанию</vt:lpstr>
      <vt:lpstr>Воздушный поток</vt:lpstr>
      <vt:lpstr>Формула</vt:lpstr>
      <vt:lpstr>Презентация PowerPoint</vt:lpstr>
      <vt:lpstr>Основные тригонометрические формулы</vt:lpstr>
      <vt:lpstr>Соотношения между тригонометрическими функциями одного и того же угла</vt:lpstr>
      <vt:lpstr>Презентация PowerPoint</vt:lpstr>
      <vt:lpstr>Основные тригонометрические тождества</vt:lpstr>
      <vt:lpstr>Основные тригонометрические тождества</vt:lpstr>
      <vt:lpstr>Основные тригонометрические тождества</vt:lpstr>
      <vt:lpstr>Доказательство:</vt:lpstr>
      <vt:lpstr>Доказательство:</vt:lpstr>
      <vt:lpstr>Доказательство:</vt:lpstr>
      <vt:lpstr>Презентация PowerPoint</vt:lpstr>
      <vt:lpstr>Презентация PowerPoint</vt:lpstr>
      <vt:lpstr>Формулы, которые нужно запомнить!</vt:lpstr>
      <vt:lpstr>Задание 1</vt:lpstr>
      <vt:lpstr>Задание 2 </vt:lpstr>
      <vt:lpstr>Задание 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WolfishLair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тригонометрические формулы</dc:title>
  <dc:creator>Admin</dc:creator>
  <cp:lastModifiedBy>Семья</cp:lastModifiedBy>
  <cp:revision>113</cp:revision>
  <dcterms:created xsi:type="dcterms:W3CDTF">2012-03-28T19:39:55Z</dcterms:created>
  <dcterms:modified xsi:type="dcterms:W3CDTF">2020-05-17T05:32:45Z</dcterms:modified>
</cp:coreProperties>
</file>