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8" r:id="rId3"/>
    <p:sldId id="263" r:id="rId4"/>
    <p:sldId id="261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79407" autoAdjust="0"/>
  </p:normalViewPr>
  <p:slideViewPr>
    <p:cSldViewPr>
      <p:cViewPr>
        <p:scale>
          <a:sx n="80" d="100"/>
          <a:sy n="80" d="100"/>
        </p:scale>
        <p:origin x="-372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13" Type="http://schemas.microsoft.com/office/2007/relationships/hdphoto" Target="../media/hdphoto6.wdp"/><Relationship Id="rId3" Type="http://schemas.microsoft.com/office/2007/relationships/hdphoto" Target="../media/hdphoto2.wdp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0" Type="http://schemas.microsoft.com/office/2007/relationships/hdphoto" Target="../media/hdphoto5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microsoft.com/office/2007/relationships/hdphoto" Target="../media/hdphoto12.wdp"/><Relationship Id="rId3" Type="http://schemas.microsoft.com/office/2007/relationships/hdphoto" Target="../media/hdphoto7.wdp"/><Relationship Id="rId7" Type="http://schemas.microsoft.com/office/2007/relationships/hdphoto" Target="../media/hdphoto9.wdp"/><Relationship Id="rId12" Type="http://schemas.openxmlformats.org/officeDocument/2006/relationships/image" Target="../media/image15.png"/><Relationship Id="rId2" Type="http://schemas.openxmlformats.org/officeDocument/2006/relationships/image" Target="../media/image10.png"/><Relationship Id="rId16" Type="http://schemas.microsoft.com/office/2007/relationships/hdphoto" Target="../media/hdphoto13.wd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microsoft.com/office/2007/relationships/hdphoto" Target="../media/hdphoto11.wdp"/><Relationship Id="rId5" Type="http://schemas.microsoft.com/office/2007/relationships/hdphoto" Target="../media/hdphoto8.wdp"/><Relationship Id="rId15" Type="http://schemas.openxmlformats.org/officeDocument/2006/relationships/image" Target="../media/image17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microsoft.com/office/2007/relationships/hdphoto" Target="../media/hdphoto10.wdp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3968" y="3781169"/>
            <a:ext cx="4572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Речевая игра с </a:t>
            </a:r>
            <a:r>
              <a:rPr lang="ru-RU" sz="2400" b="1" i="1" dirty="0">
                <a:solidFill>
                  <a:srgbClr val="FF0000"/>
                </a:solidFill>
              </a:rPr>
              <a:t>триггерами </a:t>
            </a:r>
            <a:endParaRPr lang="ru-RU" sz="2400" b="1" i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</a:rPr>
              <a:t>на автоматизацию </a:t>
            </a:r>
            <a:r>
              <a:rPr lang="ru-RU" sz="2400" b="1" i="1" dirty="0">
                <a:solidFill>
                  <a:srgbClr val="FF0000"/>
                </a:solidFill>
              </a:rPr>
              <a:t>звука </a:t>
            </a:r>
            <a:r>
              <a:rPr lang="en-US" sz="2400" b="1" i="1" dirty="0" smtClean="0">
                <a:solidFill>
                  <a:srgbClr val="FF0000"/>
                </a:solidFill>
              </a:rPr>
              <a:t>[</a:t>
            </a:r>
            <a:r>
              <a:rPr lang="ru-RU" sz="2400" b="1" i="1" dirty="0">
                <a:solidFill>
                  <a:srgbClr val="FF0000"/>
                </a:solidFill>
              </a:rPr>
              <a:t>З</a:t>
            </a:r>
            <a:r>
              <a:rPr lang="en-US" sz="2400" b="1" i="1" dirty="0" smtClean="0">
                <a:solidFill>
                  <a:srgbClr val="FF0000"/>
                </a:solidFill>
              </a:rPr>
              <a:t>]</a:t>
            </a:r>
            <a:r>
              <a:rPr lang="ru-RU" sz="2400" b="1" i="1" dirty="0" smtClean="0">
                <a:solidFill>
                  <a:srgbClr val="FF0000"/>
                </a:solidFill>
              </a:rPr>
              <a:t> в словах</a:t>
            </a:r>
          </a:p>
          <a:p>
            <a:pPr lvl="0" algn="ctr"/>
            <a:r>
              <a:rPr lang="ru-RU" sz="2400" b="1" i="1" dirty="0" smtClean="0">
                <a:solidFill>
                  <a:srgbClr val="FF0000"/>
                </a:solidFill>
              </a:rPr>
              <a:t>«</a:t>
            </a:r>
            <a:r>
              <a:rPr lang="ru-RU" sz="2800" b="1" i="1" dirty="0" smtClean="0">
                <a:solidFill>
                  <a:srgbClr val="FF0000"/>
                </a:solidFill>
              </a:rPr>
              <a:t>Помоги Незнайке</a:t>
            </a:r>
            <a:r>
              <a:rPr lang="ru-RU" sz="2400" b="1" i="1" dirty="0" smtClean="0">
                <a:solidFill>
                  <a:srgbClr val="FF0000"/>
                </a:solidFill>
              </a:rPr>
              <a:t>»  </a:t>
            </a:r>
            <a:endParaRPr lang="ru-RU" sz="2400" b="1" i="1" dirty="0">
              <a:solidFill>
                <a:srgbClr val="FF0000"/>
              </a:solidFill>
            </a:endParaRPr>
          </a:p>
        </p:txBody>
      </p:sp>
      <p:pic>
        <p:nvPicPr>
          <p:cNvPr id="3" name="Рисунок 2" descr="https://im0-tub-ru.yandex.net/i?id=45c3eebe1b361b4ac6facd09e1a4cef4&amp;n=13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60355" y1="30625" x2="60355" y2="30625"/>
                        <a14:foregroundMark x1="76331" y1="30312" x2="76331" y2="30312"/>
                        <a14:foregroundMark x1="77515" y1="93438" x2="77515" y2="93438"/>
                        <a14:foregroundMark x1="29586" y1="93438" x2="29586" y2="93438"/>
                        <a14:foregroundMark x1="61538" y1="32500" x2="61538" y2="32500"/>
                        <a14:foregroundMark x1="43787" y1="5313" x2="43787" y2="5313"/>
                        <a14:foregroundMark x1="29586" y1="15000" x2="29586" y2="15000"/>
                        <a14:foregroundMark x1="11834" y1="19688" x2="11834" y2="19688"/>
                        <a14:foregroundMark x1="15385" y1="24063" x2="15385" y2="24063"/>
                        <a14:foregroundMark x1="17751" y1="27187" x2="17751" y2="27187"/>
                        <a14:foregroundMark x1="29586" y1="45000" x2="29586" y2="45000"/>
                        <a14:foregroundMark x1="76923" y1="46563" x2="76923" y2="46563"/>
                        <a14:foregroundMark x1="95266" y1="20313" x2="95266" y2="20313"/>
                        <a14:foregroundMark x1="13609" y1="15625" x2="13609" y2="15625"/>
                        <a14:foregroundMark x1="57988" y1="26250" x2="57988" y2="26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30" y="1052736"/>
            <a:ext cx="3456384" cy="46817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5553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556792"/>
            <a:ext cx="727280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dirty="0"/>
          </a:p>
          <a:p>
            <a:r>
              <a:rPr lang="ru-RU" dirty="0"/>
              <a:t>Цель: </a:t>
            </a:r>
            <a:r>
              <a:rPr lang="ru-RU" dirty="0" smtClean="0"/>
              <a:t>автоматизация звука З в словах</a:t>
            </a:r>
            <a:endParaRPr lang="ru-RU" dirty="0"/>
          </a:p>
          <a:p>
            <a:r>
              <a:rPr lang="ru-RU" dirty="0"/>
              <a:t>Задачи: </a:t>
            </a:r>
          </a:p>
          <a:p>
            <a:r>
              <a:rPr lang="ru-RU" dirty="0" smtClean="0"/>
              <a:t> закреплять навык четкого произнесения звука З в словах</a:t>
            </a:r>
            <a:r>
              <a:rPr lang="ru-RU" dirty="0"/>
              <a:t>	</a:t>
            </a:r>
            <a:endParaRPr lang="ru-RU" dirty="0" smtClean="0"/>
          </a:p>
          <a:p>
            <a:r>
              <a:rPr lang="ru-RU" dirty="0" smtClean="0"/>
              <a:t> развивать </a:t>
            </a:r>
            <a:r>
              <a:rPr lang="ru-RU" dirty="0"/>
              <a:t>фонематический слух и умение выделять звук в начале, </a:t>
            </a:r>
            <a:r>
              <a:rPr lang="ru-RU" dirty="0" smtClean="0"/>
              <a:t>середине слова</a:t>
            </a:r>
            <a:r>
              <a:rPr lang="ru-RU" dirty="0"/>
              <a:t>;</a:t>
            </a:r>
          </a:p>
          <a:p>
            <a:r>
              <a:rPr lang="ru-RU" dirty="0" smtClean="0"/>
              <a:t> развивать </a:t>
            </a:r>
            <a:r>
              <a:rPr lang="ru-RU" dirty="0"/>
              <a:t>внимание, память, мышление</a:t>
            </a:r>
          </a:p>
          <a:p>
            <a:r>
              <a:rPr lang="ru-RU" dirty="0" smtClean="0"/>
              <a:t>	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4238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0045651"/>
              </p:ext>
            </p:extLst>
          </p:nvPr>
        </p:nvGraphicFramePr>
        <p:xfrm>
          <a:off x="0" y="0"/>
          <a:ext cx="3275856" cy="1052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952"/>
                <a:gridCol w="1091952"/>
                <a:gridCol w="1091952"/>
              </a:tblGrid>
              <a:tr h="10527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" y="1052736"/>
            <a:ext cx="21957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Назови все картинки.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Отметь только те, которые подходят к схеме (звук в начале слова)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правильном ответе картинка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переместится 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наверх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Слова: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незабудки, замок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казан, зайка, зонт, коза, мимоза, зуб.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https://fb.ru/misc/i/gallery/13526/220867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7" b="97500" l="6667" r="9433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6548" t="4456" r="15192" b="3325"/>
          <a:stretch/>
        </p:blipFill>
        <p:spPr bwMode="auto">
          <a:xfrm>
            <a:off x="1097868" y="5810628"/>
            <a:ext cx="1022791" cy="980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Рисунок 17" descr="https://img11.postila.ru/data/3d/b0/c8/9c/3db0c89c213c93ce607bf6f75ce3efb47a1468c1f37342f5ec4be666f1cfebf0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9082" y="5402234"/>
            <a:ext cx="1150620" cy="13376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https://ggplus.ru/upload/iblock/9a5/5380_3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25723" y1="14879" x2="25723" y2="14879"/>
                        <a14:foregroundMark x1="20954" y1="21799" x2="20954" y2="21799"/>
                        <a14:foregroundMark x1="14451" y1="18166" x2="14451" y2="18166"/>
                        <a14:foregroundMark x1="25289" y1="21453" x2="25289" y2="214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957" y="5437861"/>
            <a:ext cx="1139448" cy="145027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https://avatars.mds.yandex.net/get-zen_doc/1585195/pub_5da5716becfb8000ae1cee2e_5da5795bfbe6e700b06e732e/scale_1200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28" b="100000" l="0" r="100000">
                        <a14:foregroundMark x1="15231" y1="27075" x2="15231" y2="27075"/>
                        <a14:foregroundMark x1="10462" y1="52363" x2="10462" y2="52363"/>
                        <a14:foregroundMark x1="8000" y1="80971" x2="8000" y2="80971"/>
                        <a14:foregroundMark x1="14154" y1="85824" x2="14154" y2="85824"/>
                        <a14:foregroundMark x1="9538" y1="12516" x2="9538" y2="12516"/>
                        <a14:foregroundMark x1="11077" y1="4981" x2="11077" y2="4981"/>
                        <a14:foregroundMark x1="13692" y1="31418" x2="13692" y2="31418"/>
                        <a14:foregroundMark x1="33231" y1="53512" x2="33231" y2="53512"/>
                        <a14:foregroundMark x1="54308" y1="53001" x2="54308" y2="53001"/>
                        <a14:foregroundMark x1="56923" y1="58876" x2="56923" y2="58876"/>
                        <a14:foregroundMark x1="54308" y1="56705" x2="54308" y2="56705"/>
                        <a14:foregroundMark x1="54308" y1="56705" x2="54308" y2="56705"/>
                        <a14:foregroundMark x1="54308" y1="62069" x2="54308" y2="62069"/>
                        <a14:foregroundMark x1="12000" y1="77139" x2="12000" y2="77139"/>
                        <a14:foregroundMark x1="10000" y1="42656" x2="10000" y2="42656"/>
                        <a14:foregroundMark x1="19846" y1="26054" x2="19846" y2="26054"/>
                        <a14:foregroundMark x1="8462" y1="72925" x2="8462" y2="729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533" y="5426282"/>
            <a:ext cx="1114467" cy="122028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st2.depositphotos.com/1393581/7222/i/950/depositphotos_72226303-stock-photo-forget-me-not-flowers.jpg"/>
          <p:cNvPicPr/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983" b="90773" l="12305" r="9228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618" t="8482" r="8970" b="10518"/>
          <a:stretch/>
        </p:blipFill>
        <p:spPr bwMode="auto">
          <a:xfrm>
            <a:off x="533" y="5678564"/>
            <a:ext cx="1208405" cy="114763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https://astra-pak.ru/image/cache/catalog/pics/507869-1200x800.png"/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70" r="14683"/>
          <a:stretch/>
        </p:blipFill>
        <p:spPr bwMode="auto">
          <a:xfrm>
            <a:off x="7179241" y="5426282"/>
            <a:ext cx="918423" cy="133381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s://cdn1.ozone.ru/s3/multimedia-s/c1200/6009557992.jpg"/>
          <p:cNvPicPr/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37976" y1="23064" x2="37976" y2="23064"/>
                        <a14:foregroundMark x1="66491" y1="27539" x2="66491" y2="27539"/>
                        <a14:foregroundMark x1="62024" y1="24957" x2="62024" y2="2495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10" t="8397" r="4562" b="4097"/>
          <a:stretch/>
        </p:blipFill>
        <p:spPr bwMode="auto">
          <a:xfrm>
            <a:off x="2122432" y="5763645"/>
            <a:ext cx="1316650" cy="10036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png.rinvik.ru/files/Sero-belaya-koza-stoit-bokom-smotrit-vlevo.png"/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765" y="5706123"/>
            <a:ext cx="1413072" cy="10925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6327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6.01295E-7 L 0.29254 -0.7763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618" y="-388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3.67253E-6 L 0.14774 -0.68895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78" y="-344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1.66512E-7 L 0.18229 -0.63945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5" y="-319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1.55412E-6 L -0.01389 -0.5684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4" y="-284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7041115"/>
              </p:ext>
            </p:extLst>
          </p:nvPr>
        </p:nvGraphicFramePr>
        <p:xfrm>
          <a:off x="0" y="0"/>
          <a:ext cx="3275856" cy="105273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1952"/>
                <a:gridCol w="1091952"/>
                <a:gridCol w="1091952"/>
              </a:tblGrid>
              <a:tr h="105273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124744"/>
            <a:ext cx="2286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Назови все картинки.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Отметь только те, которые подходят к схеме (звук в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середине слова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При правильном ответе картинка переместится наверх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Слова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: запонка, пемза, вазон, здания, помазок, звонок, мозаика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, знамя.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https://allties.ru/upload/iblock/fe9/fe992e9cfd86915b90d970d63315309e.jpg"/>
          <p:cNvPicPr/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6289" b="81546" l="6598" r="94124">
                        <a14:foregroundMark x1="76392" y1="38351" x2="76392" y2="38351"/>
                        <a14:foregroundMark x1="63093" y1="42784" x2="63093" y2="42784"/>
                        <a14:foregroundMark x1="53505" y1="47216" x2="53505" y2="47216"/>
                        <a14:foregroundMark x1="20309" y1="41649" x2="20309" y2="41649"/>
                        <a14:foregroundMark x1="50206" y1="29175" x2="50206" y2="291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016" t="16803" r="6558" b="19262"/>
          <a:stretch/>
        </p:blipFill>
        <p:spPr bwMode="auto">
          <a:xfrm>
            <a:off x="-15941" y="5828030"/>
            <a:ext cx="936104" cy="10299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Рисунок 13" descr="https://www.hc5.ru/wa-data/public/shop/products/86/35/33586/images/238175/238175.750x0.jpg"/>
          <p:cNvPicPr/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2500" b="97500" l="10000" r="90000">
                        <a14:foregroundMark x1="40000" y1="46333" x2="40000" y2="463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831" t="15195" r="8831" b="5961"/>
          <a:stretch/>
        </p:blipFill>
        <p:spPr bwMode="auto">
          <a:xfrm>
            <a:off x="5226987" y="5904083"/>
            <a:ext cx="1116281" cy="9099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Рисунок 14" descr="https://za-pobedu.ru/upload/iblock/ffc/ffccd811b98800a4a653ffbe0c6c1f07.jp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264" r="99736">
                        <a14:foregroundMark x1="21739" y1="48945" x2="21739" y2="489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787431"/>
            <a:ext cx="1619672" cy="10705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https://w7.pngwing.com/pngs/170/946/png-transparent-real-estate-building-commercial-property-house-biurowiec-building-building-company-service.pn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217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150" y="5711567"/>
            <a:ext cx="1146433" cy="114643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s://ovdi.ru/upload/iblock/a27/a272ef7e63781cfa88ae44706a282228.jpg"/>
          <p:cNvPicPr/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7097" l="2097" r="983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647" r="9416"/>
          <a:stretch/>
        </p:blipFill>
        <p:spPr bwMode="auto">
          <a:xfrm>
            <a:off x="6343268" y="5641052"/>
            <a:ext cx="1188290" cy="12874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s://xn----8sbce3a1cle.xn--p1ai/image/cache/catalog/items/accessories/brush/omega/omega_63185-720x720.jpg"/>
          <p:cNvPicPr/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6250" b="95278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172" r="27842"/>
          <a:stretch/>
        </p:blipFill>
        <p:spPr bwMode="auto">
          <a:xfrm>
            <a:off x="4644008" y="5737040"/>
            <a:ext cx="575953" cy="1123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attesg.com/upload/resize_cache/iblock/27f/800_800_1/27f6ae813d38cda4d09aa2a3abe7c8df.pn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0" r="7785" b="17206"/>
          <a:stretch/>
        </p:blipFill>
        <p:spPr bwMode="auto">
          <a:xfrm>
            <a:off x="1835696" y="5663414"/>
            <a:ext cx="1116281" cy="11505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bonusmart.ru/wp-content/uploads/2020/08/700-1.jpg"/>
          <p:cNvPicPr/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3286" b="85286" l="0" r="9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848" r="6114" b="13973"/>
          <a:stretch/>
        </p:blipFill>
        <p:spPr bwMode="auto">
          <a:xfrm>
            <a:off x="885293" y="5787431"/>
            <a:ext cx="815618" cy="10105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815774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5578E-6 L 0.31927 -0.7634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5" y="-38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6.6605E-7 L 0.33263 -0.6926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632" y="-34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17484E-6 L 0.20486 -0.6593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43" y="-329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3.84829E-6 L 0.12726 -0.57308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54" y="-286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289</TotalTime>
  <Words>120</Words>
  <Application>Microsoft Office PowerPoint</Application>
  <PresentationFormat>Экран (4:3)</PresentationFormat>
  <Paragraphs>18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Asus</dc:creator>
  <cp:lastModifiedBy>Asus</cp:lastModifiedBy>
  <cp:revision>33</cp:revision>
  <dcterms:created xsi:type="dcterms:W3CDTF">2019-10-18T08:41:53Z</dcterms:created>
  <dcterms:modified xsi:type="dcterms:W3CDTF">2021-03-18T06:30:00Z</dcterms:modified>
</cp:coreProperties>
</file>