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60" r:id="rId3"/>
    <p:sldId id="262" r:id="rId4"/>
    <p:sldId id="257" r:id="rId5"/>
    <p:sldId id="258" r:id="rId6"/>
    <p:sldId id="259" r:id="rId7"/>
    <p:sldId id="261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>
        <p:scale>
          <a:sx n="63" d="100"/>
          <a:sy n="63" d="100"/>
        </p:scale>
        <p:origin x="54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C4FE4-0C49-487C-AF64-A2DBEF65588B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60312-869D-4F8C-9BB0-F1BB234756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55113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C4FE4-0C49-487C-AF64-A2DBEF65588B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60312-869D-4F8C-9BB0-F1BB234756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5338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C4FE4-0C49-487C-AF64-A2DBEF65588B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60312-869D-4F8C-9BB0-F1BB234756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8486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C4FE4-0C49-487C-AF64-A2DBEF65588B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60312-869D-4F8C-9BB0-F1BB234756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9944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C4FE4-0C49-487C-AF64-A2DBEF65588B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60312-869D-4F8C-9BB0-F1BB234756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6524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C4FE4-0C49-487C-AF64-A2DBEF65588B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60312-869D-4F8C-9BB0-F1BB234756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26836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C4FE4-0C49-487C-AF64-A2DBEF65588B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60312-869D-4F8C-9BB0-F1BB234756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976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C4FE4-0C49-487C-AF64-A2DBEF65588B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60312-869D-4F8C-9BB0-F1BB234756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23987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C4FE4-0C49-487C-AF64-A2DBEF65588B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60312-869D-4F8C-9BB0-F1BB234756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0168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C4FE4-0C49-487C-AF64-A2DBEF65588B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60312-869D-4F8C-9BB0-F1BB234756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5806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C4FE4-0C49-487C-AF64-A2DBEF65588B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60312-869D-4F8C-9BB0-F1BB234756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3537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C4FE4-0C49-487C-AF64-A2DBEF65588B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60312-869D-4F8C-9BB0-F1BB234756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69314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089378"/>
            <a:ext cx="9144000" cy="2512660"/>
          </a:xfrm>
        </p:spPr>
        <p:txBody>
          <a:bodyPr/>
          <a:lstStyle/>
          <a:p>
            <a:r>
              <a:rPr lang="ru-RU" dirty="0">
                <a:solidFill>
                  <a:schemeClr val="bg1"/>
                </a:solidFill>
              </a:rPr>
              <a:t>Ремезов Семён </a:t>
            </a:r>
            <a:r>
              <a:rPr lang="ru-RU" dirty="0" err="1">
                <a:solidFill>
                  <a:schemeClr val="bg1"/>
                </a:solidFill>
              </a:rPr>
              <a:t>Ульянович</a:t>
            </a:r>
            <a:r>
              <a:rPr lang="ru-RU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1630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658178"/>
            <a:ext cx="10339070" cy="5971222"/>
          </a:xfrm>
        </p:spPr>
        <p:txBody>
          <a:bodyPr>
            <a:noAutofit/>
          </a:bodyPr>
          <a:lstStyle/>
          <a:p>
            <a:r>
              <a:rPr lang="ru-RU" sz="3200" dirty="0"/>
              <a:t>Финно-угорское поселение</a:t>
            </a:r>
            <a:br>
              <a:rPr lang="ru-RU" sz="3200" dirty="0"/>
            </a:br>
            <a:r>
              <a:rPr lang="ru-RU" sz="3200" dirty="0"/>
              <a:t>Первые поселения на территории Московского Кремля относятся к бронзовому веку (II тысячелетие до н. э.). У современного Архангельского собора было найдено финно-угорское поселение[источник не указан 165 дней], относящееся к раннему железному веку (вторая половина I тысячелетия до н. э.). В это время поселение </a:t>
            </a:r>
            <a:r>
              <a:rPr lang="ru-RU" sz="3200" dirty="0" err="1"/>
              <a:t>дьяковского</a:t>
            </a:r>
            <a:r>
              <a:rPr lang="ru-RU" sz="3200" dirty="0"/>
              <a:t> типа занимало центр верхней надпойменной террасы Боровицкого холма (район современной Соборной площади) и, возможно, уже имело укрепления. С северо-востока селение было защищено двумя оврагами: один, к северу от нынешних Троицких ворот, выходил к реке </a:t>
            </a:r>
            <a:r>
              <a:rPr lang="ru-RU" sz="3200" dirty="0" err="1"/>
              <a:t>Неглинной</a:t>
            </a:r>
            <a:r>
              <a:rPr lang="ru-RU" sz="3200" dirty="0"/>
              <a:t>, другой лежал между Петровской и Второй Безымянной башнями современного Кремля[2].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 flipV="1">
            <a:off x="579120" y="6089650"/>
            <a:ext cx="10768330" cy="67310"/>
          </a:xfrm>
        </p:spPr>
        <p:txBody>
          <a:bodyPr>
            <a:normAutofit fontScale="25000" lnSpcReduction="20000"/>
          </a:bodyPr>
          <a:lstStyle/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6454944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869316"/>
          </a:xfrm>
        </p:spPr>
        <p:txBody>
          <a:bodyPr/>
          <a:lstStyle/>
          <a:p>
            <a:r>
              <a:rPr lang="ru-RU" dirty="0">
                <a:solidFill>
                  <a:schemeClr val="bg1"/>
                </a:solidFill>
              </a:rPr>
              <a:t>Картинки для верхнему тексту 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839788" y="1234441"/>
            <a:ext cx="5157787" cy="456248"/>
          </a:xfrm>
        </p:spPr>
        <p:txBody>
          <a:bodyPr/>
          <a:lstStyle/>
          <a:p>
            <a:r>
              <a:rPr lang="ru-RU" dirty="0">
                <a:solidFill>
                  <a:schemeClr val="bg1"/>
                </a:solidFill>
              </a:rPr>
              <a:t>Чертёж Кремля </a:t>
            </a:r>
          </a:p>
        </p:txBody>
      </p:sp>
      <p:pic>
        <p:nvPicPr>
          <p:cNvPr id="10" name="Объект 9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90690"/>
            <a:ext cx="6278879" cy="5167310"/>
          </a:xfrm>
        </p:spPr>
      </p:pic>
      <p:pic>
        <p:nvPicPr>
          <p:cNvPr id="12" name="Объект 11"/>
          <p:cNvPicPr>
            <a:picLocks noGrp="1" noChangeAspect="1"/>
          </p:cNvPicPr>
          <p:nvPr>
            <p:ph sz="quarter" idx="4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72200" y="1690688"/>
            <a:ext cx="6019800" cy="5167311"/>
          </a:xfrm>
        </p:spPr>
      </p:pic>
      <p:sp>
        <p:nvSpPr>
          <p:cNvPr id="11" name="Текст 10"/>
          <p:cNvSpPr>
            <a:spLocks noGrp="1"/>
          </p:cNvSpPr>
          <p:nvPr>
            <p:ph type="body" sz="quarter" idx="3"/>
          </p:nvPr>
        </p:nvSpPr>
        <p:spPr>
          <a:xfrm>
            <a:off x="6172200" y="1234441"/>
            <a:ext cx="5183188" cy="456248"/>
          </a:xfrm>
        </p:spPr>
        <p:txBody>
          <a:bodyPr/>
          <a:lstStyle/>
          <a:p>
            <a:r>
              <a:rPr lang="ru-RU" dirty="0">
                <a:solidFill>
                  <a:schemeClr val="bg1"/>
                </a:solidFill>
              </a:rPr>
              <a:t>Карта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9472207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</a:rPr>
              <a:t>Немного о нем.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42715"/>
            <a:ext cx="10515600" cy="51130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</a:rPr>
              <a:t>Семён </a:t>
            </a:r>
            <a:r>
              <a:rPr lang="ru-RU" dirty="0" err="1">
                <a:solidFill>
                  <a:schemeClr val="bg1"/>
                </a:solidFill>
              </a:rPr>
              <a:t>Ульянович</a:t>
            </a:r>
            <a:r>
              <a:rPr lang="ru-RU" dirty="0">
                <a:solidFill>
                  <a:schemeClr val="bg1"/>
                </a:solidFill>
              </a:rPr>
              <a:t> Ремезов, уроженец Тобольска, принадлежал к социальной категории детей боярских[3]. И дед, и отец его были тобольскими служилыми людьми. Его брат Никита, служил в Тобольске в детях боярских. Отец на момент рождения Семёна был стрелецким сотником. Семён в 1668 году начал государеву службу рядовым казаком в </a:t>
            </a:r>
            <a:r>
              <a:rPr lang="ru-RU" dirty="0" err="1">
                <a:solidFill>
                  <a:schemeClr val="bg1"/>
                </a:solidFill>
              </a:rPr>
              <a:t>Ишимском</a:t>
            </a:r>
            <a:r>
              <a:rPr lang="ru-RU" dirty="0">
                <a:solidFill>
                  <a:schemeClr val="bg1"/>
                </a:solidFill>
              </a:rPr>
              <a:t> острожке (состоя под командой своего отца Ульяна </a:t>
            </a:r>
            <a:r>
              <a:rPr lang="ru-RU" dirty="0" err="1">
                <a:solidFill>
                  <a:schemeClr val="bg1"/>
                </a:solidFill>
              </a:rPr>
              <a:t>Ремезова</a:t>
            </a:r>
            <a:r>
              <a:rPr lang="ru-RU" dirty="0">
                <a:solidFill>
                  <a:schemeClr val="bg1"/>
                </a:solidFill>
              </a:rPr>
              <a:t>). В 1670 году отец попал в опалу за «угождение и </a:t>
            </a:r>
            <a:r>
              <a:rPr lang="ru-RU" dirty="0" err="1">
                <a:solidFill>
                  <a:schemeClr val="bg1"/>
                </a:solidFill>
              </a:rPr>
              <a:t>заушничество</a:t>
            </a:r>
            <a:r>
              <a:rPr lang="ru-RU" dirty="0">
                <a:solidFill>
                  <a:schemeClr val="bg1"/>
                </a:solidFill>
              </a:rPr>
              <a:t>» тобольскому воеводе Петру Годунову, и был сослан в город Берёзов[4]. В 1682 году Семён </a:t>
            </a:r>
            <a:r>
              <a:rPr lang="ru-RU" dirty="0" err="1">
                <a:solidFill>
                  <a:schemeClr val="bg1"/>
                </a:solidFill>
              </a:rPr>
              <a:t>Ульянович</a:t>
            </a:r>
            <a:r>
              <a:rPr lang="ru-RU" dirty="0">
                <a:solidFill>
                  <a:schemeClr val="bg1"/>
                </a:solidFill>
              </a:rPr>
              <a:t> за усердие по службе получает, наконец, звание сына боярского и переводится в родной Тобольск, поступая на государеву службу[5]. К тому времени Семён Ремезов имел уже трёх сыновей — Леонтия, Семёна и Ивана.</a:t>
            </a:r>
          </a:p>
        </p:txBody>
      </p:sp>
    </p:spTree>
    <p:extLst>
      <p:ext uri="{BB962C8B-B14F-4D97-AF65-F5344CB8AC3E}">
        <p14:creationId xmlns:p14="http://schemas.microsoft.com/office/powerpoint/2010/main" xmlns="" val="2275724700"/>
      </p:ext>
    </p:extLst>
  </p:cSld>
  <p:clrMapOvr>
    <a:masterClrMapping/>
  </p:clrMapOvr>
  <p:transition spd="slow"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9967" y="2935379"/>
            <a:ext cx="5734372" cy="332593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85302" y="201478"/>
            <a:ext cx="5449451" cy="619932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5914" y="201478"/>
            <a:ext cx="4293028" cy="252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12016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54982"/>
            <a:ext cx="3440624" cy="743918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О нём </a:t>
            </a:r>
          </a:p>
        </p:txBody>
      </p:sp>
      <p:pic>
        <p:nvPicPr>
          <p:cNvPr id="6" name="Рисунок 5"/>
          <p:cNvPicPr>
            <a:picLocks noGrp="1" noChangeAspect="1"/>
          </p:cNvPicPr>
          <p:nvPr>
            <p:ph type="pic"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5522" b="25522"/>
          <a:stretch/>
        </p:blipFill>
        <p:spPr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-1" y="588936"/>
            <a:ext cx="5517397" cy="6269064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Основные сведения</a:t>
            </a:r>
          </a:p>
          <a:p>
            <a:r>
              <a:rPr lang="ru-RU" dirty="0">
                <a:solidFill>
                  <a:schemeClr val="bg1"/>
                </a:solidFill>
              </a:rPr>
              <a:t>Страна	Русское царство</a:t>
            </a:r>
          </a:p>
          <a:p>
            <a:r>
              <a:rPr lang="ru-RU" dirty="0">
                <a:solidFill>
                  <a:schemeClr val="bg1"/>
                </a:solidFill>
              </a:rPr>
              <a:t>Дата рождения	1642[1][2]</a:t>
            </a:r>
          </a:p>
          <a:p>
            <a:r>
              <a:rPr lang="ru-RU" dirty="0">
                <a:solidFill>
                  <a:schemeClr val="bg1"/>
                </a:solidFill>
              </a:rPr>
              <a:t>Место рождения	Тобольск, Русское царство</a:t>
            </a:r>
          </a:p>
          <a:p>
            <a:r>
              <a:rPr lang="ru-RU" dirty="0">
                <a:solidFill>
                  <a:schemeClr val="bg1"/>
                </a:solidFill>
              </a:rPr>
              <a:t>Дата смерти	после 1721</a:t>
            </a:r>
          </a:p>
          <a:p>
            <a:r>
              <a:rPr lang="ru-RU" dirty="0">
                <a:solidFill>
                  <a:schemeClr val="bg1"/>
                </a:solidFill>
              </a:rPr>
              <a:t>Место смерти	</a:t>
            </a:r>
          </a:p>
          <a:p>
            <a:r>
              <a:rPr lang="ru-RU" dirty="0">
                <a:solidFill>
                  <a:schemeClr val="bg1"/>
                </a:solidFill>
              </a:rPr>
              <a:t>Тобольск, Русское государство</a:t>
            </a:r>
          </a:p>
          <a:p>
            <a:r>
              <a:rPr lang="ru-RU" dirty="0">
                <a:solidFill>
                  <a:schemeClr val="bg1"/>
                </a:solidFill>
              </a:rPr>
              <a:t>Работы и достижения</a:t>
            </a:r>
          </a:p>
          <a:p>
            <a:r>
              <a:rPr lang="ru-RU" dirty="0">
                <a:solidFill>
                  <a:schemeClr val="bg1"/>
                </a:solidFill>
              </a:rPr>
              <a:t>Работал в городах	Тобольск</a:t>
            </a:r>
          </a:p>
          <a:p>
            <a:r>
              <a:rPr lang="ru-RU" dirty="0">
                <a:solidFill>
                  <a:schemeClr val="bg1"/>
                </a:solidFill>
              </a:rPr>
              <a:t>Важнейшие постройки	Тобольский кремль</a:t>
            </a:r>
          </a:p>
          <a:p>
            <a:r>
              <a:rPr lang="ru-RU" dirty="0">
                <a:solidFill>
                  <a:schemeClr val="bg1"/>
                </a:solidFill>
              </a:rPr>
              <a:t>Градостроительные проекты	Планы и описания Тобольска и Тобольского уезда и многое другое</a:t>
            </a:r>
          </a:p>
          <a:p>
            <a:r>
              <a:rPr lang="ru-RU" dirty="0">
                <a:solidFill>
                  <a:schemeClr val="bg1"/>
                </a:solidFill>
              </a:rPr>
              <a:t>Научные труды	«</a:t>
            </a:r>
            <a:r>
              <a:rPr lang="ru-RU" dirty="0" err="1">
                <a:solidFill>
                  <a:schemeClr val="bg1"/>
                </a:solidFill>
              </a:rPr>
              <a:t>Хорографическая</a:t>
            </a:r>
            <a:r>
              <a:rPr lang="ru-RU" dirty="0">
                <a:solidFill>
                  <a:schemeClr val="bg1"/>
                </a:solidFill>
              </a:rPr>
              <a:t> книга Сибири» (1697–1711), «Чертёжная книга Сибири» (1699—1701) — первый русский географический атлас, «Служебная книга Сибири».</a:t>
            </a:r>
          </a:p>
          <a:p>
            <a:r>
              <a:rPr lang="ru-RU" dirty="0" err="1">
                <a:solidFill>
                  <a:schemeClr val="bg1"/>
                </a:solidFill>
              </a:rPr>
              <a:t>Ремезовская</a:t>
            </a:r>
            <a:r>
              <a:rPr lang="ru-RU" dirty="0">
                <a:solidFill>
                  <a:schemeClr val="bg1"/>
                </a:solidFill>
              </a:rPr>
              <a:t> летопись</a:t>
            </a:r>
          </a:p>
        </p:txBody>
      </p:sp>
    </p:spTree>
    <p:extLst>
      <p:ext uri="{BB962C8B-B14F-4D97-AF65-F5344CB8AC3E}">
        <p14:creationId xmlns:p14="http://schemas.microsoft.com/office/powerpoint/2010/main" xmlns="" val="3519863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858000"/>
          </a:xfrm>
        </p:spPr>
        <p:txBody>
          <a:bodyPr/>
          <a:lstStyle/>
          <a:p>
            <a:r>
              <a:rPr lang="ru-RU" dirty="0"/>
              <a:t>                               </a:t>
            </a:r>
            <a:r>
              <a:rPr lang="ru-RU" sz="9600" dirty="0"/>
              <a:t>Конец!!!</a:t>
            </a:r>
          </a:p>
        </p:txBody>
      </p:sp>
    </p:spTree>
    <p:extLst>
      <p:ext uri="{BB962C8B-B14F-4D97-AF65-F5344CB8AC3E}">
        <p14:creationId xmlns:p14="http://schemas.microsoft.com/office/powerpoint/2010/main" xmlns="" val="30003785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190</TotalTime>
  <Words>159</Words>
  <Application>Microsoft Office PowerPoint</Application>
  <PresentationFormat>Произвольный</PresentationFormat>
  <Paragraphs>23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Ремезов Семён Ульянович </vt:lpstr>
      <vt:lpstr>Финно-угорское поселение Первые поселения на территории Московского Кремля относятся к бронзовому веку (II тысячелетие до н. э.). У современного Архангельского собора было найдено финно-угорское поселение[источник не указан 165 дней], относящееся к раннему железному веку (вторая половина I тысячелетия до н. э.). В это время поселение дьяковского типа занимало центр верхней надпойменной террасы Боровицкого холма (район современной Соборной площади) и, возможно, уже имело укрепления. С северо-востока селение было защищено двумя оврагами: один, к северу от нынешних Троицких ворот, выходил к реке Неглинной, другой лежал между Петровской и Второй Безымянной башнями современного Кремля[2].</vt:lpstr>
      <vt:lpstr>Картинки для верхнему тексту </vt:lpstr>
      <vt:lpstr>Немного о нем.</vt:lpstr>
      <vt:lpstr>Слайд 5</vt:lpstr>
      <vt:lpstr>О нём </vt:lpstr>
      <vt:lpstr>                               Конец!!!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Ремезов Семён Ульянович</dc:title>
  <dc:creator>Пуртов Евгений</dc:creator>
  <cp:lastModifiedBy>mvideo</cp:lastModifiedBy>
  <cp:revision>18</cp:revision>
  <dcterms:created xsi:type="dcterms:W3CDTF">2021-02-25T08:42:57Z</dcterms:created>
  <dcterms:modified xsi:type="dcterms:W3CDTF">2021-03-01T05:38:16Z</dcterms:modified>
</cp:coreProperties>
</file>