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61" r:id="rId3"/>
    <p:sldId id="259" r:id="rId4"/>
    <p:sldId id="257" r:id="rId5"/>
    <p:sldId id="265" r:id="rId6"/>
    <p:sldId id="266" r:id="rId7"/>
    <p:sldId id="260" r:id="rId8"/>
    <p:sldId id="258" r:id="rId9"/>
    <p:sldId id="262"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26" y="-2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5924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166221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8707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55775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58979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3055731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181255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387218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34670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253662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293590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165657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285216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366644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278521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5B239E-3B01-408B-AECF-1883E14BA75B}" type="datetimeFigureOut">
              <a:rPr lang="ru-RU" smtClean="0"/>
              <a:pPr/>
              <a:t>01.03.2021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24994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5B239E-3B01-408B-AECF-1883E14BA75B}" type="datetimeFigureOut">
              <a:rPr lang="ru-RU" smtClean="0"/>
              <a:pPr/>
              <a:t>01.03.2021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2786D6C-B4D8-4D5D-9233-6FF110C66744}" type="slidenum">
              <a:rPr lang="ru-RU" smtClean="0"/>
              <a:pPr/>
              <a:t>‹#›</a:t>
            </a:fld>
            <a:endParaRPr lang="ru-RU"/>
          </a:p>
        </p:txBody>
      </p:sp>
    </p:spTree>
    <p:extLst>
      <p:ext uri="{BB962C8B-B14F-4D97-AF65-F5344CB8AC3E}">
        <p14:creationId xmlns:p14="http://schemas.microsoft.com/office/powerpoint/2010/main" xmlns="" val="356552117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unhome.ru/i/foto/100/tobolskii-kreml.orig.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244" r="15528" b="16985"/>
          <a:stretch/>
        </p:blipFill>
        <p:spPr bwMode="auto">
          <a:xfrm>
            <a:off x="1" y="-11648"/>
            <a:ext cx="12192000" cy="706260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photos.wikimapia.org/p/00/04/91/00/52_big.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849" t="14786" r="19470" b="6689"/>
          <a:stretch/>
        </p:blipFill>
        <p:spPr bwMode="auto">
          <a:xfrm>
            <a:off x="399248" y="244699"/>
            <a:ext cx="8603088" cy="6426557"/>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flipH="1">
            <a:off x="9305453" y="3127513"/>
            <a:ext cx="2620384" cy="2062103"/>
          </a:xfrm>
          <a:prstGeom prst="rect">
            <a:avLst/>
          </a:prstGeom>
          <a:noFill/>
        </p:spPr>
        <p:txBody>
          <a:bodyPr wrap="square" rtlCol="0">
            <a:spAutoFit/>
          </a:bodyPr>
          <a:lstStyle/>
          <a:p>
            <a:pPr algn="just"/>
            <a:endParaRPr lang="ru-RU" sz="3200" dirty="0">
              <a:latin typeface="Arial" panose="020B0604020202020204" pitchFamily="34" charset="0"/>
              <a:cs typeface="Arial" panose="020B0604020202020204" pitchFamily="34" charset="0"/>
            </a:endParaRPr>
          </a:p>
          <a:p>
            <a:pPr algn="just"/>
            <a:endParaRPr lang="ru-RU" sz="3200" dirty="0" smtClean="0">
              <a:latin typeface="Arial" panose="020B0604020202020204" pitchFamily="34" charset="0"/>
              <a:cs typeface="Arial" panose="020B0604020202020204" pitchFamily="34" charset="0"/>
            </a:endParaRPr>
          </a:p>
          <a:p>
            <a:pPr algn="just"/>
            <a:endParaRPr lang="ru-RU" sz="3200" dirty="0">
              <a:latin typeface="Arial" panose="020B0604020202020204" pitchFamily="34" charset="0"/>
              <a:cs typeface="Arial" panose="020B0604020202020204" pitchFamily="34" charset="0"/>
            </a:endParaRPr>
          </a:p>
          <a:p>
            <a:pPr algn="just"/>
            <a:endParaRPr lang="ru-RU" sz="3200" dirty="0" smtClean="0">
              <a:latin typeface="Arial" panose="020B0604020202020204" pitchFamily="34" charset="0"/>
              <a:cs typeface="Arial" panose="020B0604020202020204" pitchFamily="34" charset="0"/>
            </a:endParaRPr>
          </a:p>
        </p:txBody>
      </p:sp>
      <p:sp>
        <p:nvSpPr>
          <p:cNvPr id="3" name="Прямоугольник 2"/>
          <p:cNvSpPr/>
          <p:nvPr/>
        </p:nvSpPr>
        <p:spPr>
          <a:xfrm>
            <a:off x="702365" y="2967335"/>
            <a:ext cx="7858539" cy="3693319"/>
          </a:xfrm>
          <a:prstGeom prst="rect">
            <a:avLst/>
          </a:prstGeom>
          <a:noFill/>
        </p:spPr>
        <p:txBody>
          <a:bodyPr wrap="square" lIns="91440" tIns="45720" rIns="91440" bIns="45720">
            <a:spAutoFit/>
          </a:bodyPr>
          <a:lstStyle/>
          <a:p>
            <a:pPr algn="ctr"/>
            <a:r>
              <a:rPr lang="ru-RU" sz="5400" b="1" dirty="0" smtClean="0">
                <a:ln w="22225">
                  <a:solidFill>
                    <a:schemeClr val="accent2"/>
                  </a:solidFill>
                  <a:prstDash val="solid"/>
                </a:ln>
                <a:solidFill>
                  <a:schemeClr val="accent2">
                    <a:lumMod val="40000"/>
                    <a:lumOff val="60000"/>
                  </a:schemeClr>
                </a:solidFill>
              </a:rPr>
              <a:t>Семен Ремезов – архитектор Тобольского кремля</a:t>
            </a:r>
          </a:p>
          <a:p>
            <a:pPr algn="ctr"/>
            <a:endParaRPr lang="ru-RU" sz="2400" b="1" dirty="0" smtClean="0">
              <a:ln w="22225">
                <a:solidFill>
                  <a:schemeClr val="accent2"/>
                </a:solidFill>
                <a:prstDash val="solid"/>
              </a:ln>
              <a:solidFill>
                <a:schemeClr val="accent2">
                  <a:lumMod val="40000"/>
                  <a:lumOff val="60000"/>
                </a:schemeClr>
              </a:solidFill>
            </a:endParaRPr>
          </a:p>
          <a:p>
            <a:pPr algn="ctr"/>
            <a:r>
              <a:rPr lang="ru-RU" sz="2400" b="1" dirty="0" smtClean="0">
                <a:ln w="22225">
                  <a:solidFill>
                    <a:schemeClr val="accent2"/>
                  </a:solidFill>
                  <a:prstDash val="solid"/>
                </a:ln>
                <a:solidFill>
                  <a:schemeClr val="accent2">
                    <a:lumMod val="40000"/>
                    <a:lumOff val="60000"/>
                  </a:schemeClr>
                </a:solidFill>
              </a:rPr>
              <a:t>Автор</a:t>
            </a:r>
            <a:r>
              <a:rPr lang="ru-RU" sz="2400" b="1" dirty="0">
                <a:ln w="22225">
                  <a:solidFill>
                    <a:schemeClr val="accent2"/>
                  </a:solidFill>
                  <a:prstDash val="solid"/>
                </a:ln>
                <a:solidFill>
                  <a:schemeClr val="accent2">
                    <a:lumMod val="40000"/>
                    <a:lumOff val="60000"/>
                  </a:schemeClr>
                </a:solidFill>
              </a:rPr>
              <a:t>: </a:t>
            </a:r>
            <a:r>
              <a:rPr lang="ru-RU" sz="2400" b="1" dirty="0" smtClean="0">
                <a:ln w="22225">
                  <a:solidFill>
                    <a:schemeClr val="accent2"/>
                  </a:solidFill>
                  <a:prstDash val="solid"/>
                </a:ln>
                <a:solidFill>
                  <a:schemeClr val="accent2">
                    <a:lumMod val="40000"/>
                    <a:lumOff val="60000"/>
                  </a:schemeClr>
                </a:solidFill>
              </a:rPr>
              <a:t>Токарева </a:t>
            </a:r>
            <a:r>
              <a:rPr lang="ru-RU" sz="2400" b="1" dirty="0">
                <a:ln w="22225">
                  <a:solidFill>
                    <a:schemeClr val="accent2"/>
                  </a:solidFill>
                  <a:prstDash val="solid"/>
                </a:ln>
                <a:solidFill>
                  <a:schemeClr val="accent2">
                    <a:lumMod val="40000"/>
                    <a:lumOff val="60000"/>
                  </a:schemeClr>
                </a:solidFill>
              </a:rPr>
              <a:t>Л.А. </a:t>
            </a:r>
          </a:p>
          <a:p>
            <a:pPr algn="ctr"/>
            <a:r>
              <a:rPr lang="ru-RU" sz="2400" b="1" dirty="0">
                <a:ln w="22225">
                  <a:solidFill>
                    <a:schemeClr val="accent2"/>
                  </a:solidFill>
                  <a:prstDash val="solid"/>
                </a:ln>
                <a:solidFill>
                  <a:schemeClr val="accent2">
                    <a:lumMod val="40000"/>
                    <a:lumOff val="60000"/>
                  </a:schemeClr>
                </a:solidFill>
              </a:rPr>
              <a:t>Тобольск, 2021</a:t>
            </a:r>
          </a:p>
        </p:txBody>
      </p:sp>
    </p:spTree>
    <p:extLst>
      <p:ext uri="{BB962C8B-B14F-4D97-AF65-F5344CB8AC3E}">
        <p14:creationId xmlns:p14="http://schemas.microsoft.com/office/powerpoint/2010/main" xmlns="" val="383130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3" y="103031"/>
            <a:ext cx="11797047" cy="584775"/>
          </a:xfrm>
          <a:prstGeom prst="rect">
            <a:avLst/>
          </a:prstGeom>
          <a:noFill/>
        </p:spPr>
        <p:txBody>
          <a:bodyPr wrap="square" rtlCol="0">
            <a:spAutoFit/>
          </a:bodyPr>
          <a:lstStyle/>
          <a:p>
            <a:pPr algn="ctr"/>
            <a:r>
              <a:rPr lang="ru-RU" sz="3200" i="1" dirty="0" smtClean="0">
                <a:latin typeface="Arial" panose="020B0604020202020204" pitchFamily="34" charset="0"/>
                <a:cs typeface="Arial" panose="020B0604020202020204" pitchFamily="34" charset="0"/>
              </a:rPr>
              <a:t>ИНТЕРЕСНЫЕ ФАКТЫ О СЕМЕНЕ РЕМЕЗОВЕ:</a:t>
            </a:r>
            <a:endParaRPr lang="ru-RU" sz="3200" i="1" dirty="0">
              <a:latin typeface="Arial" panose="020B0604020202020204" pitchFamily="34" charset="0"/>
              <a:cs typeface="Arial" panose="020B0604020202020204" pitchFamily="34" charset="0"/>
            </a:endParaRPr>
          </a:p>
        </p:txBody>
      </p:sp>
      <p:sp>
        <p:nvSpPr>
          <p:cNvPr id="3" name="TextBox 2"/>
          <p:cNvSpPr txBox="1"/>
          <p:nvPr/>
        </p:nvSpPr>
        <p:spPr>
          <a:xfrm>
            <a:off x="206063" y="1056068"/>
            <a:ext cx="11797048" cy="5940088"/>
          </a:xfrm>
          <a:prstGeom prst="rect">
            <a:avLst/>
          </a:prstGeom>
          <a:noFill/>
        </p:spPr>
        <p:txBody>
          <a:bodyPr wrap="square" rtlCol="0">
            <a:spAutoFit/>
          </a:bodyPr>
          <a:lstStyle/>
          <a:p>
            <a:pPr marL="285750" indent="-285750" algn="just" fontAlgn="base">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Работая в Тюмени, Ремезов спроектировал Петропавловскую церковь и металлургический завод. Любопытно, что кроме плана здания </a:t>
            </a:r>
            <a:r>
              <a:rPr lang="ru-RU" sz="2000" dirty="0" err="1">
                <a:latin typeface="Arial" panose="020B0604020202020204" pitchFamily="34" charset="0"/>
                <a:cs typeface="Arial" panose="020B0604020202020204" pitchFamily="34" charset="0"/>
              </a:rPr>
              <a:t>тоболяк</a:t>
            </a:r>
            <a:r>
              <a:rPr lang="ru-RU" sz="2000" dirty="0">
                <a:latin typeface="Arial" panose="020B0604020202020204" pitchFamily="34" charset="0"/>
                <a:cs typeface="Arial" panose="020B0604020202020204" pitchFamily="34" charset="0"/>
              </a:rPr>
              <a:t> описал орудия и снаряды. Он также занимался поисками селитры для создания в Сибири порохового производства.</a:t>
            </a:r>
          </a:p>
          <a:p>
            <a:pPr marL="285750" indent="-285750" algn="just" fontAlgn="base">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Не все труды Семена </a:t>
            </a:r>
            <a:r>
              <a:rPr lang="ru-RU" sz="2000" dirty="0" err="1">
                <a:latin typeface="Arial" panose="020B0604020202020204" pitchFamily="34" charset="0"/>
                <a:cs typeface="Arial" panose="020B0604020202020204" pitchFamily="34" charset="0"/>
              </a:rPr>
              <a:t>Ульяновича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Ремезова</a:t>
            </a:r>
            <a:r>
              <a:rPr lang="ru-RU" sz="2000" dirty="0">
                <a:latin typeface="Arial" panose="020B0604020202020204" pitchFamily="34" charset="0"/>
                <a:cs typeface="Arial" panose="020B0604020202020204" pitchFamily="34" charset="0"/>
              </a:rPr>
              <a:t> нашли поддержку. Карты, заказанные Петром I, не пригодились. Император запросил их у других мастеров, но иностранные путешественники, совершавшие поездки в Сибирь, пользовались атласами </a:t>
            </a:r>
            <a:r>
              <a:rPr lang="ru-RU" sz="2000" dirty="0" err="1" smtClean="0">
                <a:latin typeface="Arial" panose="020B0604020202020204" pitchFamily="34" charset="0"/>
                <a:cs typeface="Arial" panose="020B0604020202020204" pitchFamily="34" charset="0"/>
              </a:rPr>
              <a:t>Ремезова</a:t>
            </a:r>
            <a:r>
              <a:rPr lang="ru-RU" sz="2000" dirty="0" smtClean="0">
                <a:latin typeface="Arial" panose="020B0604020202020204" pitchFamily="34" charset="0"/>
                <a:cs typeface="Arial" panose="020B0604020202020204" pitchFamily="34" charset="0"/>
              </a:rPr>
              <a:t>.</a:t>
            </a:r>
          </a:p>
          <a:p>
            <a:pPr marL="285750" indent="-285750" algn="just" fontAlgn="base">
              <a:spcAft>
                <a:spcPts val="1200"/>
              </a:spcAft>
              <a:buFont typeface="Arial" panose="020B0604020202020204" pitchFamily="34" charset="0"/>
              <a:buChar char="•"/>
            </a:pPr>
            <a:r>
              <a:rPr lang="ru-RU" sz="2000" dirty="0" smtClean="0">
                <a:latin typeface="Arial" panose="020B0604020202020204" pitchFamily="34" charset="0"/>
                <a:cs typeface="Arial" panose="020B0604020202020204" pitchFamily="34" charset="0"/>
              </a:rPr>
              <a:t>Центральным </a:t>
            </a:r>
            <a:r>
              <a:rPr lang="ru-RU" sz="2000" dirty="0">
                <a:latin typeface="Arial" panose="020B0604020202020204" pitchFamily="34" charset="0"/>
                <a:cs typeface="Arial" panose="020B0604020202020204" pitchFamily="34" charset="0"/>
              </a:rPr>
              <a:t>действующим лицом фильма «Тобол», премьера которого состоялась в 2017 году, стал персонаж Семена </a:t>
            </a:r>
            <a:r>
              <a:rPr lang="ru-RU" sz="2000" dirty="0" err="1">
                <a:latin typeface="Arial" panose="020B0604020202020204" pitchFamily="34" charset="0"/>
                <a:cs typeface="Arial" panose="020B0604020202020204" pitchFamily="34" charset="0"/>
              </a:rPr>
              <a:t>Ремезова</a:t>
            </a:r>
            <a:r>
              <a:rPr lang="ru-RU" sz="2000" dirty="0">
                <a:latin typeface="Arial" panose="020B0604020202020204" pitchFamily="34" charset="0"/>
                <a:cs typeface="Arial" panose="020B0604020202020204" pitchFamily="34" charset="0"/>
              </a:rPr>
              <a:t>. Образ сибиряка воплотил артист Дмитрий Назаров. Портрет </a:t>
            </a:r>
            <a:r>
              <a:rPr lang="ru-RU" sz="2000" dirty="0" err="1">
                <a:latin typeface="Arial" panose="020B0604020202020204" pitchFamily="34" charset="0"/>
                <a:cs typeface="Arial" panose="020B0604020202020204" pitchFamily="34" charset="0"/>
              </a:rPr>
              <a:t>Ремезова</a:t>
            </a:r>
            <a:r>
              <a:rPr lang="ru-RU" sz="2000" dirty="0">
                <a:latin typeface="Arial" panose="020B0604020202020204" pitchFamily="34" charset="0"/>
                <a:cs typeface="Arial" panose="020B0604020202020204" pitchFamily="34" charset="0"/>
              </a:rPr>
              <a:t> С.У. до наших дней не сохранился, остались книги, чертежи, атласы и – </a:t>
            </a:r>
            <a:r>
              <a:rPr lang="ru-RU" sz="2000" dirty="0" smtClean="0">
                <a:latin typeface="Arial" panose="020B0604020202020204" pitchFamily="34" charset="0"/>
                <a:cs typeface="Arial" panose="020B0604020202020204" pitchFamily="34" charset="0"/>
              </a:rPr>
              <a:t>кремль!</a:t>
            </a:r>
          </a:p>
          <a:p>
            <a:pPr marL="285750" indent="-285750" algn="just" fontAlgn="base">
              <a:spcAft>
                <a:spcPts val="1200"/>
              </a:spcAft>
              <a:buFont typeface="Arial" panose="020B0604020202020204" pitchFamily="34" charset="0"/>
              <a:buChar char="•"/>
            </a:pPr>
            <a:r>
              <a:rPr lang="ru-RU" sz="2000" dirty="0" smtClean="0">
                <a:latin typeface="Arial" panose="020B0604020202020204" pitchFamily="34" charset="0"/>
                <a:cs typeface="Arial" panose="020B0604020202020204" pitchFamily="34" charset="0"/>
              </a:rPr>
              <a:t>Факсимильное </a:t>
            </a:r>
            <a:r>
              <a:rPr lang="ru-RU" sz="2000" dirty="0">
                <a:latin typeface="Arial" panose="020B0604020202020204" pitchFamily="34" charset="0"/>
                <a:cs typeface="Arial" panose="020B0604020202020204" pitchFamily="34" charset="0"/>
              </a:rPr>
              <a:t>издание «Чертежной книги Сибири» заняло 3 года и потребовало участия экспертов в области географии, истории, изобразительного искусства и полиграфии. Двухтомник вышел в 2003 году.</a:t>
            </a:r>
          </a:p>
          <a:p>
            <a:pPr marL="285750" indent="-285750" algn="just" fontAlgn="base">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Ремезов был задействован в переписи </a:t>
            </a:r>
            <a:r>
              <a:rPr lang="ru-RU" sz="2000" dirty="0" smtClean="0">
                <a:latin typeface="Arial" panose="020B0604020202020204" pitchFamily="34" charset="0"/>
                <a:cs typeface="Arial" panose="020B0604020202020204" pitchFamily="34" charset="0"/>
              </a:rPr>
              <a:t>населения </a:t>
            </a:r>
            <a:r>
              <a:rPr lang="ru-RU" sz="2000" dirty="0">
                <a:latin typeface="Arial" panose="020B0604020202020204" pitchFamily="34" charset="0"/>
                <a:cs typeface="Arial" panose="020B0604020202020204" pitchFamily="34" charset="0"/>
              </a:rPr>
              <a:t>и основании новых населенных </a:t>
            </a:r>
            <a:r>
              <a:rPr lang="ru-RU" sz="2000" dirty="0" smtClean="0">
                <a:latin typeface="Arial" panose="020B0604020202020204" pitchFamily="34" charset="0"/>
                <a:cs typeface="Arial" panose="020B0604020202020204" pitchFamily="34" charset="0"/>
              </a:rPr>
              <a:t>пунктов.</a:t>
            </a:r>
          </a:p>
          <a:p>
            <a:pPr marL="285750" indent="-285750" algn="just" fontAlgn="base">
              <a:spcAft>
                <a:spcPts val="1200"/>
              </a:spcAft>
              <a:buFont typeface="Arial" panose="020B0604020202020204" pitchFamily="34" charset="0"/>
              <a:buChar char="•"/>
            </a:pPr>
            <a:r>
              <a:rPr lang="ru-RU" sz="2000" dirty="0">
                <a:latin typeface="Arial" panose="020B0604020202020204" pitchFamily="34" charset="0"/>
                <a:cs typeface="Arial" panose="020B0604020202020204" pitchFamily="34" charset="0"/>
              </a:rPr>
              <a:t>Его атлас Сибири в списке </a:t>
            </a:r>
            <a:r>
              <a:rPr lang="ru-RU" sz="2000" dirty="0" smtClean="0">
                <a:latin typeface="Arial" panose="020B0604020202020204" pitchFamily="34" charset="0"/>
                <a:cs typeface="Arial" panose="020B0604020202020204" pitchFamily="34" charset="0"/>
              </a:rPr>
              <a:t>«Всемирное </a:t>
            </a:r>
            <a:r>
              <a:rPr lang="ru-RU" sz="2000" dirty="0">
                <a:latin typeface="Arial" panose="020B0604020202020204" pitchFamily="34" charset="0"/>
                <a:cs typeface="Arial" panose="020B0604020202020204" pitchFamily="34" charset="0"/>
              </a:rPr>
              <a:t>наследие </a:t>
            </a:r>
            <a:r>
              <a:rPr lang="ru-RU" sz="2000" dirty="0" smtClean="0">
                <a:latin typeface="Arial" panose="020B0604020202020204" pitchFamily="34" charset="0"/>
                <a:cs typeface="Arial" panose="020B0604020202020204" pitchFamily="34" charset="0"/>
              </a:rPr>
              <a:t>ЮНЕСКО» </a:t>
            </a:r>
            <a:r>
              <a:rPr lang="ru-RU" sz="2000" dirty="0">
                <a:latin typeface="Arial" panose="020B0604020202020204" pitchFamily="34" charset="0"/>
                <a:cs typeface="Arial" panose="020B0604020202020204" pitchFamily="34" charset="0"/>
              </a:rPr>
              <a:t>под номером один</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79375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ndcvet.narod.ru/Tobolsk/map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654" r="4439" b="5210"/>
          <a:stretch/>
        </p:blipFill>
        <p:spPr bwMode="auto">
          <a:xfrm>
            <a:off x="193182" y="154545"/>
            <a:ext cx="8553253" cy="6256330"/>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044609" y="616226"/>
            <a:ext cx="3022895" cy="5324535"/>
          </a:xfrm>
          <a:prstGeom prst="rect">
            <a:avLst/>
          </a:prstGeom>
          <a:noFill/>
        </p:spPr>
        <p:txBody>
          <a:bodyPr wrap="square" rtlCol="0">
            <a:spAutoFit/>
          </a:bodyPr>
          <a:lstStyle/>
          <a:p>
            <a:pPr indent="457200" algn="just"/>
            <a:r>
              <a:rPr lang="ru-RU" sz="2000" b="1" dirty="0">
                <a:latin typeface="Arial" panose="020B0604020202020204" pitchFamily="34" charset="0"/>
                <a:cs typeface="Arial" panose="020B0604020202020204" pitchFamily="34" charset="0"/>
              </a:rPr>
              <a:t>Тобольск</a:t>
            </a:r>
            <a:r>
              <a:rPr lang="ru-RU" sz="2000" dirty="0">
                <a:latin typeface="Arial" panose="020B0604020202020204" pitchFamily="34" charset="0"/>
                <a:cs typeface="Arial" panose="020B0604020202020204" pitchFamily="34" charset="0"/>
              </a:rPr>
              <a:t> – один из старейших </a:t>
            </a:r>
            <a:r>
              <a:rPr lang="ru-RU" sz="2000" dirty="0"/>
              <a:t>городов на территории Урала и Сибири</a:t>
            </a:r>
            <a:r>
              <a:rPr lang="ru-RU" sz="2000" dirty="0" smtClean="0"/>
              <a:t>. </a:t>
            </a:r>
            <a:r>
              <a:rPr lang="ru-RU" sz="2000" dirty="0"/>
              <a:t>Расположен на севере Тюменской области, в месте впадения Тобола в </a:t>
            </a:r>
            <a:r>
              <a:rPr lang="ru-RU" sz="2000" dirty="0" smtClean="0"/>
              <a:t>Иртыша. Основан </a:t>
            </a:r>
            <a:r>
              <a:rPr lang="ru-RU" sz="2000" dirty="0"/>
              <a:t>в </a:t>
            </a:r>
            <a:r>
              <a:rPr lang="ru-RU" sz="2000" dirty="0" smtClean="0"/>
              <a:t> </a:t>
            </a:r>
            <a:r>
              <a:rPr lang="ru-RU" sz="2000" b="1" dirty="0" smtClean="0"/>
              <a:t>1587</a:t>
            </a:r>
            <a:r>
              <a:rPr lang="ru-RU" sz="2000" dirty="0" smtClean="0"/>
              <a:t> году как центр освоения</a:t>
            </a:r>
            <a:r>
              <a:rPr lang="ru-RU" sz="2000" dirty="0"/>
              <a:t> </a:t>
            </a:r>
            <a:r>
              <a:rPr lang="ru-RU" sz="2000" dirty="0" smtClean="0"/>
              <a:t>Сибири.</a:t>
            </a:r>
            <a:r>
              <a:rPr lang="ru-RU" sz="2000" dirty="0"/>
              <a:t> </a:t>
            </a:r>
          </a:p>
          <a:p>
            <a:pPr indent="457200" algn="just"/>
            <a:r>
              <a:rPr lang="ru-RU" sz="2000" dirty="0" smtClean="0"/>
              <a:t>Город</a:t>
            </a:r>
            <a:r>
              <a:rPr lang="ru-RU" sz="2000" dirty="0"/>
              <a:t> славится своими удивительными архитектурно-историческими памятниками, главный из которых </a:t>
            </a:r>
            <a:r>
              <a:rPr lang="ru-RU" sz="2000"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Тобольский кремль</a:t>
            </a:r>
            <a:r>
              <a:rPr lang="ru-RU"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410401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34884" y="154548"/>
            <a:ext cx="6679842" cy="5632311"/>
          </a:xfrm>
          <a:prstGeom prst="rect">
            <a:avLst/>
          </a:prstGeom>
        </p:spPr>
        <p:txBody>
          <a:bodyPr wrap="square">
            <a:spAutoFit/>
          </a:bodyPr>
          <a:lstStyle/>
          <a:p>
            <a:pPr indent="457200" algn="just"/>
            <a:r>
              <a:rPr lang="ru-RU" sz="2000" dirty="0">
                <a:solidFill>
                  <a:srgbClr val="202122"/>
                </a:solidFill>
                <a:latin typeface="Arial" panose="020B0604020202020204" pitchFamily="34" charset="0"/>
              </a:rPr>
              <a:t>Расположение Тобольска оказалось очень выгодным. Город, находившийся на пути продвижения в Сибирь, быстро рос. В XVII веке его уже именовали столицей Сибири. Сначала на Троицком мысу появился деревянный кремль и храм Святой Софии, рядом с которым располагалось подворье митрополита. Деревянный город часто страдал от пожаров, которые производили страшные опустошения. После пожара 1677 года, уничтожившего едва ли не весь Тобольск, из Сибирского приказа воеводе Петру Васильевичу Шереметеву пришло предписание: «...а впредь город Тобольск делать каменный и для того городского каменного строения велено отписать, где быть городу</a:t>
            </a:r>
            <a:r>
              <a:rPr lang="ru-RU" sz="2000" dirty="0" smtClean="0">
                <a:solidFill>
                  <a:srgbClr val="202122"/>
                </a:solidFill>
                <a:latin typeface="Arial" panose="020B0604020202020204" pitchFamily="34" charset="0"/>
              </a:rPr>
              <a:t>».</a:t>
            </a:r>
            <a:r>
              <a:rPr lang="ru-RU" altLang="ru-RU" sz="2000" dirty="0">
                <a:solidFill>
                  <a:srgbClr val="3C3C3C"/>
                </a:solidFill>
                <a:latin typeface="Arial" panose="020B0604020202020204" pitchFamily="34" charset="0"/>
                <a:cs typeface="Arial" panose="020B0604020202020204" pitchFamily="34" charset="0"/>
              </a:rPr>
              <a:t> </a:t>
            </a:r>
            <a:r>
              <a:rPr lang="ru-RU" altLang="ru-RU" sz="2000" dirty="0">
                <a:latin typeface="Arial" panose="020B0604020202020204" pitchFamily="34" charset="0"/>
                <a:cs typeface="Arial" panose="020B0604020202020204" pitchFamily="34" charset="0"/>
              </a:rPr>
              <a:t>Тобольские митрополиты возводили себе кирпичные палаты и до этого указа, но массовое каменное строительство в городе началось лишь в конце XVII века с сооружения Софийского собора. </a:t>
            </a:r>
            <a:endParaRPr lang="ru-RU" sz="2000" dirty="0">
              <a:latin typeface="Arial" panose="020B0604020202020204" pitchFamily="34" charset="0"/>
            </a:endParaRPr>
          </a:p>
        </p:txBody>
      </p:sp>
      <p:pic>
        <p:nvPicPr>
          <p:cNvPr id="1026" name="Picture 2" descr="https://i.pinimg.com/736x/23/5f/8c/235f8ce8b2c7ba546c631dcb9cfc49b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410" y="167424"/>
            <a:ext cx="5143636" cy="6503831"/>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404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Тобольский кремль"/>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752" b="20735"/>
          <a:stretch/>
        </p:blipFill>
        <p:spPr bwMode="auto">
          <a:xfrm>
            <a:off x="284363" y="386368"/>
            <a:ext cx="11628595" cy="3631842"/>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84363" y="4327300"/>
            <a:ext cx="11628595" cy="2308324"/>
          </a:xfrm>
          <a:prstGeom prst="rect">
            <a:avLst/>
          </a:prstGeom>
          <a:noFill/>
        </p:spPr>
        <p:txBody>
          <a:bodyPr wrap="square" rtlCol="0">
            <a:spAutoFit/>
          </a:bodyPr>
          <a:lstStyle/>
          <a:p>
            <a:pPr indent="457200" algn="just"/>
            <a:r>
              <a:rPr lang="ru-RU" dirty="0">
                <a:latin typeface="Arial" panose="020B0604020202020204" pitchFamily="34" charset="0"/>
                <a:cs typeface="Arial" panose="020B0604020202020204" pitchFamily="34" charset="0"/>
              </a:rPr>
              <a:t>Белокаменную крепость с высокими башнями и соборами возвели </a:t>
            </a:r>
            <a:r>
              <a:rPr lang="ru-RU" dirty="0" smtClean="0">
                <a:latin typeface="Arial" panose="020B0604020202020204" pitchFamily="34" charset="0"/>
                <a:cs typeface="Arial" panose="020B0604020202020204" pitchFamily="34" charset="0"/>
              </a:rPr>
              <a:t>в 18 веке на </a:t>
            </a:r>
            <a:r>
              <a:rPr lang="ru-RU" dirty="0">
                <a:latin typeface="Arial" panose="020B0604020202020204" pitchFamily="34" charset="0"/>
                <a:cs typeface="Arial" panose="020B0604020202020204" pitchFamily="34" charset="0"/>
              </a:rPr>
              <a:t>высоком холме. Видна она за многие километры. Ещё до прихода русских в этих краях жили сибирские татары. Они рассказывали, что каждое утро видели странное явление. На Троицком мысу, на берегу реки Иртыш появляется образ белокаменного города. Позже именно на этом месте началось строительство Тобольского кремля. В народе говорили, что кремль сам выбрал себе место</a:t>
            </a:r>
            <a:r>
              <a:rPr lang="ru-RU" dirty="0" smtClean="0">
                <a:latin typeface="Arial" panose="020B0604020202020204" pitchFamily="34" charset="0"/>
                <a:cs typeface="Arial" panose="020B0604020202020204" pitchFamily="34" charset="0"/>
              </a:rPr>
              <a:t>.</a:t>
            </a:r>
            <a:r>
              <a:rPr lang="ru-RU" dirty="0"/>
              <a:t> </a:t>
            </a:r>
            <a:r>
              <a:rPr lang="ru-RU" dirty="0">
                <a:latin typeface="Arial" panose="020B0604020202020204" pitchFamily="34" charset="0"/>
                <a:cs typeface="Arial" panose="020B0604020202020204" pitchFamily="34" charset="0"/>
              </a:rPr>
              <a:t>Тобольский кремль стал последним каменным кремлём  в Российском государстве. В 1714 г. Пётр I издал указ, в котором запрещал строительство каменных зданий во всех российских городах, кроме Санкт-Петербурга. Но строительство в Тобольске всё же продолжилось. </a:t>
            </a:r>
          </a:p>
        </p:txBody>
      </p:sp>
    </p:spTree>
    <p:extLst>
      <p:ext uri="{BB962C8B-B14F-4D97-AF65-F5344CB8AC3E}">
        <p14:creationId xmlns:p14="http://schemas.microsoft.com/office/powerpoint/2010/main" xmlns="" val="280308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7785" y="218939"/>
            <a:ext cx="3206839" cy="6093976"/>
          </a:xfrm>
          <a:prstGeom prst="rect">
            <a:avLst/>
          </a:prstGeom>
          <a:noFill/>
        </p:spPr>
        <p:txBody>
          <a:bodyPr wrap="square" rtlCol="0">
            <a:spAutoFit/>
          </a:bodyPr>
          <a:lstStyle/>
          <a:p>
            <a:pPr indent="457200" algn="just"/>
            <a:r>
              <a:rPr lang="ru-RU" sz="1500" dirty="0">
                <a:latin typeface="Arial" panose="020B0604020202020204" pitchFamily="34" charset="0"/>
                <a:cs typeface="Arial" panose="020B0604020202020204" pitchFamily="34" charset="0"/>
              </a:rPr>
              <a:t>Каменные стены вокруг Софийского двора начали возводить сразу же по окончании строительства собора и колокольни. Стены высотой 4,3 метра и протяженностью 620 метров с девятью башнями (семь круглых и две квадратные) были построены за десять лет. Они опоясали Софийский двор по максимальному периметру, опасно приблизившись к бровке Троицкого мыса. Строили стены те же мастера, которые возводили Софийский собор</a:t>
            </a:r>
            <a:r>
              <a:rPr lang="ru-RU" sz="1500" dirty="0" smtClean="0">
                <a:latin typeface="Arial" panose="020B0604020202020204" pitchFamily="34" charset="0"/>
                <a:cs typeface="Arial" panose="020B0604020202020204" pitchFamily="34" charset="0"/>
              </a:rPr>
              <a:t>.</a:t>
            </a:r>
          </a:p>
          <a:p>
            <a:pPr indent="457200" algn="just"/>
            <a:r>
              <a:rPr lang="ru-RU" altLang="ru-RU" sz="1500" dirty="0">
                <a:solidFill>
                  <a:srgbClr val="3C3C3C"/>
                </a:solidFill>
                <a:latin typeface="Arial" panose="020B0604020202020204" pitchFamily="34" charset="0"/>
                <a:cs typeface="Arial" panose="020B0604020202020204" pitchFamily="34" charset="0"/>
              </a:rPr>
              <a:t>Правда, в ту пору Софийский двор к территории кремля не относился. Троицкий мыс рассечен надвое логом, который исстари использовался для подъема на </a:t>
            </a:r>
            <a:r>
              <a:rPr lang="ru-RU" altLang="ru-RU" sz="1500" dirty="0" err="1">
                <a:solidFill>
                  <a:srgbClr val="3C3C3C"/>
                </a:solidFill>
                <a:latin typeface="Arial" panose="020B0604020202020204" pitchFamily="34" charset="0"/>
                <a:cs typeface="Arial" panose="020B0604020202020204" pitchFamily="34" charset="0"/>
              </a:rPr>
              <a:t>Алафейский</a:t>
            </a:r>
            <a:r>
              <a:rPr lang="ru-RU" altLang="ru-RU" sz="1500" dirty="0">
                <a:solidFill>
                  <a:srgbClr val="3C3C3C"/>
                </a:solidFill>
                <a:latin typeface="Arial" panose="020B0604020202020204" pitchFamily="34" charset="0"/>
                <a:cs typeface="Arial" panose="020B0604020202020204" pitchFamily="34" charset="0"/>
              </a:rPr>
              <a:t> холм и именовался </a:t>
            </a:r>
            <a:r>
              <a:rPr lang="ru-RU" altLang="ru-RU" sz="1500" dirty="0" err="1">
                <a:solidFill>
                  <a:srgbClr val="3C3C3C"/>
                </a:solidFill>
                <a:latin typeface="Arial" panose="020B0604020202020204" pitchFamily="34" charset="0"/>
                <a:cs typeface="Arial" panose="020B0604020202020204" pitchFamily="34" charset="0"/>
              </a:rPr>
              <a:t>Прямским</a:t>
            </a:r>
            <a:r>
              <a:rPr lang="ru-RU" altLang="ru-RU" sz="1500" dirty="0">
                <a:solidFill>
                  <a:srgbClr val="3C3C3C"/>
                </a:solidFill>
                <a:latin typeface="Arial" panose="020B0604020202020204" pitchFamily="34" charset="0"/>
                <a:cs typeface="Arial" panose="020B0604020202020204" pitchFamily="34" charset="0"/>
              </a:rPr>
              <a:t> взвозом. По правую сторону от взвоза располагался Софийский двор, по левую — укрепленный острог. </a:t>
            </a:r>
          </a:p>
        </p:txBody>
      </p:sp>
      <p:pic>
        <p:nvPicPr>
          <p:cNvPr id="5122" name="Picture 2" descr="http://rfmaps.ru/tjumenskaja-oblast/images/tobolskij-kreml.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66" t="1812" r="2607" b="4733"/>
          <a:stretch/>
        </p:blipFill>
        <p:spPr bwMode="auto">
          <a:xfrm>
            <a:off x="218939" y="321974"/>
            <a:ext cx="8487179" cy="6246256"/>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608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331" y="4718036"/>
            <a:ext cx="12010669" cy="2031325"/>
          </a:xfrm>
          <a:prstGeom prst="rect">
            <a:avLst/>
          </a:prstGeom>
        </p:spPr>
        <p:txBody>
          <a:bodyPr wrap="square">
            <a:spAutoFit/>
          </a:bodyPr>
          <a:lstStyle/>
          <a:p>
            <a:pPr algn="just"/>
            <a:r>
              <a:rPr lang="ru-RU" dirty="0" smtClean="0">
                <a:latin typeface="Arial" panose="020B0604020202020204" pitchFamily="34" charset="0"/>
                <a:cs typeface="Arial" panose="020B0604020202020204" pitchFamily="34" charset="0"/>
              </a:rPr>
              <a:t>Связное </a:t>
            </a:r>
            <a:r>
              <a:rPr lang="ru-RU" dirty="0">
                <a:latin typeface="Arial" panose="020B0604020202020204" pitchFamily="34" charset="0"/>
                <a:cs typeface="Arial" panose="020B0604020202020204" pitchFamily="34" charset="0"/>
              </a:rPr>
              <a:t>железо и церковную утварь привезли из столицы. За образец Ларионову велено было взять Вознесенский собор Московского Кремля. В октябре 1686 года Софийский собор был освящен. Это самый древний храм в Сибири. И первое из дошедших до нас каменных зданий Тобольского кремля. Правда, в ту пору Софийский двор к территории кремля не относился. Троицкий мыс рассечен надвое логом, который исстари использовался для подъема на </a:t>
            </a:r>
            <a:r>
              <a:rPr lang="ru-RU" dirty="0" err="1">
                <a:latin typeface="Arial" panose="020B0604020202020204" pitchFamily="34" charset="0"/>
                <a:cs typeface="Arial" panose="020B0604020202020204" pitchFamily="34" charset="0"/>
              </a:rPr>
              <a:t>Алафейский</a:t>
            </a:r>
            <a:r>
              <a:rPr lang="ru-RU" dirty="0">
                <a:latin typeface="Arial" panose="020B0604020202020204" pitchFamily="34" charset="0"/>
                <a:cs typeface="Arial" panose="020B0604020202020204" pitchFamily="34" charset="0"/>
              </a:rPr>
              <a:t> холм и именовался </a:t>
            </a:r>
            <a:r>
              <a:rPr lang="ru-RU" dirty="0" err="1">
                <a:latin typeface="Arial" panose="020B0604020202020204" pitchFamily="34" charset="0"/>
                <a:cs typeface="Arial" panose="020B0604020202020204" pitchFamily="34" charset="0"/>
              </a:rPr>
              <a:t>Прямским</a:t>
            </a:r>
            <a:r>
              <a:rPr lang="ru-RU" dirty="0">
                <a:latin typeface="Arial" panose="020B0604020202020204" pitchFamily="34" charset="0"/>
                <a:cs typeface="Arial" panose="020B0604020202020204" pitchFamily="34" charset="0"/>
              </a:rPr>
              <a:t> взвозом. По правую сторону от взвоза располагался Софийский двор, по левую — укрепленный острог. Именовать кремлем обе части — и духовную и светскую — стали позже.</a:t>
            </a:r>
          </a:p>
        </p:txBody>
      </p:sp>
      <p:pic>
        <p:nvPicPr>
          <p:cNvPr id="6148" name="Picture 4" descr="https://avatars.mds.yandex.net/get-zen_doc/1703733/pub_5e5ab1ddf9358e4f31db09cd_5e5b9b4a871f331bddd062b1/scale_12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1333" y="349625"/>
            <a:ext cx="9142972" cy="4091481"/>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491730" y="77271"/>
            <a:ext cx="2700270" cy="4801314"/>
          </a:xfrm>
          <a:prstGeom prst="rect">
            <a:avLst/>
          </a:prstGeom>
          <a:noFill/>
        </p:spPr>
        <p:txBody>
          <a:bodyPr wrap="square" rtlCol="0">
            <a:spAutoFit/>
          </a:bodyPr>
          <a:lstStyle/>
          <a:p>
            <a:pPr indent="457200" algn="just"/>
            <a:r>
              <a:rPr lang="ru-RU" dirty="0">
                <a:latin typeface="Arial" panose="020B0604020202020204" pitchFamily="34" charset="0"/>
                <a:cs typeface="Arial" panose="020B0604020202020204" pitchFamily="34" charset="0"/>
              </a:rPr>
              <a:t>Для возведения кремля из Москвы прислали артель каменщиков, которой командовал подмастерье Василий Ларионов. На строительстве разрешено было использовать местных крестьян, но «не в пашенное время</a:t>
            </a:r>
            <a:r>
              <a:rPr lang="ru-RU" dirty="0" smtClean="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Известь, бутовый камень и глину отыскали в окрестностях Тобольска. </a:t>
            </a:r>
            <a:endParaRPr lang="ru-RU" dirty="0"/>
          </a:p>
        </p:txBody>
      </p:sp>
    </p:spTree>
    <p:extLst>
      <p:ext uri="{BB962C8B-B14F-4D97-AF65-F5344CB8AC3E}">
        <p14:creationId xmlns:p14="http://schemas.microsoft.com/office/powerpoint/2010/main" xmlns="" val="2748077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752304" y="143638"/>
            <a:ext cx="7212168" cy="6463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trike="noStrike" cap="none" normalizeH="0" baseline="0" dirty="0" smtClean="0">
                <a:ln>
                  <a:noFill/>
                </a:ln>
                <a:solidFill>
                  <a:srgbClr val="3C3C3C"/>
                </a:solidFill>
                <a:effectLst/>
                <a:latin typeface="Arial" panose="020B0604020202020204" pitchFamily="34" charset="0"/>
                <a:cs typeface="Arial" panose="020B0604020202020204" pitchFamily="34" charset="0"/>
              </a:rPr>
              <a:t>Дальнейшее строительство Тобольского кремля связано с именем замечательного картографа и географа </a:t>
            </a:r>
            <a:r>
              <a:rPr kumimoji="0" lang="ru-RU" altLang="ru-RU" b="1" strike="noStrike" cap="none" normalizeH="0" baseline="0" dirty="0" smtClean="0">
                <a:ln>
                  <a:noFill/>
                </a:ln>
                <a:solidFill>
                  <a:srgbClr val="3C3C3C"/>
                </a:solidFill>
                <a:effectLst/>
                <a:latin typeface="Arial" panose="020B0604020202020204" pitchFamily="34" charset="0"/>
                <a:cs typeface="Arial" panose="020B0604020202020204" pitchFamily="34" charset="0"/>
              </a:rPr>
              <a:t>Семена </a:t>
            </a:r>
            <a:r>
              <a:rPr kumimoji="0" lang="ru-RU" altLang="ru-RU" b="1" strike="noStrike" cap="none" normalizeH="0" baseline="0" dirty="0" err="1" smtClean="0">
                <a:ln>
                  <a:noFill/>
                </a:ln>
                <a:solidFill>
                  <a:srgbClr val="3C3C3C"/>
                </a:solidFill>
                <a:effectLst/>
                <a:latin typeface="Arial" panose="020B0604020202020204" pitchFamily="34" charset="0"/>
                <a:cs typeface="Arial" panose="020B0604020202020204" pitchFamily="34" charset="0"/>
              </a:rPr>
              <a:t>Ульяновича</a:t>
            </a:r>
            <a:r>
              <a:rPr kumimoji="0" lang="ru-RU" altLang="ru-RU" b="1" strike="noStrike" cap="none" normalizeH="0" baseline="0" dirty="0" smtClean="0">
                <a:ln>
                  <a:noFill/>
                </a:ln>
                <a:solidFill>
                  <a:srgbClr val="3C3C3C"/>
                </a:solidFill>
                <a:effectLst/>
                <a:latin typeface="Arial" panose="020B0604020202020204" pitchFamily="34" charset="0"/>
                <a:cs typeface="Arial" panose="020B0604020202020204" pitchFamily="34" charset="0"/>
              </a:rPr>
              <a:t> </a:t>
            </a:r>
            <a:r>
              <a:rPr kumimoji="0" lang="ru-RU" altLang="ru-RU" b="1" strike="noStrike" cap="none" normalizeH="0" baseline="0" dirty="0" err="1" smtClean="0">
                <a:ln>
                  <a:noFill/>
                </a:ln>
                <a:solidFill>
                  <a:srgbClr val="3C3C3C"/>
                </a:solidFill>
                <a:effectLst/>
                <a:latin typeface="Arial" panose="020B0604020202020204" pitchFamily="34" charset="0"/>
                <a:cs typeface="Arial" panose="020B0604020202020204" pitchFamily="34" charset="0"/>
              </a:rPr>
              <a:t>Ремезова</a:t>
            </a:r>
            <a:r>
              <a:rPr kumimoji="0" lang="ru-RU" altLang="ru-RU" b="1" strike="noStrike" cap="none" normalizeH="0" baseline="0" dirty="0" smtClean="0">
                <a:ln>
                  <a:noFill/>
                </a:ln>
                <a:solidFill>
                  <a:srgbClr val="3C3C3C"/>
                </a:solidFill>
                <a:effectLst/>
                <a:latin typeface="Arial" panose="020B0604020202020204" pitchFamily="34" charset="0"/>
                <a:cs typeface="Arial" panose="020B0604020202020204" pitchFamily="34" charset="0"/>
              </a:rPr>
              <a:t>.</a:t>
            </a:r>
            <a:r>
              <a:rPr kumimoji="0" lang="ru-RU" altLang="ru-RU" strike="noStrike" cap="none" normalizeH="0" baseline="0" dirty="0" smtClean="0">
                <a:ln>
                  <a:noFill/>
                </a:ln>
                <a:solidFill>
                  <a:srgbClr val="3C3C3C"/>
                </a:solidFill>
                <a:effectLst/>
                <a:latin typeface="Arial" panose="020B0604020202020204" pitchFamily="34" charset="0"/>
                <a:cs typeface="Arial" panose="020B0604020202020204" pitchFamily="34" charset="0"/>
              </a:rPr>
              <a:t> В 1697 году Сибирский приказ решил составить смету и проект строительства каменного города в Тобольске. Работа эта была поручена </a:t>
            </a:r>
            <a:r>
              <a:rPr kumimoji="0" lang="ru-RU" altLang="ru-RU" strike="noStrike" cap="none" normalizeH="0" baseline="0" dirty="0" err="1" smtClean="0">
                <a:ln>
                  <a:noFill/>
                </a:ln>
                <a:solidFill>
                  <a:srgbClr val="3C3C3C"/>
                </a:solidFill>
                <a:effectLst/>
                <a:latin typeface="Arial" panose="020B0604020202020204" pitchFamily="34" charset="0"/>
                <a:cs typeface="Arial" panose="020B0604020202020204" pitchFamily="34" charset="0"/>
              </a:rPr>
              <a:t>Ремезову</a:t>
            </a:r>
            <a:r>
              <a:rPr kumimoji="0" lang="ru-RU" altLang="ru-RU" strike="noStrike" cap="none" normalizeH="0" baseline="0" dirty="0" smtClean="0">
                <a:ln>
                  <a:noFill/>
                </a:ln>
                <a:solidFill>
                  <a:srgbClr val="3C3C3C"/>
                </a:solidFill>
                <a:effectLst/>
                <a:latin typeface="Arial" panose="020B0604020202020204" pitchFamily="34" charset="0"/>
                <a:cs typeface="Arial" panose="020B0604020202020204" pitchFamily="34" charset="0"/>
              </a:rPr>
              <a:t>. Подготовив проект, он отправился в Москву. Здесь, в Оружейной палате, ведавшей возведением крепостей, в течение нескольких месяцев обучался «каменному строению» и зимой 1699 года вернулся в Тобольск.</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trike="noStrike" cap="none" normalizeH="0" baseline="0" dirty="0" smtClean="0">
                <a:ln>
                  <a:noFill/>
                </a:ln>
                <a:solidFill>
                  <a:srgbClr val="3C3C3C"/>
                </a:solidFill>
                <a:effectLst/>
                <a:latin typeface="Arial" panose="020B0604020202020204" pitchFamily="34" charset="0"/>
                <a:cs typeface="Arial" panose="020B0604020202020204" pitchFamily="34" charset="0"/>
              </a:rPr>
              <a:t>Почти 20 лет жизни отдал Ремезов строительству Тобольского кремля. За два десятка лет Ремезов сумел возвести в Тобольском кремле Вознесенскую церковь, Приказную палату, </a:t>
            </a:r>
            <a:r>
              <a:rPr kumimoji="0" lang="ru-RU" altLang="ru-RU" strike="noStrike" cap="none" normalizeH="0" baseline="0" dirty="0" err="1" smtClean="0">
                <a:ln>
                  <a:noFill/>
                </a:ln>
                <a:solidFill>
                  <a:srgbClr val="3C3C3C"/>
                </a:solidFill>
                <a:effectLst/>
                <a:latin typeface="Arial" panose="020B0604020202020204" pitchFamily="34" charset="0"/>
                <a:cs typeface="Arial" panose="020B0604020202020204" pitchFamily="34" charset="0"/>
              </a:rPr>
              <a:t>Рентерею</a:t>
            </a:r>
            <a:r>
              <a:rPr kumimoji="0" lang="ru-RU" altLang="ru-RU" strike="noStrike" cap="none" normalizeH="0" baseline="0" dirty="0" smtClean="0">
                <a:ln>
                  <a:noFill/>
                </a:ln>
                <a:solidFill>
                  <a:srgbClr val="3C3C3C"/>
                </a:solidFill>
                <a:effectLst/>
                <a:latin typeface="Arial" panose="020B0604020202020204" pitchFamily="34" charset="0"/>
                <a:cs typeface="Arial" panose="020B0604020202020204" pitchFamily="34" charset="0"/>
              </a:rPr>
              <a:t> (Казенную палату), Гостиный двор и крепостные стены. В архитектуре этих зданий отчетливо прослеживается смешение древнерусской и европейской традиций, что вообще было характерно для Петровской эпохи. Именно Ремезов сформировал пространственную структуру Тобольского кремля, великолепно вписав его архитектурный ансамбль в природный ландшафт. И хотя не все проекты талантливого зодчего были претворены в жизнь, а созданные им здания не раз перестраивались и меняли свой облик, основные замыслы </a:t>
            </a:r>
            <a:r>
              <a:rPr kumimoji="0" lang="ru-RU" altLang="ru-RU" strike="noStrike" cap="none" normalizeH="0" baseline="0" dirty="0" err="1" smtClean="0">
                <a:ln>
                  <a:noFill/>
                </a:ln>
                <a:solidFill>
                  <a:srgbClr val="3C3C3C"/>
                </a:solidFill>
                <a:effectLst/>
                <a:latin typeface="Arial" panose="020B0604020202020204" pitchFamily="34" charset="0"/>
                <a:cs typeface="Arial" panose="020B0604020202020204" pitchFamily="34" charset="0"/>
              </a:rPr>
              <a:t>Ремезова</a:t>
            </a:r>
            <a:r>
              <a:rPr kumimoji="0" lang="ru-RU" altLang="ru-RU" strike="noStrike" cap="none" normalizeH="0" baseline="0" dirty="0" smtClean="0">
                <a:ln>
                  <a:noFill/>
                </a:ln>
                <a:solidFill>
                  <a:srgbClr val="3C3C3C"/>
                </a:solidFill>
                <a:effectLst/>
                <a:latin typeface="Arial" panose="020B0604020202020204" pitchFamily="34" charset="0"/>
                <a:cs typeface="Arial" panose="020B0604020202020204" pitchFamily="34" charset="0"/>
              </a:rPr>
              <a:t>, воплощенные им при возведении Тобольского кремля, угадываются и сегодня.</a:t>
            </a:r>
            <a:endParaRPr kumimoji="0" lang="ru-RU" altLang="ru-RU" sz="2800" strike="noStrike" cap="none" normalizeH="0" baseline="0" dirty="0" smtClean="0">
              <a:ln>
                <a:noFill/>
              </a:ln>
              <a:solidFill>
                <a:srgbClr val="3C3C3C"/>
              </a:solidFill>
              <a:effectLst/>
              <a:latin typeface="Arial" panose="020B0604020202020204" pitchFamily="34" charset="0"/>
              <a:cs typeface="Arial" panose="020B0604020202020204" pitchFamily="34" charset="0"/>
            </a:endParaRPr>
          </a:p>
        </p:txBody>
      </p:sp>
      <p:pic>
        <p:nvPicPr>
          <p:cNvPr id="7170" name="Picture 2" descr="http://vtobolsk.ru/images/foto/remezov/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791" y="350726"/>
            <a:ext cx="4152784" cy="6208412"/>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033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34886" y="235042"/>
            <a:ext cx="6593982" cy="6001643"/>
          </a:xfrm>
          <a:prstGeom prst="rect">
            <a:avLst/>
          </a:prstGeom>
          <a:noFill/>
        </p:spPr>
        <p:txBody>
          <a:bodyPr wrap="square" rtlCol="0">
            <a:spAutoFit/>
          </a:bodyPr>
          <a:lstStyle/>
          <a:p>
            <a:pPr algn="ctr"/>
            <a:r>
              <a:rPr lang="ru-RU" sz="2200" b="1" dirty="0" smtClean="0">
                <a:latin typeface="Arial" panose="020B0604020202020204" pitchFamily="34" charset="0"/>
                <a:cs typeface="Arial" panose="020B0604020202020204" pitchFamily="34" charset="0"/>
              </a:rPr>
              <a:t>Семён </a:t>
            </a:r>
            <a:r>
              <a:rPr lang="ru-RU" sz="2200" b="1" dirty="0" err="1" smtClean="0">
                <a:latin typeface="Arial" panose="020B0604020202020204" pitchFamily="34" charset="0"/>
                <a:cs typeface="Arial" panose="020B0604020202020204" pitchFamily="34" charset="0"/>
              </a:rPr>
              <a:t>Ульянович</a:t>
            </a:r>
            <a:r>
              <a:rPr lang="ru-RU" sz="2200" b="1" dirty="0" smtClean="0">
                <a:latin typeface="Arial" panose="020B0604020202020204" pitchFamily="34" charset="0"/>
                <a:cs typeface="Arial" panose="020B0604020202020204" pitchFamily="34" charset="0"/>
              </a:rPr>
              <a:t> Ремезов</a:t>
            </a:r>
          </a:p>
          <a:p>
            <a:pPr algn="ctr"/>
            <a:r>
              <a:rPr lang="ru-RU" sz="2200" b="1" dirty="0" smtClean="0">
                <a:latin typeface="Arial" panose="020B0604020202020204" pitchFamily="34" charset="0"/>
                <a:cs typeface="Arial" panose="020B0604020202020204" pitchFamily="34" charset="0"/>
              </a:rPr>
              <a:t>(1642 – после 1721)</a:t>
            </a:r>
            <a:r>
              <a:rPr lang="ru-RU" sz="2200" dirty="0">
                <a:latin typeface="Arial" panose="020B0604020202020204" pitchFamily="34" charset="0"/>
                <a:cs typeface="Arial" panose="020B0604020202020204" pitchFamily="34" charset="0"/>
              </a:rPr>
              <a:t> </a:t>
            </a:r>
            <a:endParaRPr lang="ru-RU" sz="2200" dirty="0" smtClean="0">
              <a:latin typeface="Arial" panose="020B0604020202020204" pitchFamily="34" charset="0"/>
              <a:cs typeface="Arial" panose="020B0604020202020204" pitchFamily="34" charset="0"/>
            </a:endParaRPr>
          </a:p>
          <a:p>
            <a:pPr indent="457200" algn="just"/>
            <a:r>
              <a:rPr lang="ru-RU" sz="2000" dirty="0">
                <a:latin typeface="Arial" panose="020B0604020202020204" pitchFamily="34" charset="0"/>
                <a:cs typeface="Arial" panose="020B0604020202020204" pitchFamily="34" charset="0"/>
              </a:rPr>
              <a:t>уроженец Тобольска, принадлежал к социальной категории </a:t>
            </a:r>
            <a:r>
              <a:rPr lang="ru-RU" sz="2000" dirty="0" smtClean="0">
                <a:latin typeface="Arial" panose="020B0604020202020204" pitchFamily="34" charset="0"/>
                <a:cs typeface="Arial" panose="020B0604020202020204" pitchFamily="34" charset="0"/>
              </a:rPr>
              <a:t>детей боярских, русский </a:t>
            </a:r>
            <a:r>
              <a:rPr lang="ru-RU" sz="2000" dirty="0">
                <a:latin typeface="Arial" panose="020B0604020202020204" pitchFamily="34" charset="0"/>
                <a:cs typeface="Arial" panose="020B0604020202020204" pitchFamily="34" charset="0"/>
              </a:rPr>
              <a:t>энциклопедист </a:t>
            </a:r>
            <a:r>
              <a:rPr lang="ru-RU" sz="2000" dirty="0" smtClean="0">
                <a:latin typeface="Arial" panose="020B0604020202020204" pitchFamily="34" charset="0"/>
                <a:cs typeface="Arial" panose="020B0604020202020204" pitchFamily="34" charset="0"/>
              </a:rPr>
              <a:t>Сибири</a:t>
            </a:r>
            <a:endParaRPr lang="ru-RU"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картограф, </a:t>
            </a:r>
          </a:p>
          <a:p>
            <a:pPr marL="342900" indent="-342900" algn="just">
              <a:buFont typeface="Arial" panose="020B0604020202020204" pitchFamily="34" charset="0"/>
              <a:buChar char="•"/>
            </a:pPr>
            <a:r>
              <a:rPr lang="ru-RU" sz="2000" b="1" dirty="0" smtClean="0">
                <a:latin typeface="Arial" panose="020B0604020202020204" pitchFamily="34" charset="0"/>
                <a:cs typeface="Arial" panose="020B0604020202020204" pitchFamily="34" charset="0"/>
              </a:rPr>
              <a:t>архитектор, </a:t>
            </a:r>
          </a:p>
          <a:p>
            <a:pPr marL="342900" indent="-342900" algn="just">
              <a:buFont typeface="Arial" panose="020B0604020202020204" pitchFamily="34" charset="0"/>
              <a:buChar char="•"/>
            </a:pPr>
            <a:r>
              <a:rPr lang="ru-RU" sz="2000" b="1" dirty="0" smtClean="0">
                <a:latin typeface="Arial" panose="020B0604020202020204" pitchFamily="34" charset="0"/>
                <a:cs typeface="Arial" panose="020B0604020202020204" pitchFamily="34" charset="0"/>
              </a:rPr>
              <a:t>строитель, </a:t>
            </a: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историк, </a:t>
            </a: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художник, </a:t>
            </a: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писатель.</a:t>
            </a:r>
            <a:endParaRPr lang="ru-RU" sz="2000" dirty="0">
              <a:latin typeface="Arial" panose="020B0604020202020204" pitchFamily="34" charset="0"/>
              <a:cs typeface="Arial" panose="020B0604020202020204" pitchFamily="34" charset="0"/>
            </a:endParaRPr>
          </a:p>
          <a:p>
            <a:pPr indent="457200" algn="just"/>
            <a:r>
              <a:rPr lang="ru-RU" sz="2000" dirty="0">
                <a:latin typeface="Arial" panose="020B0604020202020204" pitchFamily="34" charset="0"/>
                <a:cs typeface="Arial" panose="020B0604020202020204" pitchFamily="34" charset="0"/>
              </a:rPr>
              <a:t>В историю России Ремезов вошёл прежде всего как картограф. Им составлены три уникальных атласа — </a:t>
            </a:r>
            <a:endParaRPr lang="ru-RU"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a:t>
            </a:r>
            <a:r>
              <a:rPr lang="ru-RU" sz="2000" dirty="0" err="1">
                <a:latin typeface="Arial" panose="020B0604020202020204" pitchFamily="34" charset="0"/>
                <a:cs typeface="Arial" panose="020B0604020202020204" pitchFamily="34" charset="0"/>
              </a:rPr>
              <a:t>Хорографическая</a:t>
            </a:r>
            <a:r>
              <a:rPr lang="ru-RU" sz="2000" dirty="0">
                <a:latin typeface="Arial" panose="020B0604020202020204" pitchFamily="34" charset="0"/>
                <a:cs typeface="Arial" panose="020B0604020202020204" pitchFamily="34" charset="0"/>
              </a:rPr>
              <a:t> чертежная книга</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Чертежная книга Сибири, составленная сыном боярским Семеном </a:t>
            </a:r>
            <a:r>
              <a:rPr lang="ru-RU" sz="2000" dirty="0" err="1">
                <a:latin typeface="Arial" panose="020B0604020202020204" pitchFamily="34" charset="0"/>
                <a:cs typeface="Arial" panose="020B0604020202020204" pitchFamily="34" charset="0"/>
              </a:rPr>
              <a:t>Ремезовым</a:t>
            </a:r>
            <a:r>
              <a:rPr lang="ru-RU" sz="2000" dirty="0">
                <a:latin typeface="Arial" panose="020B0604020202020204" pitchFamily="34" charset="0"/>
                <a:cs typeface="Arial" panose="020B0604020202020204" pitchFamily="34" charset="0"/>
              </a:rPr>
              <a:t> в 1701 году</a:t>
            </a:r>
            <a:r>
              <a:rPr lang="ru-RU"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ru-RU" sz="2000" dirty="0" smtClean="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Служебная чертежная книга» </a:t>
            </a:r>
            <a:r>
              <a:rPr lang="ru-RU" sz="2000" dirty="0" smtClean="0">
                <a:latin typeface="Arial" panose="020B0604020202020204" pitchFamily="34" charset="0"/>
                <a:cs typeface="Arial" panose="020B0604020202020204" pitchFamily="34" charset="0"/>
              </a:rPr>
              <a:t>Все </a:t>
            </a:r>
            <a:r>
              <a:rPr lang="ru-RU" sz="2000" dirty="0">
                <a:latin typeface="Arial" panose="020B0604020202020204" pitchFamily="34" charset="0"/>
                <a:cs typeface="Arial" panose="020B0604020202020204" pitchFamily="34" charset="0"/>
              </a:rPr>
              <a:t>они являются ценнейшими памятниками русской картографии.</a:t>
            </a:r>
          </a:p>
        </p:txBody>
      </p:sp>
      <p:sp>
        <p:nvSpPr>
          <p:cNvPr id="6" name="Прямоугольник 5"/>
          <p:cNvSpPr/>
          <p:nvPr/>
        </p:nvSpPr>
        <p:spPr>
          <a:xfrm>
            <a:off x="3048000" y="2690336"/>
            <a:ext cx="6096000" cy="369332"/>
          </a:xfrm>
          <a:prstGeom prst="rect">
            <a:avLst/>
          </a:prstGeom>
        </p:spPr>
        <p:txBody>
          <a:bodyPr>
            <a:spAutoFit/>
          </a:bodyPr>
          <a:lstStyle/>
          <a:p>
            <a:endParaRPr lang="ru-RU" dirty="0"/>
          </a:p>
        </p:txBody>
      </p:sp>
      <p:pic>
        <p:nvPicPr>
          <p:cNvPr id="2050" name="Picture 2" descr="https://avatars.mds.yandex.net/get-zen_doc/1132604/pub_5c134b53eaf0a500aa6a1404_5c13502d6195ec00ab0f32d4/scale_12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787" y="235042"/>
            <a:ext cx="4751733" cy="6442067"/>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26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originals/ae/4c/07/ae4c07c12bb46a2ec2ba7332a5c12f8d.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165" r="6195" b="36522"/>
          <a:stretch/>
        </p:blipFill>
        <p:spPr bwMode="auto">
          <a:xfrm>
            <a:off x="211375" y="244699"/>
            <a:ext cx="5133358" cy="2691684"/>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Picture 2" descr="https://fb.ru/media/i/1/7/8/7/7/6/i/17877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375" y="3271233"/>
            <a:ext cx="5133358" cy="3304337"/>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550794" y="38636"/>
            <a:ext cx="6542467" cy="6863417"/>
          </a:xfrm>
          <a:prstGeom prst="rect">
            <a:avLst/>
          </a:prstGeom>
          <a:noFill/>
        </p:spPr>
        <p:txBody>
          <a:bodyPr wrap="square" rtlCol="0">
            <a:spAutoFit/>
          </a:bodyPr>
          <a:lstStyle/>
          <a:p>
            <a:pPr indent="457200" algn="just"/>
            <a:r>
              <a:rPr lang="ru-RU" sz="2000" dirty="0" smtClean="0">
                <a:latin typeface="Arial" panose="020B0604020202020204" pitchFamily="34" charset="0"/>
                <a:cs typeface="Arial" panose="020B0604020202020204" pitchFamily="34" charset="0"/>
              </a:rPr>
              <a:t>По </a:t>
            </a:r>
            <a:r>
              <a:rPr lang="ru-RU" sz="2000" dirty="0">
                <a:latin typeface="Arial" panose="020B0604020202020204" pitchFamily="34" charset="0"/>
                <a:cs typeface="Arial" panose="020B0604020202020204" pitchFamily="34" charset="0"/>
              </a:rPr>
              <a:t>преданию в Тобольском кремле был спрятан клад, который принадлежал первому губернатору Сибири князю Матвею Гагарину. Князь был личностью загадочной и неординарной. Говорили, что он даже хотел отделить Сибирь от России и создать самостоятельное государство. Золотые клады в Сибири находят и сейчас. А тогда даже во время простых строительных работ рабочие натыкались на древние скифские курганы, наполненные богато украшенным оружием и золотом. Драгоценные находки князь отправлял в столицу. Но поговаривали, что далеко не все. Что-то утаивал и прятал в подземельях Тобольского кремля. Пётр I узнал об этом, и за кражу государственного имущества повелел князя казнить. Тайну клада Матвей Гагарин унёс с собой в могилу. Драгоценности, которые он тщательно прятал так и не нашли. Говорят потому, что подземелья кремля образуют настоящий лабиринт. Ходов там много и запутаны они немыслимо. По ним можно пробраться даже далеко за город до </a:t>
            </a:r>
            <a:r>
              <a:rPr lang="ru-RU" sz="2000" dirty="0" err="1">
                <a:latin typeface="Arial" panose="020B0604020202020204" pitchFamily="34" charset="0"/>
                <a:cs typeface="Arial" panose="020B0604020202020204" pitchFamily="34" charset="0"/>
              </a:rPr>
              <a:t>Иоанно-Веденского</a:t>
            </a:r>
            <a:r>
              <a:rPr lang="ru-RU" sz="2000" dirty="0">
                <a:latin typeface="Arial" panose="020B0604020202020204" pitchFamily="34" charset="0"/>
                <a:cs typeface="Arial" panose="020B0604020202020204" pitchFamily="34" charset="0"/>
              </a:rPr>
              <a:t> монастыря.</a:t>
            </a:r>
          </a:p>
        </p:txBody>
      </p:sp>
    </p:spTree>
    <p:extLst>
      <p:ext uri="{BB962C8B-B14F-4D97-AF65-F5344CB8AC3E}">
        <p14:creationId xmlns:p14="http://schemas.microsoft.com/office/powerpoint/2010/main" xmlns="" val="307969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272</TotalTime>
  <Words>918</Words>
  <Application>Microsoft Office PowerPoint</Application>
  <PresentationFormat>Произвольный</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Алёна</dc:creator>
  <cp:lastModifiedBy>mvideo</cp:lastModifiedBy>
  <cp:revision>26</cp:revision>
  <dcterms:created xsi:type="dcterms:W3CDTF">2021-02-25T16:30:07Z</dcterms:created>
  <dcterms:modified xsi:type="dcterms:W3CDTF">2021-03-01T05:20:07Z</dcterms:modified>
</cp:coreProperties>
</file>