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704" r:id="rId2"/>
    <p:sldId id="700" r:id="rId3"/>
    <p:sldId id="698" r:id="rId4"/>
    <p:sldId id="695" r:id="rId5"/>
    <p:sldId id="675" r:id="rId6"/>
    <p:sldId id="719" r:id="rId7"/>
    <p:sldId id="720" r:id="rId8"/>
    <p:sldId id="706" r:id="rId9"/>
    <p:sldId id="708" r:id="rId10"/>
    <p:sldId id="712" r:id="rId11"/>
    <p:sldId id="714" r:id="rId12"/>
    <p:sldId id="724" r:id="rId13"/>
    <p:sldId id="725" r:id="rId14"/>
    <p:sldId id="726" r:id="rId15"/>
    <p:sldId id="721" r:id="rId16"/>
    <p:sldId id="723" r:id="rId17"/>
    <p:sldId id="710" r:id="rId18"/>
    <p:sldId id="711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0"/>
    <a:srgbClr val="FFC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7" autoAdjust="0"/>
    <p:restoredTop sz="94758"/>
  </p:normalViewPr>
  <p:slideViewPr>
    <p:cSldViewPr snapToGrid="0" snapToObjects="1">
      <p:cViewPr varScale="1">
        <p:scale>
          <a:sx n="35" d="100"/>
          <a:sy n="35" d="100"/>
        </p:scale>
        <p:origin x="312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3420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9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4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271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3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0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9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6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9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763" y="3544272"/>
            <a:ext cx="20238431" cy="714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на </a:t>
            </a:r>
            <a:r>
              <a:rPr lang="ru-RU" sz="9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платформе </a:t>
            </a:r>
            <a:r>
              <a:rPr lang="ru-RU" sz="9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Яндекс 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  <a:r>
              <a:rPr lang="en-US" sz="9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9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9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9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637" y="6073170"/>
            <a:ext cx="18398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6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6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6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04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271531" y="825999"/>
            <a:ext cx="23059197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latin typeface="Helvetica Neue"/>
                <a:cs typeface="Arial" panose="020B0604020202020204" pitchFamily="34" charset="0"/>
              </a:rPr>
              <a:t>Варианты использования  Яндекс  Учебника</a:t>
            </a:r>
            <a:endParaRPr b="1" dirty="0">
              <a:solidFill>
                <a:srgbClr val="002060"/>
              </a:solidFill>
              <a:latin typeface="Helvetica Neue"/>
              <a:cs typeface="Arial" panose="020B0604020202020204" pitchFamily="34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EEC25952-BC65-B943-A3A9-BDA6C2F3619B}"/>
              </a:ext>
            </a:extLst>
          </p:cNvPr>
          <p:cNvSpPr txBox="1">
            <a:spLocks/>
          </p:cNvSpPr>
          <p:nvPr/>
        </p:nvSpPr>
        <p:spPr>
          <a:xfrm>
            <a:off x="923890" y="8312727"/>
            <a:ext cx="22324037" cy="3179431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sz="6000" dirty="0" smtClean="0">
                <a:latin typeface="Arial" charset="0"/>
                <a:ea typeface="Arial" charset="0"/>
                <a:cs typeface="Arial" charset="0"/>
              </a:rPr>
              <a:t>                                                                   </a:t>
            </a:r>
            <a:r>
              <a:rPr lang="ru-RU" sz="9600" b="1" dirty="0" smtClean="0">
                <a:solidFill>
                  <a:srgbClr val="002060"/>
                </a:solidFill>
                <a:latin typeface="Helvetica Neue"/>
                <a:ea typeface="Arial" charset="0"/>
                <a:cs typeface="Arial" charset="0"/>
              </a:rPr>
              <a:t>Фронтальная </a:t>
            </a:r>
            <a:r>
              <a:rPr lang="ru-RU" sz="9600" b="1" dirty="0">
                <a:solidFill>
                  <a:srgbClr val="002060"/>
                </a:solidFill>
                <a:latin typeface="Helvetica Neue"/>
                <a:ea typeface="Arial" charset="0"/>
                <a:cs typeface="Arial" charset="0"/>
              </a:rPr>
              <a:t>работа </a:t>
            </a:r>
            <a:br>
              <a:rPr lang="ru-RU" sz="9600" b="1" dirty="0">
                <a:solidFill>
                  <a:srgbClr val="002060"/>
                </a:solidFill>
                <a:latin typeface="Helvetica Neue"/>
                <a:ea typeface="Arial" charset="0"/>
                <a:cs typeface="Arial" charset="0"/>
              </a:rPr>
            </a:br>
            <a:r>
              <a:rPr lang="ru-RU" sz="9600" b="1" dirty="0" smtClean="0">
                <a:solidFill>
                  <a:srgbClr val="002060"/>
                </a:solidFill>
                <a:latin typeface="Helvetica Neue"/>
                <a:ea typeface="Arial" charset="0"/>
                <a:cs typeface="Arial" charset="0"/>
              </a:rPr>
              <a:t>                                           в </a:t>
            </a:r>
            <a:r>
              <a:rPr lang="ru-RU" sz="9600" b="1" dirty="0">
                <a:solidFill>
                  <a:srgbClr val="002060"/>
                </a:solidFill>
                <a:latin typeface="Helvetica Neue"/>
                <a:ea typeface="Arial" charset="0"/>
                <a:cs typeface="Arial" charset="0"/>
              </a:rPr>
              <a:t>классе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107F7018-4BD7-B947-B1E3-0E11222EFADE}"/>
              </a:ext>
            </a:extLst>
          </p:cNvPr>
          <p:cNvSpPr txBox="1">
            <a:spLocks/>
          </p:cNvSpPr>
          <p:nvPr/>
        </p:nvSpPr>
        <p:spPr>
          <a:xfrm>
            <a:off x="8675076" y="8821420"/>
            <a:ext cx="6421851" cy="267073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endParaRPr lang="ru-RU" sz="6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FECB2FF9-F13C-4340-9F75-4E909268B894}"/>
              </a:ext>
            </a:extLst>
          </p:cNvPr>
          <p:cNvSpPr txBox="1">
            <a:spLocks/>
          </p:cNvSpPr>
          <p:nvPr/>
        </p:nvSpPr>
        <p:spPr>
          <a:xfrm>
            <a:off x="2999625" y="8312727"/>
            <a:ext cx="6105525" cy="3179431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sz="9600" b="1" dirty="0" smtClean="0">
                <a:solidFill>
                  <a:srgbClr val="002060"/>
                </a:solidFill>
                <a:latin typeface="Helvetica Neue"/>
                <a:ea typeface="Arial" charset="0"/>
                <a:cs typeface="Arial" charset="0"/>
              </a:rPr>
              <a:t>   Домашняя </a:t>
            </a:r>
            <a:r>
              <a:rPr lang="ru-RU" sz="9600" b="1" dirty="0">
                <a:solidFill>
                  <a:srgbClr val="002060"/>
                </a:solidFill>
                <a:latin typeface="Helvetica Neue"/>
                <a:ea typeface="Arial" charset="0"/>
                <a:cs typeface="Arial" charset="0"/>
              </a:rPr>
              <a:t>работа</a:t>
            </a:r>
          </a:p>
        </p:txBody>
      </p:sp>
      <p:pic>
        <p:nvPicPr>
          <p:cNvPr id="18" name="Picture Placeholder 11">
            <a:extLst>
              <a:ext uri="{FF2B5EF4-FFF2-40B4-BE49-F238E27FC236}">
                <a16:creationId xmlns:a16="http://schemas.microsoft.com/office/drawing/2014/main" xmlns="" id="{EA88259E-EB3F-6C49-820B-EAC50A707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>
          <a:xfrm>
            <a:off x="4279005" y="3286604"/>
            <a:ext cx="3949964" cy="3291669"/>
          </a:xfrm>
          <a:prstGeom prst="rect">
            <a:avLst/>
          </a:prstGeom>
          <a:noFill/>
        </p:spPr>
      </p:pic>
      <p:pic>
        <p:nvPicPr>
          <p:cNvPr id="20" name="Picture Placeholder 13">
            <a:extLst>
              <a:ext uri="{FF2B5EF4-FFF2-40B4-BE49-F238E27FC236}">
                <a16:creationId xmlns:a16="http://schemas.microsoft.com/office/drawing/2014/main" xmlns="" id="{55BA7793-735C-AB42-91E2-451F519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>
          <a:xfrm>
            <a:off x="14799198" y="3280365"/>
            <a:ext cx="4564929" cy="3804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15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17" y="0"/>
            <a:ext cx="20120337" cy="137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88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38" y="0"/>
            <a:ext cx="1750218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525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173811"/>
            <a:ext cx="17068800" cy="135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55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344389"/>
            <a:ext cx="17318181" cy="132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925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477836"/>
            <a:ext cx="15267709" cy="132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98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307977"/>
            <a:ext cx="14824364" cy="13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647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424" y="8974664"/>
            <a:ext cx="23015576" cy="4741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8399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7052" y="1420118"/>
            <a:ext cx="16611600" cy="17976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8000" b="1" dirty="0">
                <a:ln/>
                <a:solidFill>
                  <a:srgbClr val="002060"/>
                </a:solidFill>
                <a:latin typeface="+mj-lt"/>
              </a:rPr>
              <a:t>Наши </a:t>
            </a:r>
            <a:r>
              <a:rPr lang="ru-RU" sz="8000" b="1" dirty="0" smtClean="0">
                <a:ln/>
                <a:solidFill>
                  <a:srgbClr val="002060"/>
                </a:solidFill>
                <a:latin typeface="+mj-lt"/>
              </a:rPr>
              <a:t>достижения по математике</a:t>
            </a:r>
            <a:r>
              <a:rPr lang="ru-RU" sz="9600" b="1" dirty="0">
                <a:ln/>
                <a:solidFill>
                  <a:srgbClr val="002060"/>
                </a:solidFill>
                <a:latin typeface="+mj-lt"/>
              </a:rPr>
              <a:t/>
            </a:r>
            <a:br>
              <a:rPr lang="ru-RU" sz="9600" b="1" dirty="0">
                <a:ln/>
                <a:solidFill>
                  <a:srgbClr val="002060"/>
                </a:solidFill>
                <a:latin typeface="+mj-lt"/>
              </a:rPr>
            </a:br>
            <a:r>
              <a:rPr lang="ru-RU" sz="88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endParaRPr lang="ru-RU" sz="6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67" y="2992582"/>
            <a:ext cx="7777591" cy="101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49" y="-473218"/>
            <a:ext cx="25313169" cy="141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0890" y="-966649"/>
            <a:ext cx="26064672" cy="147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99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1268369" y="817921"/>
            <a:ext cx="8486297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sz="96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Русский</a:t>
            </a:r>
            <a:r>
              <a:rPr sz="9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96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язык</a:t>
            </a:r>
            <a:endParaRPr sz="9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F44845-D2A6-064A-9BF1-7F45895A724E}"/>
              </a:ext>
            </a:extLst>
          </p:cNvPr>
          <p:cNvSpPr/>
          <p:nvPr/>
        </p:nvSpPr>
        <p:spPr>
          <a:xfrm>
            <a:off x="1337433" y="3358401"/>
            <a:ext cx="39084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6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Разделы</a:t>
            </a:r>
            <a:endParaRPr lang="ru-RU" sz="6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7741DB1-9AF6-054D-935F-A83109BCA19A}"/>
              </a:ext>
            </a:extLst>
          </p:cNvPr>
          <p:cNvGrpSpPr/>
          <p:nvPr/>
        </p:nvGrpSpPr>
        <p:grpSpPr>
          <a:xfrm>
            <a:off x="1372292" y="4355681"/>
            <a:ext cx="7767865" cy="6412652"/>
            <a:chOff x="1372292" y="4355681"/>
            <a:chExt cx="7767865" cy="6412652"/>
          </a:xfrm>
        </p:grpSpPr>
        <p:sp>
          <p:nvSpPr>
            <p:cNvPr id="20" name="Shape 332">
              <a:extLst>
                <a:ext uri="{FF2B5EF4-FFF2-40B4-BE49-F238E27FC236}">
                  <a16:creationId xmlns:a16="http://schemas.microsoft.com/office/drawing/2014/main" xmlns="" id="{343C46FB-6A65-DE4E-99D0-95F750CF6DA7}"/>
                </a:ext>
              </a:extLst>
            </p:cNvPr>
            <p:cNvSpPr/>
            <p:nvPr/>
          </p:nvSpPr>
          <p:spPr>
            <a:xfrm>
              <a:off x="2316450" y="4355681"/>
              <a:ext cx="6823707" cy="64126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Морфемика</a:t>
              </a:r>
              <a:endParaRPr lang="ru-RU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rgbClr val="002060"/>
                  </a:solidFill>
                  <a:cs typeface="Arial" panose="020B0604020202020204" pitchFamily="34" charset="0"/>
                </a:rPr>
                <a:t>Лексика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rgbClr val="002060"/>
                  </a:solidFill>
                  <a:cs typeface="Arial" panose="020B0604020202020204" pitchFamily="34" charset="0"/>
                </a:rPr>
                <a:t>Морфология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Синтаксис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Фонетика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Правописание</a:t>
              </a:r>
              <a:endParaRPr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xmlns="" id="{65F74B5A-0B0B-244F-AA74-04E4C24A0D8A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hape 196">
              <a:extLst>
                <a:ext uri="{FF2B5EF4-FFF2-40B4-BE49-F238E27FC236}">
                  <a16:creationId xmlns:a16="http://schemas.microsoft.com/office/drawing/2014/main" xmlns="" id="{83529DB2-5F75-4F48-9EFD-5B81EFBCD11E}"/>
                </a:ext>
              </a:extLst>
            </p:cNvPr>
            <p:cNvSpPr/>
            <p:nvPr/>
          </p:nvSpPr>
          <p:spPr>
            <a:xfrm>
              <a:off x="1372292" y="5732226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hape 196">
              <a:extLst>
                <a:ext uri="{FF2B5EF4-FFF2-40B4-BE49-F238E27FC236}">
                  <a16:creationId xmlns:a16="http://schemas.microsoft.com/office/drawing/2014/main" xmlns="" id="{E1BCAE0A-9564-3143-BCDC-55F094A4DD33}"/>
                </a:ext>
              </a:extLst>
            </p:cNvPr>
            <p:cNvSpPr/>
            <p:nvPr/>
          </p:nvSpPr>
          <p:spPr>
            <a:xfrm>
              <a:off x="1372292" y="679908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hape 196">
              <a:extLst>
                <a:ext uri="{FF2B5EF4-FFF2-40B4-BE49-F238E27FC236}">
                  <a16:creationId xmlns:a16="http://schemas.microsoft.com/office/drawing/2014/main" xmlns="" id="{D22FF13F-4721-5043-BF26-7E7369A42B48}"/>
                </a:ext>
              </a:extLst>
            </p:cNvPr>
            <p:cNvSpPr/>
            <p:nvPr/>
          </p:nvSpPr>
          <p:spPr>
            <a:xfrm>
              <a:off x="1372292" y="789450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538B5F-DD34-9A48-9655-9C574DCA3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9" y="3358401"/>
            <a:ext cx="12832478" cy="7936102"/>
          </a:xfrm>
          <a:prstGeom prst="rect">
            <a:avLst/>
          </a:prstGeom>
        </p:spPr>
      </p:pic>
      <p:sp>
        <p:nvSpPr>
          <p:cNvPr id="13" name="Shape 196">
            <a:extLst>
              <a:ext uri="{FF2B5EF4-FFF2-40B4-BE49-F238E27FC236}">
                <a16:creationId xmlns:a16="http://schemas.microsoft.com/office/drawing/2014/main" xmlns="" id="{D22FF13F-4721-5043-BF26-7E7369A42B48}"/>
              </a:ext>
            </a:extLst>
          </p:cNvPr>
          <p:cNvSpPr/>
          <p:nvPr/>
        </p:nvSpPr>
        <p:spPr>
          <a:xfrm>
            <a:off x="1426355" y="898992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96">
            <a:extLst>
              <a:ext uri="{FF2B5EF4-FFF2-40B4-BE49-F238E27FC236}">
                <a16:creationId xmlns:a16="http://schemas.microsoft.com/office/drawing/2014/main" xmlns="" id="{D22FF13F-4721-5043-BF26-7E7369A42B48}"/>
              </a:ext>
            </a:extLst>
          </p:cNvPr>
          <p:cNvSpPr/>
          <p:nvPr/>
        </p:nvSpPr>
        <p:spPr>
          <a:xfrm>
            <a:off x="1426355" y="10056790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1260019" y="817921"/>
            <a:ext cx="7396255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sz="96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Математика</a:t>
            </a:r>
            <a:endParaRPr sz="9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936046" y="3709856"/>
            <a:ext cx="6689817" cy="33636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867C1D-D05E-4043-A0F4-2453A885D559}"/>
              </a:ext>
            </a:extLst>
          </p:cNvPr>
          <p:cNvSpPr/>
          <p:nvPr/>
        </p:nvSpPr>
        <p:spPr>
          <a:xfrm>
            <a:off x="1260019" y="2913577"/>
            <a:ext cx="39084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6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Разделы</a:t>
            </a:r>
            <a:endParaRPr lang="ru-RU" sz="6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751691A-FD79-FD43-942B-ED8EFE2C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18" y="2887246"/>
            <a:ext cx="13706611" cy="84766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6C7C89-A3A5-EC4F-A431-D23478C7F108}"/>
              </a:ext>
            </a:extLst>
          </p:cNvPr>
          <p:cNvGrpSpPr/>
          <p:nvPr/>
        </p:nvGrpSpPr>
        <p:grpSpPr>
          <a:xfrm>
            <a:off x="1372292" y="4355681"/>
            <a:ext cx="9483277" cy="7243649"/>
            <a:chOff x="1372292" y="4355681"/>
            <a:chExt cx="9483277" cy="7243649"/>
          </a:xfrm>
        </p:grpSpPr>
        <p:sp>
          <p:nvSpPr>
            <p:cNvPr id="15" name="Shape 332">
              <a:extLst>
                <a:ext uri="{FF2B5EF4-FFF2-40B4-BE49-F238E27FC236}">
                  <a16:creationId xmlns:a16="http://schemas.microsoft.com/office/drawing/2014/main" xmlns="" id="{45E9B442-403A-6143-A8DD-C9955C9A0CB3}"/>
                </a:ext>
              </a:extLst>
            </p:cNvPr>
            <p:cNvSpPr/>
            <p:nvPr/>
          </p:nvSpPr>
          <p:spPr>
            <a:xfrm>
              <a:off x="2316450" y="4355681"/>
              <a:ext cx="8539119" cy="72436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sz="3600" dirty="0">
                  <a:solidFill>
                    <a:srgbClr val="002060"/>
                  </a:solidFill>
                  <a:cs typeface="Arial" panose="020B0604020202020204" pitchFamily="34" charset="0"/>
                </a:rPr>
                <a:t>Натуральные числа </a:t>
              </a:r>
              <a:br>
                <a:rPr lang="ru-RU" sz="3600" dirty="0">
                  <a:solidFill>
                    <a:srgbClr val="002060"/>
                  </a:solidFill>
                  <a:cs typeface="Arial" panose="020B0604020202020204" pitchFamily="34" charset="0"/>
                </a:rPr>
              </a:br>
              <a:r>
                <a:rPr lang="ru-RU" sz="3600" dirty="0">
                  <a:solidFill>
                    <a:srgbClr val="002060"/>
                  </a:solidFill>
                  <a:cs typeface="Arial" panose="020B0604020202020204" pitchFamily="34" charset="0"/>
                </a:rPr>
                <a:t>и действия с ними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sz="3600" dirty="0">
                  <a:solidFill>
                    <a:srgbClr val="002060"/>
                  </a:solidFill>
                  <a:cs typeface="Arial" panose="020B0604020202020204" pitchFamily="34" charset="0"/>
                </a:rPr>
                <a:t>Доли и дроби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sz="3600" dirty="0">
                  <a:solidFill>
                    <a:srgbClr val="002060"/>
                  </a:solidFill>
                  <a:cs typeface="Arial" panose="020B0604020202020204" pitchFamily="34" charset="0"/>
                </a:rPr>
                <a:t>Величины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sz="3600" dirty="0">
                  <a:solidFill>
                    <a:srgbClr val="002060"/>
                  </a:solidFill>
                  <a:cs typeface="Arial" panose="020B0604020202020204" pitchFamily="34" charset="0"/>
                </a:rPr>
                <a:t>Текстовые задачи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sz="3600" dirty="0">
                  <a:solidFill>
                    <a:srgbClr val="002060"/>
                  </a:solidFill>
                  <a:cs typeface="Arial" panose="020B0604020202020204" pitchFamily="34" charset="0"/>
                </a:rPr>
                <a:t>Работа с </a:t>
              </a:r>
              <a:r>
                <a:rPr lang="ru-RU" sz="36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информацией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sz="36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Работа с уравнениями</a:t>
              </a:r>
              <a:endParaRPr sz="36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xmlns="" id="{970CEABF-254E-644B-B095-67EA6B1E5B78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hape 196">
              <a:extLst>
                <a:ext uri="{FF2B5EF4-FFF2-40B4-BE49-F238E27FC236}">
                  <a16:creationId xmlns:a16="http://schemas.microsoft.com/office/drawing/2014/main" xmlns="" id="{4374174E-D804-2B44-BF1A-C86EF788CC42}"/>
                </a:ext>
              </a:extLst>
            </p:cNvPr>
            <p:cNvSpPr/>
            <p:nvPr/>
          </p:nvSpPr>
          <p:spPr>
            <a:xfrm>
              <a:off x="1372292" y="653465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xmlns="" id="{618B8401-3BEF-E945-A46F-6D21F17B24DB}"/>
                </a:ext>
              </a:extLst>
            </p:cNvPr>
            <p:cNvSpPr/>
            <p:nvPr/>
          </p:nvSpPr>
          <p:spPr>
            <a:xfrm>
              <a:off x="1372292" y="763883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xmlns="" id="{6950A224-327C-594F-B345-0CBE168BADD9}"/>
                </a:ext>
              </a:extLst>
            </p:cNvPr>
            <p:cNvSpPr/>
            <p:nvPr/>
          </p:nvSpPr>
          <p:spPr>
            <a:xfrm>
              <a:off x="1372292" y="869693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hape 196">
              <a:extLst>
                <a:ext uri="{FF2B5EF4-FFF2-40B4-BE49-F238E27FC236}">
                  <a16:creationId xmlns:a16="http://schemas.microsoft.com/office/drawing/2014/main" xmlns="" id="{A202EA5D-9B0C-8C47-ADEA-05C7760F220D}"/>
                </a:ext>
              </a:extLst>
            </p:cNvPr>
            <p:cNvSpPr/>
            <p:nvPr/>
          </p:nvSpPr>
          <p:spPr>
            <a:xfrm>
              <a:off x="1372292" y="9775461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ru-RU" sz="25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Shape 196">
            <a:extLst>
              <a:ext uri="{FF2B5EF4-FFF2-40B4-BE49-F238E27FC236}">
                <a16:creationId xmlns:a16="http://schemas.microsoft.com/office/drawing/2014/main" xmlns="" id="{A202EA5D-9B0C-8C47-ADEA-05C7760F220D}"/>
              </a:ext>
            </a:extLst>
          </p:cNvPr>
          <p:cNvSpPr/>
          <p:nvPr/>
        </p:nvSpPr>
        <p:spPr>
          <a:xfrm>
            <a:off x="1372292" y="10853984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8" y="1578271"/>
            <a:ext cx="23573987" cy="115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241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563"/>
            <a:ext cx="24283683" cy="118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0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16541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74" y="0"/>
            <a:ext cx="2452347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2678</TotalTime>
  <Words>49</Words>
  <Application>Microsoft Office PowerPoint</Application>
  <PresentationFormat>Произвольный</PresentationFormat>
  <Paragraphs>35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Helvetica Neue</vt:lpstr>
      <vt:lpstr>Times New Roman</vt:lpstr>
      <vt:lpstr>Yandex Sans Text Light</vt:lpstr>
      <vt:lpstr>YS Text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Наши достижения по математике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Farber</dc:creator>
  <cp:lastModifiedBy>Нинаева Лариса</cp:lastModifiedBy>
  <cp:revision>249</cp:revision>
  <dcterms:modified xsi:type="dcterms:W3CDTF">2021-01-31T07:05:07Z</dcterms:modified>
</cp:coreProperties>
</file>