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85" r:id="rId3"/>
    <p:sldId id="286" r:id="rId4"/>
    <p:sldId id="290" r:id="rId5"/>
    <p:sldId id="289" r:id="rId6"/>
    <p:sldId id="287" r:id="rId7"/>
    <p:sldId id="293" r:id="rId8"/>
    <p:sldId id="294" r:id="rId9"/>
    <p:sldId id="291" r:id="rId10"/>
    <p:sldId id="295" r:id="rId11"/>
    <p:sldId id="296" r:id="rId12"/>
    <p:sldId id="292" r:id="rId13"/>
    <p:sldId id="307" r:id="rId14"/>
    <p:sldId id="315" r:id="rId15"/>
    <p:sldId id="310" r:id="rId16"/>
    <p:sldId id="313" r:id="rId17"/>
    <p:sldId id="314" r:id="rId18"/>
    <p:sldId id="309" r:id="rId19"/>
    <p:sldId id="316" r:id="rId20"/>
    <p:sldId id="317" r:id="rId21"/>
    <p:sldId id="324" r:id="rId22"/>
    <p:sldId id="308" r:id="rId23"/>
    <p:sldId id="311" r:id="rId24"/>
    <p:sldId id="322" r:id="rId25"/>
    <p:sldId id="318" r:id="rId26"/>
    <p:sldId id="323" r:id="rId27"/>
    <p:sldId id="319" r:id="rId28"/>
    <p:sldId id="320" r:id="rId29"/>
    <p:sldId id="321" r:id="rId30"/>
    <p:sldId id="312" r:id="rId31"/>
    <p:sldId id="32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A0B587-3F14-4363-94ED-57B170DBBD2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DEC578-AD04-41E2-B4C1-2BC6203D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A332E-1033-49F1-A75C-B4C7641B04A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CCF8FF1-5819-4B16-9D26-9209C971F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8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7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43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1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5116A-5A3C-445C-92E5-86192C9EF341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7A460-74B4-43C6-B8BE-499CCBB7F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DD45A-D81D-49D5-A494-8360AD209F3B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C19B6-776C-4B07-8A70-46E53A697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8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197B9-358F-4451-B668-E65DB756D630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79754-36F2-433D-AA20-CAF4279BA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410BA-E7B8-485E-A22B-7341D049559C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93A8EAD-D5F5-4DD9-8833-995DDBC28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5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A6BC9-65B9-4C16-8C60-8DD20B9F08B1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CD1D5C0-560A-4F6E-B580-8D783471C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B5597-4207-486C-BBED-8F842A0E05C5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CA03FAD-7039-4F05-A012-746106480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7187E-4926-4A8D-A5BA-662DE07D3B00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AF299-30BD-4FB9-BD08-55B1109FE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5D617-DDEB-4F53-A0BD-CB5EA925D49A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5829-E635-49F8-8A7F-494647853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442EE-59C6-4B12-A679-6544627DFF9D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E15F4-BB20-411D-9FDB-136433455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8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F8B3D7-A661-4FA3-A728-E3AFBD658E25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F9F9ACD-42F7-4267-B067-98C3E42EE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8634D0-2E16-47E0-9B3F-EDFE260C94C3}" type="datetimeFigureOut">
              <a:rPr lang="ru-RU" smtClean="0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73DB2D-15BF-4D9A-BB36-2B1F135A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72816"/>
            <a:ext cx="8572560" cy="23574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Текстовый процессор </a:t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MS WORD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с таблицами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2564904"/>
            <a:ext cx="3714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5. можно превращать уже набранный текст в таблицу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8" y="0"/>
            <a:ext cx="73803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Создать таблицу можно несколькими способами: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259632" y="1484784"/>
            <a:ext cx="3429016" cy="5163695"/>
            <a:chOff x="928662" y="1071546"/>
            <a:chExt cx="3429016" cy="516369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071546"/>
              <a:ext cx="3429016" cy="51636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643042" y="5357826"/>
              <a:ext cx="2643206" cy="285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984" y="4000504"/>
            <a:ext cx="8057553" cy="245283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56102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908720"/>
            <a:ext cx="76683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После вставки, создания или выделения таблицы на Ленте окна приложения появляются контекстные инструменты под общим названием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Работа с таблицами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», которые разделены на две контекстные вкладки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Конструктор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и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Макет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 Общее название контекстных инструментов отображается в строке заголовка.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56667" y="0"/>
            <a:ext cx="7587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Вкладка «Конструктор»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692696"/>
            <a:ext cx="8725803" cy="1584176"/>
            <a:chOff x="251520" y="1124744"/>
            <a:chExt cx="8725803" cy="1584176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124744"/>
              <a:ext cx="8725803" cy="15841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236296" y="1412776"/>
              <a:ext cx="108012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19672" y="2708920"/>
            <a:ext cx="67617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Можно выбрать: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atin typeface="Georgia" pitchFamily="18" charset="0"/>
              </a:rPr>
              <a:t> параметры стилей таблицы;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atin typeface="Georgia" pitchFamily="18" charset="0"/>
              </a:rPr>
              <a:t> стили таблиц;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atin typeface="Georgia" pitchFamily="18" charset="0"/>
              </a:rPr>
              <a:t> выбрать заливку ячеек;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atin typeface="Georgia" pitchFamily="18" charset="0"/>
              </a:rPr>
              <a:t> границы таблицы.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8028384" cy="2231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260648"/>
            <a:ext cx="82444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Выбор параметров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стилей таблицы</a:t>
            </a:r>
            <a:endParaRPr kumimoji="0" lang="ru-RU" sz="1800" b="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99592" y="188640"/>
            <a:ext cx="8244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Создание нового стиля таблицы</a:t>
            </a:r>
            <a:endParaRPr kumimoji="0" lang="ru-RU" sz="1800" b="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51520" y="908720"/>
            <a:ext cx="8532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На вкладке 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Конструктор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в группе стили таблиц выбираем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нужный стиль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1560" y="2060848"/>
            <a:ext cx="8255330" cy="3456384"/>
            <a:chOff x="611560" y="2060848"/>
            <a:chExt cx="8255330" cy="3456384"/>
          </a:xfrm>
        </p:grpSpPr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060848"/>
              <a:ext cx="8255330" cy="34563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4067944" y="3212976"/>
              <a:ext cx="2952328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36296" y="2420888"/>
              <a:ext cx="288032" cy="10081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754757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707744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99592" y="0"/>
            <a:ext cx="8244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Создание нового стиля таблицы</a:t>
            </a:r>
            <a:endParaRPr kumimoji="0" lang="ru-RU" sz="1800" b="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95536" y="764704"/>
            <a:ext cx="8532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Для создания нового стиля таблицы на вкладке 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Конструктор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в группе стили таблиц надо щелкнуть на кнопке 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Дополнительные параметры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», а затем выбрать команду 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Создать стили таблицы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3068960"/>
            <a:ext cx="8208912" cy="3384376"/>
            <a:chOff x="611560" y="3068960"/>
            <a:chExt cx="8208912" cy="338437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491880" y="3068960"/>
              <a:ext cx="5328592" cy="3384376"/>
              <a:chOff x="3563888" y="3068960"/>
              <a:chExt cx="5328592" cy="338437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3635896" y="3068960"/>
                <a:ext cx="4991100" cy="3302099"/>
                <a:chOff x="3635896" y="3068960"/>
                <a:chExt cx="4991100" cy="3302099"/>
              </a:xfrm>
            </p:grpSpPr>
            <p:pic>
              <p:nvPicPr>
                <p:cNvPr id="4608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35896" y="3068960"/>
                  <a:ext cx="4991100" cy="201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08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35896" y="5085184"/>
                  <a:ext cx="4991100" cy="1285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0" name="Прямоугольник 9"/>
              <p:cNvSpPr/>
              <p:nvPr/>
            </p:nvSpPr>
            <p:spPr>
              <a:xfrm>
                <a:off x="3563888" y="3068960"/>
                <a:ext cx="5328592" cy="3384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563888" y="6021288"/>
                <a:ext cx="2088232" cy="2880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717032"/>
              <a:ext cx="1620180" cy="19442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115616" y="4293096"/>
              <a:ext cx="720080" cy="79208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1979712" y="4725144"/>
              <a:ext cx="129614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260648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Кнопка «Заливка»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latin typeface="Georgia" pitchFamily="18" charset="0"/>
                <a:cs typeface="Arial" pitchFamily="34" charset="0"/>
              </a:rPr>
              <a:t>Изменяет цвет ячеек таблицы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4419851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l="5913" t="7143" r="7364" b="23214"/>
          <a:stretch>
            <a:fillRect/>
          </a:stretch>
        </p:blipFill>
        <p:spPr bwMode="auto">
          <a:xfrm>
            <a:off x="5652120" y="2276872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3672408" cy="492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260648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Кнопка «Границы»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latin typeface="Georgia" pitchFamily="18" charset="0"/>
                <a:cs typeface="Arial" pitchFamily="34" charset="0"/>
              </a:rPr>
              <a:t>Изменяет границы ячеек таблицы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42918"/>
            <a:ext cx="7383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Таблица</a:t>
            </a:r>
            <a:r>
              <a:rPr lang="ru-RU" sz="3600" b="1" dirty="0">
                <a:latin typeface="Georgia" pitchFamily="18" charset="0"/>
              </a:rPr>
              <a:t> является объектом, состоящим из строк и столбцов, на пересечении которых образуются ячейки.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8" y="3643314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42844" y="4214818"/>
            <a:ext cx="1500198" cy="612648"/>
            <a:chOff x="142844" y="3929066"/>
            <a:chExt cx="1500198" cy="612648"/>
          </a:xfrm>
        </p:grpSpPr>
        <p:sp>
          <p:nvSpPr>
            <p:cNvPr id="6" name="Прямоугольная выноска 5"/>
            <p:cNvSpPr/>
            <p:nvPr/>
          </p:nvSpPr>
          <p:spPr>
            <a:xfrm>
              <a:off x="142844" y="3929066"/>
              <a:ext cx="1500198" cy="612648"/>
            </a:xfrm>
            <a:prstGeom prst="wedgeRectCallout">
              <a:avLst>
                <a:gd name="adj1" fmla="val 106786"/>
                <a:gd name="adj2" fmla="val -63433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844" y="4000504"/>
              <a:ext cx="15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Georgia" pitchFamily="18" charset="0"/>
                </a:rPr>
                <a:t>строка</a:t>
              </a:r>
            </a:p>
          </p:txBody>
        </p:sp>
      </p:grpSp>
      <p:sp>
        <p:nvSpPr>
          <p:cNvPr id="9" name="Прямоугольная выноска 8"/>
          <p:cNvSpPr/>
          <p:nvPr/>
        </p:nvSpPr>
        <p:spPr>
          <a:xfrm>
            <a:off x="2000232" y="5357826"/>
            <a:ext cx="1785950" cy="612648"/>
          </a:xfrm>
          <a:prstGeom prst="wedgeRectCallout">
            <a:avLst>
              <a:gd name="adj1" fmla="val 19802"/>
              <a:gd name="adj2" fmla="val -14427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столбец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4000504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ячейка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362575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260648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Кнопка «Границы и заливка»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latin typeface="Georgia" pitchFamily="18" charset="0"/>
                <a:cs typeface="Arial" pitchFamily="34" charset="0"/>
              </a:rPr>
              <a:t>Изменяет границы ячеек таблицы: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34131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Georgia" pitchFamily="18" charset="0"/>
              </a:rPr>
              <a:t> тип линий </a:t>
            </a:r>
          </a:p>
          <a:p>
            <a:r>
              <a:rPr lang="ru-RU" sz="2800" b="1" dirty="0">
                <a:latin typeface="Georgia" pitchFamily="18" charset="0"/>
              </a:rPr>
              <a:t>границ;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Georgia" pitchFamily="18" charset="0"/>
              </a:rPr>
              <a:t> цвет линий</a:t>
            </a:r>
          </a:p>
          <a:p>
            <a:r>
              <a:rPr lang="ru-RU" sz="2800" b="1" dirty="0">
                <a:latin typeface="Georgia" pitchFamily="18" charset="0"/>
              </a:rPr>
              <a:t>границ;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Georgia" pitchFamily="18" charset="0"/>
              </a:rPr>
              <a:t> ширину линий </a:t>
            </a:r>
          </a:p>
          <a:p>
            <a:r>
              <a:rPr lang="ru-RU" sz="2800" b="1" dirty="0">
                <a:latin typeface="Georgia" pitchFamily="18" charset="0"/>
              </a:rPr>
              <a:t>границ;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Georgia" pitchFamily="18" charset="0"/>
              </a:rPr>
              <a:t> способ </a:t>
            </a:r>
          </a:p>
          <a:p>
            <a:r>
              <a:rPr lang="ru-RU" sz="2800" b="1" dirty="0">
                <a:latin typeface="Georgia" pitchFamily="18" charset="0"/>
              </a:rPr>
              <a:t>применения.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28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8110861" cy="19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483768" y="188640"/>
            <a:ext cx="4480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Вкладка «Макет»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l="1095" r="42537"/>
          <a:stretch>
            <a:fillRect/>
          </a:stretch>
        </p:blipFill>
        <p:spPr bwMode="auto">
          <a:xfrm>
            <a:off x="323527" y="1124744"/>
            <a:ext cx="8640000" cy="1913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323528" y="3356992"/>
            <a:ext cx="8640000" cy="2023504"/>
            <a:chOff x="323528" y="3356992"/>
            <a:chExt cx="8640000" cy="2023504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46252" r="431"/>
            <a:stretch>
              <a:fillRect/>
            </a:stretch>
          </p:blipFill>
          <p:spPr bwMode="auto">
            <a:xfrm>
              <a:off x="323528" y="3356992"/>
              <a:ext cx="8640000" cy="20235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563888" y="3789040"/>
              <a:ext cx="864096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800" b="1" dirty="0">
                <a:latin typeface="Georgia" pitchFamily="18" charset="0"/>
              </a:rPr>
              <a:t>Изменение ширины столбцов или высоты строк реализуется с помощью мыши (перетаскиванием границ). Задать точную ширину столбца (высоту строки) можно с помощью вкладки «Макет».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Georgia" pitchFamily="18" charset="0"/>
              </a:rPr>
              <a:t>Редактирование структуры таблиц 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3770019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657600" cy="433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Georgia" pitchFamily="18" charset="0"/>
              </a:rPr>
              <a:t>Свойства таблицы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124744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>
                <a:latin typeface="Georgia" pitchFamily="18" charset="0"/>
              </a:rPr>
              <a:t> размер, выравнивание, обтекание таблицы;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>
                <a:latin typeface="Georgia" pitchFamily="18" charset="0"/>
              </a:rPr>
              <a:t> размер и параметры строк;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>
                <a:latin typeface="Georgia" pitchFamily="18" charset="0"/>
              </a:rPr>
              <a:t> размер столбцов;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>
                <a:latin typeface="Georgia" pitchFamily="18" charset="0"/>
              </a:rPr>
              <a:t> размер ячеек и горизонтальное </a:t>
            </a:r>
            <a:r>
              <a:rPr lang="ru-RU" sz="2800" b="1" dirty="0" err="1">
                <a:latin typeface="Georgia" pitchFamily="18" charset="0"/>
              </a:rPr>
              <a:t>вырав-нивание</a:t>
            </a:r>
            <a:r>
              <a:rPr lang="ru-RU" sz="2800" b="1" dirty="0">
                <a:latin typeface="Georgia" pitchFamily="18" charset="0"/>
              </a:rPr>
              <a:t> текста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31640" y="434861"/>
            <a:ext cx="78123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Удаление строк и столбцов из таблицы производится с помощью команды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Удалить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Строки и столбцы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47864" y="2785824"/>
            <a:ext cx="3384376" cy="3413918"/>
            <a:chOff x="3275856" y="2492896"/>
            <a:chExt cx="3960440" cy="406199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2492896"/>
              <a:ext cx="3960440" cy="40619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3347864" y="2492896"/>
              <a:ext cx="1224136" cy="15841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14427"/>
            <a:ext cx="75243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Вставка строк и столбцов в имеющуюся таблицу производится с помощью команды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Вставить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Строки и столбцы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7922" y="2920877"/>
            <a:ext cx="8893830" cy="2736304"/>
            <a:chOff x="0" y="2420888"/>
            <a:chExt cx="8893830" cy="2736304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2564"/>
            <a:stretch>
              <a:fillRect/>
            </a:stretch>
          </p:blipFill>
          <p:spPr bwMode="auto">
            <a:xfrm>
              <a:off x="5436096" y="2420888"/>
              <a:ext cx="3457734" cy="27363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384"/>
            <a:stretch>
              <a:fillRect/>
            </a:stretch>
          </p:blipFill>
          <p:spPr bwMode="auto">
            <a:xfrm>
              <a:off x="0" y="2420888"/>
              <a:ext cx="5193262" cy="26642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4572000" y="4581128"/>
              <a:ext cx="576064" cy="4320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537605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9672" y="260648"/>
            <a:ext cx="75243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Ячейки таблицы можно объединить или разбить с помощью команд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Объединить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626804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904652"/>
            <a:ext cx="77403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Georgia" pitchFamily="18" charset="0"/>
                <a:ea typeface="Times New Roman" pitchFamily="18" charset="0"/>
              </a:rPr>
              <a:t>К тексту в я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чейках таблицы можно применить выравнивание с помощью команд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Выравнивание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77952" y="476672"/>
            <a:ext cx="76683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Georgia" pitchFamily="18" charset="0"/>
                <a:ea typeface="Times New Roman" pitchFamily="18" charset="0"/>
              </a:rPr>
              <a:t>Если курсор стоит в одной из ячеек, то можно применить выделение частей таблицы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с помощью команды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Выделить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Таблица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19872" y="3284984"/>
            <a:ext cx="4192466" cy="2808312"/>
            <a:chOff x="2555776" y="2636912"/>
            <a:chExt cx="5128570" cy="3528392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85" t="2000"/>
            <a:stretch>
              <a:fillRect/>
            </a:stretch>
          </p:blipFill>
          <p:spPr bwMode="auto">
            <a:xfrm>
              <a:off x="2555776" y="2636912"/>
              <a:ext cx="5128570" cy="35283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699792" y="2708920"/>
              <a:ext cx="3528392" cy="8640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93653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Georgia" pitchFamily="18" charset="0"/>
              </a:rPr>
              <a:t>В ячейках таблиц могут быть размещены различные данные (текст, числа и изображения).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6343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ая выноска 5"/>
          <p:cNvSpPr/>
          <p:nvPr/>
        </p:nvSpPr>
        <p:spPr>
          <a:xfrm>
            <a:off x="642910" y="2000240"/>
            <a:ext cx="2000264" cy="714380"/>
          </a:xfrm>
          <a:prstGeom prst="wedgeRectCallout">
            <a:avLst>
              <a:gd name="adj1" fmla="val -1745"/>
              <a:gd name="adj2" fmla="val 10707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Ширина столбца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786050" y="2071678"/>
            <a:ext cx="5125121" cy="1143008"/>
            <a:chOff x="3571868" y="2071678"/>
            <a:chExt cx="5125121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3571868" y="2071678"/>
              <a:ext cx="5125121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Georgia" pitchFamily="18" charset="0"/>
                </a:rPr>
                <a:t>Маркеры отступов текста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10800000" flipV="1">
              <a:off x="3714744" y="2571744"/>
              <a:ext cx="1214446" cy="57150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072066" y="2571744"/>
              <a:ext cx="714380" cy="6429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072330" y="4357694"/>
            <a:ext cx="193674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Georgia" pitchFamily="18" charset="0"/>
              </a:rPr>
              <a:t>Непеча</a:t>
            </a:r>
            <a:r>
              <a:rPr lang="ru-RU" sz="2800" b="1" dirty="0">
                <a:latin typeface="Georgia" pitchFamily="18" charset="0"/>
              </a:rPr>
              <a:t>-</a:t>
            </a:r>
          </a:p>
          <a:p>
            <a:pPr algn="ctr"/>
            <a:r>
              <a:rPr lang="ru-RU" sz="2800" b="1" dirty="0" err="1">
                <a:latin typeface="Georgia" pitchFamily="18" charset="0"/>
              </a:rPr>
              <a:t>таемые</a:t>
            </a:r>
            <a:r>
              <a:rPr lang="ru-RU" sz="2800" b="1" dirty="0"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Georgia" pitchFamily="18" charset="0"/>
              </a:rPr>
              <a:t>символы</a:t>
            </a:r>
          </a:p>
        </p:txBody>
      </p:sp>
      <p:cxnSp>
        <p:nvCxnSpPr>
          <p:cNvPr id="17" name="Прямая со стрелкой 16"/>
          <p:cNvCxnSpPr>
            <a:stCxn id="15" idx="0"/>
          </p:cNvCxnSpPr>
          <p:nvPr/>
        </p:nvCxnSpPr>
        <p:spPr>
          <a:xfrm rot="16200000" flipV="1">
            <a:off x="7306485" y="3623473"/>
            <a:ext cx="285752" cy="11826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1"/>
          </p:cNvCxnSpPr>
          <p:nvPr/>
        </p:nvCxnSpPr>
        <p:spPr>
          <a:xfrm rot="10800000" flipV="1">
            <a:off x="6572264" y="5050192"/>
            <a:ext cx="500066" cy="218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47664" y="0"/>
            <a:ext cx="7596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Для выполнения вычислений над числами в таблице Word 2007 можно создать формулу. Окно диалога «Формула» можно вызвать, щелкнув на команде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Формула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в группе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Данные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 на контекстной вкладке 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</a:rPr>
              <a:t>Макет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79712" y="4509120"/>
            <a:ext cx="5810301" cy="1944216"/>
            <a:chOff x="1835696" y="3501008"/>
            <a:chExt cx="5810301" cy="1944216"/>
          </a:xfrm>
        </p:grpSpPr>
        <p:pic>
          <p:nvPicPr>
            <p:cNvPr id="39937" name="Рисунок 131" descr="Вызов окна диалога Формула в Word 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01008"/>
              <a:ext cx="5810301" cy="19442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63888" y="4509120"/>
              <a:ext cx="172819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E6D5F02-90BC-4B64-ACDF-6F25FF43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74467"/>
            <a:ext cx="7740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Georgia" pitchFamily="18" charset="0"/>
                <a:ea typeface="Times New Roman" pitchFamily="18" charset="0"/>
              </a:rPr>
              <a:t>Выполнить задание: набрать таблицу 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 descr="НОРМЫ РАСХОДА ТОПЛИВ И СМАЗОЧНЫХ МАТЕРИАЛОВ НА АВТОМОБИЛЬНОМ ...">
            <a:extLst>
              <a:ext uri="{FF2B5EF4-FFF2-40B4-BE49-F238E27FC236}">
                <a16:creationId xmlns:a16="http://schemas.microsoft.com/office/drawing/2014/main" id="{B4D148E7-3170-419A-9829-67681AF40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31100" r="4723" b="16400"/>
          <a:stretch/>
        </p:blipFill>
        <p:spPr bwMode="auto">
          <a:xfrm>
            <a:off x="2495430" y="1451685"/>
            <a:ext cx="5316930" cy="51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6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3111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dirty="0">
                <a:latin typeface="Georgia" pitchFamily="18" charset="0"/>
              </a:rPr>
              <a:t>При работе с таблицей среда распознает следующие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объекты</a:t>
            </a:r>
            <a:r>
              <a:rPr lang="ru-RU" sz="2800" b="1" dirty="0">
                <a:latin typeface="Georgia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таблица в целом,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строка,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столбец,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ячейка,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выделенная совокупность ячеек.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Georgia" pitchFamily="18" charset="0"/>
              </a:rPr>
              <a:t>Для создания таблицы служит пункт меню «Вставка» - кнопка «Таблица».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3429016" cy="5163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549" t="2930" r="85176" b="52334"/>
          <a:stretch>
            <a:fillRect/>
          </a:stretch>
        </p:blipFill>
        <p:spPr bwMode="auto">
          <a:xfrm>
            <a:off x="5345832" y="1268760"/>
            <a:ext cx="3000396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143000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>
                <a:latin typeface="Georgia" pitchFamily="18" charset="0"/>
              </a:rPr>
              <a:t>через окно быстрого доступа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7664" y="0"/>
            <a:ext cx="759633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Создать таблицу можно несколькими способами: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0001" y="1524812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ru-RU" sz="3200" b="1" dirty="0">
                <a:latin typeface="Georgia" pitchFamily="18" charset="0"/>
              </a:rPr>
              <a:t>2. через окно вставки таблицы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Создать таблицу можно несколькими способами: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99592" y="1340768"/>
            <a:ext cx="6415118" cy="5286412"/>
            <a:chOff x="428596" y="1071546"/>
            <a:chExt cx="6415118" cy="5286412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9" t="2930" r="85176" b="52334"/>
            <a:stretch>
              <a:fillRect/>
            </a:stretch>
          </p:blipFill>
          <p:spPr bwMode="auto">
            <a:xfrm>
              <a:off x="428596" y="1071546"/>
              <a:ext cx="3000396" cy="52864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788"/>
            <a:stretch>
              <a:fillRect/>
            </a:stretch>
          </p:blipFill>
          <p:spPr bwMode="auto">
            <a:xfrm>
              <a:off x="4786314" y="2714620"/>
              <a:ext cx="2057400" cy="2490787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0034" y="5357826"/>
              <a:ext cx="2357454" cy="28575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2928926" y="4143380"/>
              <a:ext cx="1785950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1208774"/>
            <a:ext cx="608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ru-RU" sz="3200" b="1" dirty="0">
                <a:latin typeface="Georgia" pitchFamily="18" charset="0"/>
              </a:rPr>
              <a:t>3. создание экспресс - таблицы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5656" y="0"/>
            <a:ext cx="766834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Создать таблицу можно несколькими способами: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55576" y="2285991"/>
            <a:ext cx="8293538" cy="2286017"/>
            <a:chOff x="106704" y="2285992"/>
            <a:chExt cx="8942410" cy="22145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704" y="2285992"/>
              <a:ext cx="8942410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135970" y="2780928"/>
              <a:ext cx="2808312" cy="4320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68" y="114298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3200" b="1" dirty="0">
                <a:latin typeface="Georgia" pitchFamily="18" charset="0"/>
              </a:rPr>
              <a:t>4. нарисовать таблицу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3688" y="0"/>
            <a:ext cx="73803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Создать таблицу можно несколькими способами: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14350" y="1196752"/>
            <a:ext cx="7486681" cy="5308393"/>
            <a:chOff x="357158" y="1071546"/>
            <a:chExt cx="7486681" cy="530839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9" t="2930" r="85176" b="52148"/>
            <a:stretch>
              <a:fillRect/>
            </a:stretch>
          </p:blipFill>
          <p:spPr bwMode="auto">
            <a:xfrm>
              <a:off x="357158" y="1071546"/>
              <a:ext cx="3000396" cy="53083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2928934"/>
              <a:ext cx="3057525" cy="8382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28596" y="5715016"/>
              <a:ext cx="2571768" cy="285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3000364" y="3500438"/>
              <a:ext cx="1714512" cy="2286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256"/>
            <a:ext cx="4057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1491</TotalTime>
  <Words>521</Words>
  <Application>Microsoft Office PowerPoint</Application>
  <PresentationFormat>Экран (4:3)</PresentationFormat>
  <Paragraphs>70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Georgia</vt:lpstr>
      <vt:lpstr>Wingdings</vt:lpstr>
      <vt:lpstr>Wingdings 3</vt:lpstr>
      <vt:lpstr>Легкий дым</vt:lpstr>
      <vt:lpstr>Текстовый процессор  MS WORD:  работа с таблицами </vt:lpstr>
      <vt:lpstr>Презентация PowerPoint</vt:lpstr>
      <vt:lpstr>Презентация PowerPoint</vt:lpstr>
      <vt:lpstr>Презентация PowerPoint</vt:lpstr>
      <vt:lpstr>Для создания таблицы служит пункт меню «Вставка» - кнопка «Таблица».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Текстовый  процессор  Win Word в  упражнениях</dc:title>
  <dc:creator>Юлия</dc:creator>
  <cp:lastModifiedBy>IGORb</cp:lastModifiedBy>
  <cp:revision>163</cp:revision>
  <dcterms:created xsi:type="dcterms:W3CDTF">2010-11-14T10:47:14Z</dcterms:created>
  <dcterms:modified xsi:type="dcterms:W3CDTF">2020-03-31T14:06:46Z</dcterms:modified>
</cp:coreProperties>
</file>