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1" r:id="rId2"/>
    <p:sldId id="323" r:id="rId3"/>
    <p:sldId id="292" r:id="rId4"/>
    <p:sldId id="368" r:id="rId5"/>
    <p:sldId id="367" r:id="rId6"/>
    <p:sldId id="366" r:id="rId7"/>
    <p:sldId id="369" r:id="rId8"/>
    <p:sldId id="374" r:id="rId9"/>
    <p:sldId id="373" r:id="rId10"/>
    <p:sldId id="353" r:id="rId11"/>
    <p:sldId id="330" r:id="rId12"/>
    <p:sldId id="375" r:id="rId13"/>
    <p:sldId id="376" r:id="rId14"/>
    <p:sldId id="358" r:id="rId15"/>
    <p:sldId id="3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06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54EAB-0F91-4A8C-BD70-F39EBACD6EA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14D1A-B3F8-461C-BE8A-77C85CB6A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6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85D91-C3DF-44D8-BBFE-73DA0C00AB02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4D1A-B3F8-461C-BE8A-77C85CB6AF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0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855663"/>
            <a:ext cx="6862763" cy="2598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67138" cy="64484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05338" y="1828800"/>
            <a:ext cx="3768725" cy="6448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FB8E-6E32-4F26-A4CF-FAC7FDD29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0448-2BC5-4311-8C14-DA8C5C3FB81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j04325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-1429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3" y="1196752"/>
            <a:ext cx="6881418" cy="1511522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dirty="0" smtClean="0">
                <a:solidFill>
                  <a:srgbClr val="0070C0"/>
                </a:solidFill>
              </a:rPr>
              <a:t>Ваш ребёнок идет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 в школу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7708" y="2996952"/>
            <a:ext cx="5082723" cy="2664296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sz="9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28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800" b="1" dirty="0" smtClean="0">
                <a:solidFill>
                  <a:srgbClr val="FF0000"/>
                </a:solidFill>
                <a:latin typeface="Verdana" pitchFamily="34" charset="0"/>
              </a:rPr>
              <a:t>Советы и рекомендации </a:t>
            </a:r>
          </a:p>
          <a:p>
            <a:pPr eaLnBrk="1" hangingPunct="1">
              <a:lnSpc>
                <a:spcPct val="80000"/>
              </a:lnSpc>
            </a:pPr>
            <a:r>
              <a:rPr lang="ru-RU" sz="12800" b="1" dirty="0" smtClean="0">
                <a:solidFill>
                  <a:srgbClr val="FF0000"/>
                </a:solidFill>
                <a:latin typeface="Verdana" pitchFamily="34" charset="0"/>
              </a:rPr>
              <a:t>родителям будущих</a:t>
            </a:r>
          </a:p>
          <a:p>
            <a:pPr eaLnBrk="1" hangingPunct="1">
              <a:lnSpc>
                <a:spcPct val="80000"/>
              </a:lnSpc>
            </a:pPr>
            <a:r>
              <a:rPr lang="ru-RU" sz="12800" b="1" dirty="0" smtClean="0">
                <a:solidFill>
                  <a:srgbClr val="FF0000"/>
                </a:solidFill>
                <a:latin typeface="Verdana" pitchFamily="34" charset="0"/>
              </a:rPr>
              <a:t>первоклассников</a:t>
            </a:r>
          </a:p>
          <a:p>
            <a:pPr eaLnBrk="1" hangingPunct="1">
              <a:lnSpc>
                <a:spcPct val="80000"/>
              </a:lnSpc>
            </a:pPr>
            <a:endParaRPr lang="ru-RU" sz="7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72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sz="7200" b="1" dirty="0" smtClean="0">
                <a:solidFill>
                  <a:srgbClr val="0070C0"/>
                </a:solidFill>
                <a:latin typeface="Verdana" pitchFamily="34" charset="0"/>
              </a:rPr>
              <a:t>       Подготовила: </a:t>
            </a:r>
            <a:r>
              <a:rPr lang="ru-RU" sz="7200" b="1" dirty="0" err="1" smtClean="0">
                <a:solidFill>
                  <a:srgbClr val="0070C0"/>
                </a:solidFill>
                <a:latin typeface="Verdana" pitchFamily="34" charset="0"/>
              </a:rPr>
              <a:t>Музяева</a:t>
            </a:r>
            <a:r>
              <a:rPr lang="ru-RU" sz="7200" b="1" dirty="0" smtClean="0">
                <a:solidFill>
                  <a:srgbClr val="0070C0"/>
                </a:solidFill>
                <a:latin typeface="Verdana" pitchFamily="34" charset="0"/>
              </a:rPr>
              <a:t> Э.Р. </a:t>
            </a:r>
          </a:p>
        </p:txBody>
      </p:sp>
      <p:pic>
        <p:nvPicPr>
          <p:cNvPr id="13321" name="Picture 4" descr="j04325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6063">
            <a:off x="-440631" y="-308083"/>
            <a:ext cx="1960365" cy="20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1\Downloads\7875965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3364"/>
            <a:ext cx="2915816" cy="27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инус - Школьная дружба)_(Inkomp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457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928670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 ЧТО ЗНАЧИТ ПОДГОТОВИТЬ: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НАУЧИТЬ ЧИТАТЬ И ПИСАТЬ?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02" y="2564904"/>
            <a:ext cx="4338529" cy="2932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1"/>
            <a:ext cx="807249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ОТВЕТ ПРОСТ: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3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готовности к 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школьному </a:t>
            </a:r>
            <a:r>
              <a:rPr lang="ru-RU" sz="3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обучению </a:t>
            </a:r>
            <a:r>
              <a:rPr lang="ru-RU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принципиально</a:t>
            </a:r>
            <a:r>
              <a:rPr lang="ru-RU" sz="3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32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самом деле, умеет ли ребенок читать или считать. </a:t>
            </a:r>
          </a:p>
          <a:p>
            <a:pPr algn="just"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                                Но </a:t>
            </a:r>
            <a:r>
              <a:rPr lang="ru-RU" sz="3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есть 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вещи,</a:t>
            </a:r>
          </a:p>
          <a:p>
            <a:pPr algn="just"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принципиальные. </a:t>
            </a:r>
          </a:p>
          <a:p>
            <a:pPr algn="just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algn="just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КАКИЕ?</a:t>
            </a:r>
            <a:endParaRPr lang="ru-RU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ead4f17fa9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335758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*Знать </a:t>
            </a:r>
            <a:r>
              <a:rPr lang="ru-RU" sz="2400" dirty="0">
                <a:solidFill>
                  <a:srgbClr val="0070C0"/>
                </a:solidFill>
              </a:rPr>
              <a:t>свое имя и фамилию, адрес, имена членов семьи.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*Знать </a:t>
            </a:r>
            <a:r>
              <a:rPr lang="ru-RU" sz="2400" dirty="0">
                <a:solidFill>
                  <a:srgbClr val="0070C0"/>
                </a:solidFill>
              </a:rPr>
              <a:t>времена года, названия месяцев, дней недели, уметь различать цвета.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*Уметь </a:t>
            </a:r>
            <a:r>
              <a:rPr lang="ru-RU" sz="2400" dirty="0">
                <a:solidFill>
                  <a:srgbClr val="0070C0"/>
                </a:solidFill>
              </a:rPr>
              <a:t>пересчитывать группы предметов в пределах 10.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*Уметь </a:t>
            </a:r>
            <a:r>
              <a:rPr lang="ru-RU" sz="2400" dirty="0">
                <a:solidFill>
                  <a:srgbClr val="0070C0"/>
                </a:solidFill>
              </a:rPr>
              <a:t>увеличивать или уменьшать группу предметов на заданное количество (решение задач с группами предметов), уравнивать множество предметов.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*Уметь </a:t>
            </a:r>
            <a:r>
              <a:rPr lang="ru-RU" sz="2400" dirty="0">
                <a:solidFill>
                  <a:srgbClr val="0070C0"/>
                </a:solidFill>
              </a:rPr>
              <a:t>сравнивать группы предметов - больше, меньше или равно.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*Уметь </a:t>
            </a:r>
            <a:r>
              <a:rPr lang="ru-RU" sz="2400" dirty="0">
                <a:solidFill>
                  <a:srgbClr val="0070C0"/>
                </a:solidFill>
              </a:rPr>
              <a:t>объединять предметы в группы (мебель, транспорт, одежда, обувь, растения, животные и т. д). </a:t>
            </a:r>
          </a:p>
        </p:txBody>
      </p:sp>
    </p:spTree>
    <p:extLst>
      <p:ext uri="{BB962C8B-B14F-4D97-AF65-F5344CB8AC3E}">
        <p14:creationId xmlns:p14="http://schemas.microsoft.com/office/powerpoint/2010/main" val="10756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5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*Уметь </a:t>
            </a:r>
            <a:r>
              <a:rPr lang="ru-RU" sz="2400" dirty="0">
                <a:solidFill>
                  <a:srgbClr val="0070C0"/>
                </a:solidFill>
              </a:rPr>
              <a:t>находить в группе предметов лишний. Например, из группы «Одежда» убрать цветок.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*Уметь </a:t>
            </a:r>
            <a:r>
              <a:rPr lang="ru-RU" sz="2400" dirty="0">
                <a:solidFill>
                  <a:srgbClr val="0070C0"/>
                </a:solidFill>
              </a:rPr>
              <a:t>высказывать свое мнение, построив законченное предложение.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*Иметь </a:t>
            </a:r>
            <a:r>
              <a:rPr lang="ru-RU" sz="2400" dirty="0">
                <a:solidFill>
                  <a:srgbClr val="0070C0"/>
                </a:solidFill>
              </a:rPr>
              <a:t>элементарные представления об окружающем мире: о профессиях, о предметах живой и неживой природы, о правилах поведения в общественных местах.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*Иметь </a:t>
            </a:r>
            <a:r>
              <a:rPr lang="ru-RU" sz="2400" dirty="0">
                <a:solidFill>
                  <a:srgbClr val="0070C0"/>
                </a:solidFill>
              </a:rPr>
              <a:t>пространственные представления (право, лево, вверх, вниз, под, над, из-за, из-под чего-либо).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*Уметь </a:t>
            </a:r>
            <a:r>
              <a:rPr lang="ru-RU" sz="2400" dirty="0">
                <a:solidFill>
                  <a:srgbClr val="0070C0"/>
                </a:solidFill>
              </a:rPr>
              <a:t>культурно общаться с другими детьми.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Слушать </a:t>
            </a:r>
            <a:r>
              <a:rPr lang="ru-RU" sz="2400" dirty="0">
                <a:solidFill>
                  <a:srgbClr val="0070C0"/>
                </a:solidFill>
              </a:rPr>
              <a:t>старших и выполнять их распоряжения.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8702" y="357166"/>
            <a:ext cx="73152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>Помогайте своему ребенку, и он </a:t>
            </a:r>
            <a:endParaRPr lang="ru-RU" sz="28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2800" b="1" dirty="0" smtClean="0">
                <a:solidFill>
                  <a:srgbClr val="0070C0"/>
                </a:solidFill>
                <a:ea typeface="Calibri"/>
                <a:cs typeface="Times New Roman"/>
              </a:rPr>
              <a:t>скажет 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>вам </a:t>
            </a:r>
            <a: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  <a:t>СПАСИБО</a:t>
            </a:r>
            <a:r>
              <a:rPr lang="ru-RU" sz="2800" b="1" dirty="0" smtClean="0">
                <a:solidFill>
                  <a:srgbClr val="C00000"/>
                </a:solidFill>
                <a:ea typeface="Calibri"/>
                <a:cs typeface="Times New Roman"/>
              </a:rPr>
              <a:t>!</a:t>
            </a:r>
          </a:p>
          <a:p>
            <a:pPr algn="just">
              <a:defRPr/>
            </a:pPr>
            <a:r>
              <a:rPr lang="ru-RU" sz="2800" b="1" dirty="0" smtClean="0">
                <a:solidFill>
                  <a:srgbClr val="0070C0"/>
                </a:solidFill>
                <a:ea typeface="Calibri"/>
                <a:cs typeface="Times New Roman"/>
              </a:rPr>
              <a:t>   Не ругайте его 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>за неудачи, обязательно </a:t>
            </a:r>
            <a:endParaRPr lang="ru-RU" sz="28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2800" b="1" dirty="0" smtClean="0">
                <a:solidFill>
                  <a:srgbClr val="0070C0"/>
                </a:solidFill>
                <a:ea typeface="Calibri"/>
                <a:cs typeface="Times New Roman"/>
              </a:rPr>
              <a:t>находите 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>положительные стороны</a:t>
            </a:r>
            <a:r>
              <a:rPr lang="ru-RU" sz="2800" b="1" dirty="0" smtClean="0">
                <a:solidFill>
                  <a:srgbClr val="0070C0"/>
                </a:solidFill>
                <a:ea typeface="Calibri"/>
                <a:cs typeface="Times New Roman"/>
              </a:rPr>
              <a:t>,</a:t>
            </a:r>
          </a:p>
          <a:p>
            <a:pPr algn="just">
              <a:defRPr/>
            </a:pPr>
            <a:r>
              <a:rPr lang="ru-RU" sz="2800" b="1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>вы его крепость и опора</a:t>
            </a:r>
            <a:r>
              <a:rPr lang="ru-RU" sz="2800" b="1" dirty="0" smtClean="0">
                <a:solidFill>
                  <a:srgbClr val="0070C0"/>
                </a:solidFill>
                <a:ea typeface="Calibri"/>
                <a:cs typeface="Times New Roman"/>
              </a:rPr>
              <a:t>!</a:t>
            </a:r>
          </a:p>
          <a:p>
            <a:pPr algn="just">
              <a:defRPr/>
            </a:pPr>
            <a:r>
              <a:rPr lang="ru-RU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    </a:t>
            </a:r>
          </a:p>
          <a:p>
            <a:pPr algn="just">
              <a:defRPr/>
            </a:pPr>
            <a:endParaRPr lang="ru-RU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defRPr/>
            </a:pPr>
            <a:endParaRPr lang="ru-RU" sz="28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defRPr/>
            </a:pPr>
            <a:endParaRPr lang="ru-RU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         </a:t>
            </a:r>
          </a:p>
          <a:p>
            <a:pPr algn="just">
              <a:defRPr/>
            </a:pPr>
            <a:r>
              <a:rPr lang="ru-RU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          </a:t>
            </a:r>
            <a:endParaRPr lang="ru-RU" sz="2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j0432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2143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1\Desktop\анимашки с машей\маш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702" y="2708920"/>
            <a:ext cx="6267634" cy="27363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ЖЕЛАЮ ВАМ УДАЧИ!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17199" r="-269" b="16298"/>
          <a:stretch/>
        </p:blipFill>
        <p:spPr>
          <a:xfrm>
            <a:off x="827584" y="1196752"/>
            <a:ext cx="7128792" cy="4250433"/>
          </a:xfrm>
        </p:spPr>
      </p:pic>
    </p:spTree>
    <p:extLst>
      <p:ext uri="{BB962C8B-B14F-4D97-AF65-F5344CB8AC3E}">
        <p14:creationId xmlns:p14="http://schemas.microsoft.com/office/powerpoint/2010/main" val="18802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6885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Уважаемые родители!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Уже совсем скоро наступит первый для вашего ребенка учебный год.</a:t>
            </a:r>
          </a:p>
          <a:p>
            <a:pPr algn="just"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С замиранием сердца вы проводите  таких уже взрослых, но таких еще маленьких и беззащитных малышей в школу. </a:t>
            </a:r>
            <a:r>
              <a:rPr lang="ru-RU" sz="28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Что их ждёт </a:t>
            </a:r>
            <a:r>
              <a:rPr lang="ru-RU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впереди?</a:t>
            </a:r>
          </a:p>
          <a:p>
            <a:pPr algn="just">
              <a:defRPr/>
            </a:pPr>
            <a:endParaRPr lang="ru-RU" sz="2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428596" y="214313"/>
            <a:ext cx="7572428" cy="164305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7200" b="1" dirty="0" smtClean="0">
                <a:solidFill>
                  <a:srgbClr val="7030A0"/>
                </a:solidFill>
              </a:rPr>
              <a:t>Что делать и как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285720" y="1500174"/>
            <a:ext cx="7858180" cy="178595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u-RU" sz="3600" b="1" dirty="0" smtClean="0"/>
              <a:t>   правильно распорядиться временем, оставшимся </a:t>
            </a:r>
          </a:p>
          <a:p>
            <a:pPr eaLnBrk="1" hangingPunct="1">
              <a:buNone/>
            </a:pPr>
            <a:r>
              <a:rPr lang="ru-RU" sz="3600" b="1" dirty="0" smtClean="0"/>
              <a:t>   до школы?</a:t>
            </a:r>
          </a:p>
          <a:p>
            <a:pPr eaLnBrk="1" hangingPunct="1">
              <a:buNone/>
            </a:pPr>
            <a:endParaRPr lang="ru-RU" sz="3600" b="1" dirty="0" smtClean="0"/>
          </a:p>
          <a:p>
            <a:pPr eaLnBrk="1" hangingPunct="1">
              <a:buNone/>
            </a:pPr>
            <a:endParaRPr lang="ru-RU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7584" y="3143248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Здесь вы найдете несколько полезных советов</a:t>
            </a:r>
            <a:r>
              <a:rPr lang="ru-RU" sz="3600" b="1" smtClean="0"/>
              <a:t>, </a:t>
            </a:r>
            <a:r>
              <a:rPr lang="ru-RU" sz="3600" b="1" smtClean="0"/>
              <a:t>которые </a:t>
            </a:r>
            <a:r>
              <a:rPr lang="ru-RU" sz="3600" b="1" dirty="0" smtClean="0"/>
              <a:t>вам помогут.</a:t>
            </a:r>
          </a:p>
        </p:txBody>
      </p:sp>
      <p:pic>
        <p:nvPicPr>
          <p:cNvPr id="2" name="Picture 2" descr="C:\Users\1\Downloads\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592288" cy="37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5"/>
            <a:ext cx="7787208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C00000"/>
                </a:solidFill>
              </a:rPr>
              <a:t>1 </a:t>
            </a:r>
            <a:r>
              <a:rPr lang="ru-RU" sz="3600" dirty="0">
                <a:solidFill>
                  <a:srgbClr val="C00000"/>
                </a:solidFill>
              </a:rPr>
              <a:t>сентября </a:t>
            </a:r>
            <a:r>
              <a:rPr lang="ru-RU" sz="3600" dirty="0">
                <a:solidFill>
                  <a:srgbClr val="0070C0"/>
                </a:solidFill>
              </a:rPr>
              <a:t>для первоклашки – это своеобразный выход в Новый Большой и Неизведанный мир. Мир, который изменит его привычный до этого образ жизни, мир, в котором ему придется общаться с большим количеством новых незнакомых ему людей, мир который каждый день преподносит новые сюрпризы и не всегда приятные. </a:t>
            </a:r>
          </a:p>
        </p:txBody>
      </p:sp>
    </p:spTree>
    <p:extLst>
      <p:ext uri="{BB962C8B-B14F-4D97-AF65-F5344CB8AC3E}">
        <p14:creationId xmlns:p14="http://schemas.microsoft.com/office/powerpoint/2010/main" val="27262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003232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solidFill>
                  <a:srgbClr val="0070C0"/>
                </a:solidFill>
              </a:rPr>
              <a:t>Важнее всего</a:t>
            </a:r>
            <a:r>
              <a:rPr lang="ru-RU" sz="3600" dirty="0">
                <a:solidFill>
                  <a:srgbClr val="0070C0"/>
                </a:solidFill>
              </a:rPr>
              <a:t>, отдавая ребенка в школу, создать ему максимально комфортные условия. Не гнаться за престижем, успешностью и прочее, а сделать все, чтобы первокласснику было комфортно. Это позволяет избежать очень многих проблем в </a:t>
            </a:r>
            <a:r>
              <a:rPr lang="ru-RU" sz="3600" dirty="0" smtClean="0">
                <a:solidFill>
                  <a:srgbClr val="0070C0"/>
                </a:solidFill>
              </a:rPr>
              <a:t>будущем.</a:t>
            </a:r>
            <a:endParaRPr lang="ru-RU" sz="36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8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931224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3600" dirty="0" smtClean="0">
                <a:solidFill>
                  <a:srgbClr val="0070C0"/>
                </a:solidFill>
              </a:rPr>
              <a:t>Делитесь </a:t>
            </a:r>
            <a:r>
              <a:rPr lang="ru-RU" sz="3600" dirty="0">
                <a:solidFill>
                  <a:srgbClr val="0070C0"/>
                </a:solidFill>
              </a:rPr>
              <a:t>своими приятными впечатлениями о своей школьной жизни, интересными историями. Расскажите ребенку, что у него появятся друзья, с которыми он будет играть и общаться на переменках, на уроках он узнает много нового, интересного и </a:t>
            </a:r>
            <a:r>
              <a:rPr lang="ru-RU" sz="3600" dirty="0" smtClean="0">
                <a:solidFill>
                  <a:srgbClr val="0070C0"/>
                </a:solidFill>
              </a:rPr>
              <a:t>полезного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9 </a:t>
            </a:r>
            <a:r>
              <a:rPr lang="ru-RU" dirty="0">
                <a:solidFill>
                  <a:srgbClr val="C00000"/>
                </a:solidFill>
              </a:rPr>
              <a:t>подсказок для родителей </a:t>
            </a:r>
            <a:r>
              <a:rPr lang="ru-RU" dirty="0" smtClean="0">
                <a:solidFill>
                  <a:srgbClr val="C00000"/>
                </a:solidFill>
              </a:rPr>
              <a:t>первоклассника: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400" dirty="0" smtClean="0">
                <a:solidFill>
                  <a:srgbClr val="0070C0"/>
                </a:solidFill>
              </a:rPr>
              <a:t>    * 1</a:t>
            </a:r>
            <a:r>
              <a:rPr lang="ru-RU" sz="3400" dirty="0">
                <a:solidFill>
                  <a:srgbClr val="0070C0"/>
                </a:solidFill>
              </a:rPr>
              <a:t>. </a:t>
            </a:r>
            <a:r>
              <a:rPr lang="ru-RU" sz="3400" dirty="0" smtClean="0">
                <a:solidFill>
                  <a:srgbClr val="0070C0"/>
                </a:solidFill>
              </a:rPr>
              <a:t> Поддержите </a:t>
            </a:r>
            <a:r>
              <a:rPr lang="ru-RU" sz="3400" dirty="0">
                <a:solidFill>
                  <a:srgbClr val="0070C0"/>
                </a:solidFill>
              </a:rPr>
              <a:t>в ребенке его стремление стать школьником. Ваша искренняя заинтересованность в его школьных делах и заботах, серьезное отношение к его первым достижениям и возможным трудностям помогут первокласснику подтвердить значимость его нового положения и деятельности</a:t>
            </a:r>
            <a:r>
              <a:rPr lang="ru-RU" sz="34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rgbClr val="0070C0"/>
                </a:solidFill>
              </a:rPr>
              <a:t>   * 2</a:t>
            </a:r>
            <a:r>
              <a:rPr lang="ru-RU" sz="3400" dirty="0">
                <a:solidFill>
                  <a:srgbClr val="0070C0"/>
                </a:solidFill>
              </a:rPr>
              <a:t>. Обсудите с ребенком те правила и нормы, с которыми он встретился в школе. Объясните их необходимость и целесообразность.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rgbClr val="0070C0"/>
                </a:solidFill>
              </a:rPr>
              <a:t>   * 3</a:t>
            </a:r>
            <a:r>
              <a:rPr lang="ru-RU" sz="3400" dirty="0">
                <a:solidFill>
                  <a:srgbClr val="0070C0"/>
                </a:solidFill>
              </a:rPr>
              <a:t>. Ваш ребенок пришел в школу, чтобы учиться. Когда человек </a:t>
            </a:r>
            <a:r>
              <a:rPr lang="ru-RU" sz="3400" dirty="0" smtClean="0">
                <a:solidFill>
                  <a:srgbClr val="0070C0"/>
                </a:solidFill>
              </a:rPr>
              <a:t>    учится</a:t>
            </a:r>
            <a:r>
              <a:rPr lang="ru-RU" sz="3400" dirty="0">
                <a:solidFill>
                  <a:srgbClr val="0070C0"/>
                </a:solidFill>
              </a:rPr>
              <a:t>, у него может что-то не сразу получаться, это естественно. </a:t>
            </a:r>
            <a:r>
              <a:rPr lang="ru-RU" sz="3400" dirty="0" smtClean="0">
                <a:solidFill>
                  <a:srgbClr val="0070C0"/>
                </a:solidFill>
              </a:rPr>
              <a:t>  Ребенок </a:t>
            </a:r>
            <a:r>
              <a:rPr lang="ru-RU" sz="3400" dirty="0">
                <a:solidFill>
                  <a:srgbClr val="0070C0"/>
                </a:solidFill>
              </a:rPr>
              <a:t>имеет право на ошибку. 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0070C0"/>
                </a:solidFill>
              </a:rPr>
              <a:t/>
            </a:r>
            <a:br>
              <a:rPr lang="ru-RU" sz="3400" dirty="0">
                <a:solidFill>
                  <a:srgbClr val="0070C0"/>
                </a:solidFill>
              </a:rPr>
            </a:br>
            <a:endParaRPr lang="ru-RU" sz="3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* </a:t>
            </a:r>
            <a:r>
              <a:rPr lang="ru-RU" sz="2400" dirty="0">
                <a:solidFill>
                  <a:srgbClr val="0070C0"/>
                </a:solidFill>
              </a:rPr>
              <a:t>4. Составьте вместе с первоклассником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   распорядок дня, следите за его соблюдением. 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  * 5. Не пропускайте трудности, возможные у ребенка на начальном этапе овладения учебными навыками. Если у первоклассника, например, есть логопедические проблемы, постарайтесь справиться с ними на первом году обучения. 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smtClean="0">
                <a:solidFill>
                  <a:srgbClr val="0070C0"/>
                </a:solidFill>
              </a:rPr>
              <a:t>* 6</a:t>
            </a:r>
            <a:r>
              <a:rPr lang="ru-RU" sz="2400" dirty="0">
                <a:solidFill>
                  <a:srgbClr val="0070C0"/>
                </a:solidFill>
              </a:rPr>
              <a:t>. Поддержите первоклассника в его желании добиться успеха. В каждой работе обязательно найдите, за что можно было бы его похвалить. Помните, что похвала и эмоциональная поддержка ("Молодец!", "Ты так хорошо справился!") способны заметно повысить интеллектуальные достижения    </a:t>
            </a:r>
            <a:r>
              <a:rPr lang="ru-RU" sz="24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                                                          человека</a:t>
            </a:r>
            <a:r>
              <a:rPr lang="ru-RU" sz="2400" dirty="0">
                <a:solidFill>
                  <a:srgbClr val="0070C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717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9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>
                <a:solidFill>
                  <a:srgbClr val="0070C0"/>
                </a:solidFill>
              </a:rPr>
              <a:t>* 7</a:t>
            </a:r>
            <a:r>
              <a:rPr lang="ru-RU" sz="2400" dirty="0">
                <a:solidFill>
                  <a:srgbClr val="0070C0"/>
                </a:solidFill>
              </a:rPr>
              <a:t>. Если вас что-то беспокоит в поведении ребенка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его учебных </a:t>
            </a:r>
            <a:r>
              <a:rPr lang="ru-RU" sz="2400" dirty="0" smtClean="0">
                <a:solidFill>
                  <a:srgbClr val="0070C0"/>
                </a:solidFill>
              </a:rPr>
              <a:t>делах, не </a:t>
            </a:r>
            <a:r>
              <a:rPr lang="ru-RU" sz="2400" dirty="0">
                <a:solidFill>
                  <a:srgbClr val="0070C0"/>
                </a:solidFill>
              </a:rPr>
              <a:t>стесняйтесь обращаться за советом и консультацией к учителю или школьному психологу. 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*   8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 smtClean="0">
                <a:solidFill>
                  <a:srgbClr val="0070C0"/>
                </a:solidFill>
              </a:rPr>
              <a:t> С </a:t>
            </a:r>
            <a:r>
              <a:rPr lang="ru-RU" sz="2400" dirty="0">
                <a:solidFill>
                  <a:srgbClr val="0070C0"/>
                </a:solidFill>
              </a:rPr>
              <a:t>поступлением в школу в жизни вашего ребенка появился человек более авторитетный, чем вы. Это учитель. Уважайте мнение первоклассника о своем </a:t>
            </a:r>
            <a:r>
              <a:rPr lang="ru-RU" sz="2400" dirty="0" smtClean="0">
                <a:solidFill>
                  <a:srgbClr val="0070C0"/>
                </a:solidFill>
              </a:rPr>
              <a:t>педагоге.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* 9. 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Учение </a:t>
            </a:r>
            <a:r>
              <a:rPr lang="ru-RU" sz="2400" dirty="0">
                <a:solidFill>
                  <a:srgbClr val="0070C0"/>
                </a:solidFill>
              </a:rPr>
              <a:t>- это нелегкий и ответственный труд. Поступление в школу существенно меняет жизнь ребенка, но не должно лишать ее многообразия, радости, игры. У первоклассника должно оставаться достаточно времени для игровых занятий.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543</Words>
  <Application>Microsoft Office PowerPoint</Application>
  <PresentationFormat>Экран (4:3)</PresentationFormat>
  <Paragraphs>66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Ваш ребёнок идет  в школу</vt:lpstr>
      <vt:lpstr>Презентация PowerPoint</vt:lpstr>
      <vt:lpstr>Что делать и как </vt:lpstr>
      <vt:lpstr>Презентация PowerPoint</vt:lpstr>
      <vt:lpstr>Презентация PowerPoint</vt:lpstr>
      <vt:lpstr>Презентация PowerPoint</vt:lpstr>
      <vt:lpstr>9 подсказок для родителей первоклассника: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ЖЕЛАЮ ВАМ 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58</cp:revision>
  <dcterms:created xsi:type="dcterms:W3CDTF">2014-07-07T16:28:21Z</dcterms:created>
  <dcterms:modified xsi:type="dcterms:W3CDTF">2020-04-29T10:18:06Z</dcterms:modified>
</cp:coreProperties>
</file>