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8" r:id="rId8"/>
    <p:sldId id="269" r:id="rId9"/>
    <p:sldId id="272" r:id="rId10"/>
    <p:sldId id="271" r:id="rId11"/>
    <p:sldId id="264" r:id="rId12"/>
    <p:sldId id="267" r:id="rId13"/>
    <p:sldId id="266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8CE"/>
    <a:srgbClr val="D0CC32"/>
    <a:srgbClr val="E9E79F"/>
    <a:srgbClr val="DDDA69"/>
    <a:srgbClr val="D1E8C6"/>
    <a:srgbClr val="E2E289"/>
    <a:srgbClr val="FAEFC6"/>
    <a:srgbClr val="FFE1E1"/>
    <a:srgbClr val="F7E6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526" y="3957189"/>
            <a:ext cx="2399161" cy="23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avatars.mds.yandex.net/get-pdb/1352825/a2cdefb2-0477-45ef-8aa3-6f4c2da5118e/s120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05850" y="1198480"/>
            <a:ext cx="2353093" cy="20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982411" y="296644"/>
            <a:ext cx="3686658" cy="55256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83928" y="296645"/>
            <a:ext cx="3733189" cy="5595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7118" y="296645"/>
            <a:ext cx="3765293" cy="5643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522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318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1735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1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03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5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33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31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7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3961" b="68972"/>
          <a:stretch/>
        </p:blipFill>
        <p:spPr>
          <a:xfrm>
            <a:off x="10562879" y="5360590"/>
            <a:ext cx="1581842" cy="1312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76245" y="265800"/>
            <a:ext cx="3562354" cy="38362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8601" y="234949"/>
            <a:ext cx="4114798" cy="4431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153399" y="269607"/>
            <a:ext cx="3520509" cy="3791168"/>
          </a:xfrm>
          <a:prstGeom prst="rect">
            <a:avLst/>
          </a:prstGeom>
        </p:spPr>
      </p:pic>
      <p:pic>
        <p:nvPicPr>
          <p:cNvPr id="19" name="Picture 2" descr="https://ds04.infourok.ru/uploads/ex/0359/00031098-358395ed/10/hello_html_212d321d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245" y="5315542"/>
            <a:ext cx="1223370" cy="12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8952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3961" b="68972"/>
          <a:stretch/>
        </p:blipFill>
        <p:spPr>
          <a:xfrm>
            <a:off x="10195410" y="333494"/>
            <a:ext cx="1581842" cy="1312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475636" y="5547823"/>
            <a:ext cx="1276156" cy="9910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get-pdb/1352825/a2cdefb2-0477-45ef-8aa3-6f4c2da5118e/s120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89087" y="365125"/>
            <a:ext cx="1326593" cy="11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70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7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484182" y="5547823"/>
            <a:ext cx="1276156" cy="9910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1095-0EDB-4FF1-8A36-F6E2DC8750B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BD40-5E62-4743-AE6E-647263B330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51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76245" y="248708"/>
            <a:ext cx="3722588" cy="40087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8833" y="235422"/>
            <a:ext cx="3794333" cy="40860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991874" y="244248"/>
            <a:ext cx="3723879" cy="4010173"/>
          </a:xfrm>
          <a:prstGeom prst="rect">
            <a:avLst/>
          </a:prstGeom>
        </p:spPr>
      </p:pic>
      <p:pic>
        <p:nvPicPr>
          <p:cNvPr id="19" name="Picture 12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487" y="5362560"/>
            <a:ext cx="1310774" cy="13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18038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76245" y="248708"/>
            <a:ext cx="3722588" cy="40087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8833" y="235422"/>
            <a:ext cx="3794333" cy="40860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991874" y="244248"/>
            <a:ext cx="3723879" cy="40101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475636" y="5547823"/>
            <a:ext cx="1276156" cy="99108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28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6065" y="461754"/>
            <a:ext cx="3110670" cy="31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vatars.mds.yandex.net/get-pdb/1352825/a2cdefb2-0477-45ef-8aa3-6f4c2da5118e/s120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29984" y="461754"/>
            <a:ext cx="3607941" cy="31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7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5" r:id="rId6"/>
    <p:sldLayoutId id="2147483661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09406"/>
            <a:ext cx="10515600" cy="15544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ПРЕПОДАВАНИЕ РУССКОГО </a:t>
            </a:r>
            <a:r>
              <a:rPr lang="ru-RU" sz="2800" b="1" dirty="0" smtClean="0">
                <a:solidFill>
                  <a:srgbClr val="FF0000"/>
                </a:solidFill>
              </a:rPr>
              <a:t> (РОДНОГО) ЯЗЫКА  </a:t>
            </a:r>
            <a:r>
              <a:rPr lang="ru-RU" sz="2800" b="1" dirty="0" smtClean="0">
                <a:solidFill>
                  <a:srgbClr val="FF0000"/>
                </a:solidFill>
              </a:rPr>
              <a:t>В УСЛОВИЯХ ВВЕДЕНИЯ ФГОС НОВОГО ПОКОЛЕНИЯ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3C08CE"/>
                </a:solidFill>
              </a:rPr>
              <a:t>Автор : </a:t>
            </a:r>
            <a:r>
              <a:rPr lang="ru-RU" b="1" dirty="0" err="1" smtClean="0">
                <a:solidFill>
                  <a:srgbClr val="3C08CE"/>
                </a:solidFill>
              </a:rPr>
              <a:t>Фефелова</a:t>
            </a:r>
            <a:r>
              <a:rPr lang="ru-RU" b="1" dirty="0" smtClean="0">
                <a:solidFill>
                  <a:srgbClr val="3C08CE"/>
                </a:solidFill>
              </a:rPr>
              <a:t> З.А., учитель начальных классов, МБОУ «</a:t>
            </a:r>
            <a:r>
              <a:rPr lang="ru-RU" b="1" dirty="0" err="1" smtClean="0">
                <a:solidFill>
                  <a:srgbClr val="3C08CE"/>
                </a:solidFill>
              </a:rPr>
              <a:t>Катандинская</a:t>
            </a:r>
            <a:r>
              <a:rPr lang="ru-RU" b="1" dirty="0" smtClean="0">
                <a:solidFill>
                  <a:srgbClr val="3C08CE"/>
                </a:solidFill>
              </a:rPr>
              <a:t> СОШ» Республика Алтай</a:t>
            </a:r>
            <a:endParaRPr lang="ru-RU" b="1" dirty="0">
              <a:solidFill>
                <a:srgbClr val="3C08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99333" y="606588"/>
            <a:ext cx="987885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031966"/>
            <a:ext cx="10363200" cy="8229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учебно-воспитательном процессе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869951" y="1765300"/>
            <a:ext cx="10452100" cy="38735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личность,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</a:rPr>
              <a:t>готовая  к эффективному межэтническому взаимодействию, сохраняющую свою этническую идентичность, стремящуюся к пониманию других культур, умеющей жить в мире и согласии с представителями разных национальностей.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8457"/>
            <a:ext cx="10515600" cy="1201783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результаты освоения выпускниками основной школы программы по русскому (родному) языку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6365"/>
            <a:ext cx="10515600" cy="42305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владение всеми видами речевой деятельности;</a:t>
            </a:r>
          </a:p>
          <a:p>
            <a:pPr algn="just"/>
            <a:r>
              <a:rPr lang="ru-RU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применение приобретенных знаний, умений и навыков в повседневной жизни; способность использовать родной язык как средство получения знаний по другим учебным предметам; применение полученных знаний, умений и навыков анализа языковых явлений на </a:t>
            </a:r>
            <a:r>
              <a:rPr lang="ru-RU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межпредметном</a:t>
            </a:r>
            <a:r>
              <a:rPr lang="ru-RU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уровне (на уроках иностранного языка, литературы и др.); </a:t>
            </a:r>
          </a:p>
          <a:p>
            <a:pPr algn="just"/>
            <a:r>
              <a:rPr lang="ru-RU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коммуникативно</a:t>
            </a:r>
            <a:r>
              <a:rPr lang="ru-RU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целесообразное взаимодействие с окружающими людьми в процессе речевого общения, совместного выполнения какого-либо задания, участия в спорах, обсуждениях актуальных тем; овладение национально-культурными нормами речевого поведения в различных ситуациях формального и неформального межличностного и межкультурного общения.</a:t>
            </a:r>
            <a:r>
              <a:rPr lang="ru-RU" sz="36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93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99333" y="593888"/>
            <a:ext cx="987885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751418" y="365125"/>
            <a:ext cx="10638367" cy="1346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800000"/>
                </a:solidFill>
              </a:rPr>
              <a:t>в рамках ФГСО второго поколения особое место занимает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</a:rPr>
              <a:t>                               </a:t>
            </a:r>
            <a:r>
              <a:rPr lang="ru-RU" sz="2800" b="1" i="1" dirty="0" smtClean="0">
                <a:solidFill>
                  <a:schemeClr val="bg1">
                    <a:lumMod val="25000"/>
                  </a:schemeClr>
                </a:solidFill>
              </a:rPr>
              <a:t>этнокультурная компетенция.</a:t>
            </a:r>
            <a:r>
              <a:rPr lang="ru-RU" sz="3200" b="1" i="1" dirty="0" smtClean="0">
                <a:solidFill>
                  <a:schemeClr val="bg1">
                    <a:lumMod val="25000"/>
                  </a:schemeClr>
                </a:solidFill>
              </a:rPr>
              <a:t>  </a:t>
            </a:r>
            <a:br>
              <a:rPr lang="ru-RU" sz="3200" b="1" i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3200" b="1" i="1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643467" y="1984376"/>
            <a:ext cx="11084984" cy="270351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Сущность этнокультурной компетентности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заключается в том, что человек, обладая данной компетентностью, выступает активным носителем опыта в области этнокультур и межэтнического взаимодействия</a:t>
            </a: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24367" y="274639"/>
            <a:ext cx="11817351" cy="2312987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Формируя этнокультурную компетентность школьников, мы должны делать акцент на приобщение их к красоте и добру, на желание видеть неповторимость родной культуры, природы, участвовать в их сохранении и приумножении.</a:t>
            </a:r>
            <a:r>
              <a:rPr lang="ru-RU" sz="2000" b="1" dirty="0" smtClean="0">
                <a:solidFill>
                  <a:srgbClr val="800000"/>
                </a:solidFill>
              </a:rPr>
              <a:t/>
            </a:r>
            <a:br>
              <a:rPr lang="ru-RU" sz="2000" b="1" dirty="0" smtClean="0">
                <a:solidFill>
                  <a:srgbClr val="80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50377" y="3016249"/>
            <a:ext cx="6766560" cy="2326459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3C08CE"/>
                </a:solidFill>
              </a:rPr>
              <a:t>Ведь какими вырастут наши дети, люди нового поколения –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8000" b="1" dirty="0" smtClean="0">
                <a:solidFill>
                  <a:srgbClr val="3C08CE"/>
                </a:solidFill>
              </a:rPr>
              <a:t>многое зависит от нас!</a:t>
            </a: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b="1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0484" name="Picture 7" descr="224476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135" y="2421891"/>
            <a:ext cx="3469216" cy="37957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!</a:t>
            </a:r>
            <a:b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19"/>
            <a:ext cx="10515600" cy="12017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примерной программе обозначено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предметных курсов на разных  уровнях: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уровне </a:t>
            </a:r>
            <a:r>
              <a:rPr lang="ru-RU" sz="3200" b="1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, предметных и личностных целей; </a:t>
            </a:r>
            <a:endParaRPr lang="ru-RU" sz="3200" b="1" dirty="0" smtClean="0">
              <a:solidFill>
                <a:srgbClr val="3C08C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 уровне </a:t>
            </a:r>
            <a:r>
              <a:rPr lang="ru-RU" sz="3200" b="1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, предметных и </a:t>
            </a:r>
            <a:endParaRPr lang="ru-RU" sz="3200" b="1" dirty="0" smtClean="0">
              <a:solidFill>
                <a:srgbClr val="3C08C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   личностных</a:t>
            </a: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 образовательных результатов (требований); </a:t>
            </a:r>
            <a:endParaRPr lang="ru-RU" sz="3200" b="1" dirty="0" smtClean="0">
              <a:solidFill>
                <a:srgbClr val="3C08C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уровне учебных действий.</a:t>
            </a:r>
            <a:endParaRPr lang="ru-RU" sz="3200" dirty="0">
              <a:solidFill>
                <a:srgbClr val="3C08C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rgbClr val="3C08CE"/>
                </a:solidFill>
                <a:cs typeface="Times New Roman" charset="0"/>
              </a:rPr>
              <a:t>Метапредметные</a:t>
            </a:r>
            <a:r>
              <a:rPr lang="ru-RU" sz="3200" dirty="0" smtClean="0">
                <a:solidFill>
                  <a:srgbClr val="3C08CE"/>
                </a:solidFill>
                <a:cs typeface="Times New Roman" charset="0"/>
              </a:rPr>
              <a:t> образовательные функции родного языка определяют </a:t>
            </a:r>
            <a:r>
              <a:rPr lang="ru-RU" sz="3200" b="1" dirty="0" smtClean="0">
                <a:solidFill>
                  <a:srgbClr val="3C08CE"/>
                </a:solidFill>
                <a:cs typeface="Times New Roman" charset="0"/>
              </a:rPr>
              <a:t>универсальный, обобщающий характер воздействия предмета «Русский (родной) язык» на формирование личности ребенка</a:t>
            </a:r>
            <a:r>
              <a:rPr lang="ru-RU" sz="3200" dirty="0" smtClean="0">
                <a:solidFill>
                  <a:srgbClr val="3C08CE"/>
                </a:solidFill>
                <a:cs typeface="Times New Roman" charset="0"/>
              </a:rPr>
              <a:t> в процессе его обучения в школе. Русский (родной) язык является основой развития мышления, воображения, интеллектуальных и творческих способностей учащихся; основой самореализации личности</a:t>
            </a:r>
            <a:r>
              <a:rPr lang="ru-RU" sz="3200" dirty="0" smtClean="0">
                <a:solidFill>
                  <a:srgbClr val="3C08CE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Вклад предмета «Русский (родной) язык» в достижение целей основного общего образования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Целями изучения русского (родного) языка в основной школе являются: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воспитание уважения к родному языку, сознательного отношения к нему как явлению культуры; осмысление родного языка как основного средства общения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овладение русским языком как средством общения в повседневной жизни и учебной деятельности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освоение знаний об устройстве языковой системы и закономерностях ее функционирования, о стилистических ресурсах и основных нормах русского литературного языка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учебного предмета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Содержание курса русского (родного) языка в основной школе обусловлено общей нацеленностью образовательного процесса на достижение </a:t>
            </a:r>
            <a:r>
              <a:rPr lang="ru-RU" sz="3200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и предметных целей обучения, что возможно на основе </a:t>
            </a:r>
            <a:r>
              <a:rPr lang="ru-RU" sz="3200" b="1" i="1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3200" b="1" i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, который обеспечивает формирование и развитие </a:t>
            </a:r>
            <a:r>
              <a:rPr lang="ru-RU" sz="3200" b="1" i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коммуникативной, языковой и лингвистической (языковедческой) и </a:t>
            </a:r>
            <a:r>
              <a:rPr lang="ru-RU" sz="3200" b="1" i="1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культуроведческой</a:t>
            </a:r>
            <a:r>
              <a:rPr lang="ru-RU" sz="3200" b="1" i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компетенций</a:t>
            </a: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3C08C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содержательные линии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содержание, обеспечивающее формирование коммуникативной компетенции;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содержание, обеспечивающее формирование языковой и лингвистической (языковедческой) компетенций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содержание, обеспечивающее формирование </a:t>
            </a:r>
            <a:r>
              <a:rPr lang="ru-RU" sz="3200" dirty="0" err="1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культуроведческой</a:t>
            </a:r>
            <a:r>
              <a:rPr lang="ru-RU" sz="3200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 компетенции.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8900" y="3338"/>
            <a:ext cx="987885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13267" y="731519"/>
            <a:ext cx="11468100" cy="129322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выпускника начальной школы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поликультурного  образования: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1" y="2377440"/>
            <a:ext cx="11298767" cy="326136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любит  свой народ, свой край, свою Родину,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знает, уважает и принимает ценности любого народа;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ru-RU" sz="3200" b="1" dirty="0" smtClean="0">
                <a:solidFill>
                  <a:srgbClr val="3C08CE"/>
                </a:solidFill>
                <a:latin typeface="Times New Roman" pitchFamily="18" charset="0"/>
                <a:cs typeface="Times New Roman" pitchFamily="18" charset="0"/>
              </a:rPr>
              <a:t>понимает и умеет ценить национальные достижения Отечества, успехи края, города, района, школы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533</Words>
  <Application>Microsoft Office PowerPoint</Application>
  <PresentationFormat>Произвольный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ПРЕПОДАВАНИЕ РУССКОГО  (РОДНОГО) ЯЗЫКА  В УСЛОВИЯХ ВВЕДЕНИЯ ФГОС НОВОГО ПОКОЛЕНИЯ</vt:lpstr>
      <vt:lpstr>В примерной программе обозначено целеполагание предметных курсов на разных  уровнях:</vt:lpstr>
      <vt:lpstr>Вклад предмета «Русский (родной) язык» в достижение целей основного общего образования </vt:lpstr>
      <vt:lpstr>Целями изучения русского (родного) языка в основной школе являются: </vt:lpstr>
      <vt:lpstr>Общая характеристика учебного предмета </vt:lpstr>
      <vt:lpstr>Основные содержательные линии</vt:lpstr>
      <vt:lpstr>Слайд 7</vt:lpstr>
      <vt:lpstr>Слайд 8</vt:lpstr>
      <vt:lpstr>Модель выпускника начальной школы  в рамках поликультурного  образования: </vt:lpstr>
      <vt:lpstr> Предполагаемый результат в учебно-воспитательном процессе</vt:lpstr>
      <vt:lpstr>Метапредметные результаты освоения выпускниками основной школы программы по русскому (родному) языку</vt:lpstr>
      <vt:lpstr>в рамках ФГСО второго поколения особое место занимает                                этнокультурная компетенция.   </vt:lpstr>
      <vt:lpstr>Формируя этнокультурную компетентность школьников, мы должны делать акцент на приобщение их к красоте и добру, на желание видеть неповторимость родной культуры, природы, участвовать в их сохранении и приумножении. </vt:lpstr>
      <vt:lpstr>СПАСИБО ЗА ВНИМАНИЕ ! 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</dc:subject>
  <dc:creator>Viktoriya Polshkova</dc:creator>
  <cp:keywords>русский язык;книги;школа</cp:keywords>
  <cp:lastModifiedBy>Школа</cp:lastModifiedBy>
  <cp:revision>103</cp:revision>
  <dcterms:created xsi:type="dcterms:W3CDTF">2019-04-16T15:48:18Z</dcterms:created>
  <dcterms:modified xsi:type="dcterms:W3CDTF">2020-12-04T12:12:45Z</dcterms:modified>
</cp:coreProperties>
</file>