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78" r:id="rId3"/>
    <p:sldId id="258" r:id="rId4"/>
    <p:sldId id="280" r:id="rId5"/>
    <p:sldId id="287" r:id="rId6"/>
    <p:sldId id="284" r:id="rId7"/>
    <p:sldId id="305" r:id="rId8"/>
    <p:sldId id="306" r:id="rId9"/>
    <p:sldId id="307" r:id="rId10"/>
    <p:sldId id="308" r:id="rId11"/>
    <p:sldId id="273" r:id="rId12"/>
    <p:sldId id="309" r:id="rId13"/>
    <p:sldId id="310" r:id="rId14"/>
    <p:sldId id="311" r:id="rId15"/>
    <p:sldId id="303" r:id="rId16"/>
    <p:sldId id="281" r:id="rId17"/>
    <p:sldId id="298" r:id="rId18"/>
    <p:sldId id="27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FF"/>
    <a:srgbClr val="000099"/>
    <a:srgbClr val="663300"/>
    <a:srgbClr val="99FFCC"/>
    <a:srgbClr val="FF66CC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2706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08358D-5E35-4FE6-BECC-CA2C48130D56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04ECCA-570E-4A77-86C6-47CB1A1D13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04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49ED80-A353-43A3-9D07-21B8DC85616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1E6B4-4BCC-4608-984B-7EBCE55EA14D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F254-F230-4517-8027-5D455AC1B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F90D0-EBD9-48D0-AE92-4ED5C908F05F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AB70-A512-448F-A323-C35520964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58197-DF28-4500-96FF-39992729CD65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0188C-805F-405C-A1FF-05D93ABB8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6FEEB-7B48-4629-914F-A4DE616718B3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1B2A3-327F-4252-AF52-F0B1C095C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EB195-3D39-4825-9DA7-C8DBBF8796BD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ED89-5BD8-41B7-ACC5-3CB60CB80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C4616-157A-40E5-B480-A5A894C9411F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D3E20-28BB-4FE5-90AF-D03901D8F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EBA22-5E14-4CD8-9C9B-1DD78DFE97D5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BA899-8D8D-45CC-A55D-BDC552EC1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462EC-102D-47EA-82E5-AB837E62A11F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080A1-2782-4421-8C24-EF3414E5B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9B503-98D8-4E2E-BC99-6D37D37692C3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FE599-EE7B-43DC-988C-7311A91986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909B-DA95-4DCD-AECE-C965E9943E4B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D8A2B-0E35-4480-8786-D072A8AFC2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8774C-3C6D-4FA5-B5EF-2B6D1487C66E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F86C4-710E-4924-9853-1DDF9D777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1C0F7E-9376-46D2-93BC-0EDE29174899}" type="datetimeFigureOut">
              <a:rPr lang="ru-RU"/>
              <a:pPr>
                <a:defRPr/>
              </a:pPr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A32E78-680F-4B1C-BA3A-5C101ED3C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428604"/>
            <a:ext cx="6665727" cy="923330"/>
          </a:xfrm>
          <a:prstGeom prst="rect">
            <a:avLst/>
          </a:prstGeom>
          <a:noFill/>
        </p:spPr>
        <p:txBody>
          <a:bodyPr wrap="none">
            <a:prstTxWarp prst="textWave2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русского языка</a:t>
            </a:r>
          </a:p>
        </p:txBody>
      </p:sp>
      <p:pic>
        <p:nvPicPr>
          <p:cNvPr id="2051" name="Picture 4" descr="15186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1643063"/>
            <a:ext cx="7143750" cy="471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5" descr="83c94ddac64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88" y="785813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«ПАДЕЖНАЯ»</a:t>
            </a:r>
            <a:endParaRPr lang="ru-RU" dirty="0"/>
          </a:p>
        </p:txBody>
      </p:sp>
      <p:sp>
        <p:nvSpPr>
          <p:cNvPr id="4" name="10-конечная звезда 3"/>
          <p:cNvSpPr/>
          <p:nvPr/>
        </p:nvSpPr>
        <p:spPr>
          <a:xfrm>
            <a:off x="3929063" y="2857500"/>
            <a:ext cx="1857375" cy="1571625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Р.п</a:t>
            </a:r>
            <a:r>
              <a:rPr lang="ru-RU" dirty="0"/>
              <a:t>.</a:t>
            </a:r>
          </a:p>
        </p:txBody>
      </p:sp>
      <p:sp>
        <p:nvSpPr>
          <p:cNvPr id="6" name="10-конечная звезда 5"/>
          <p:cNvSpPr/>
          <p:nvPr/>
        </p:nvSpPr>
        <p:spPr>
          <a:xfrm>
            <a:off x="4500563" y="4714875"/>
            <a:ext cx="1857375" cy="171450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П.п.</a:t>
            </a:r>
          </a:p>
        </p:txBody>
      </p:sp>
      <p:sp>
        <p:nvSpPr>
          <p:cNvPr id="8" name="10-конечная звезда 7"/>
          <p:cNvSpPr/>
          <p:nvPr/>
        </p:nvSpPr>
        <p:spPr>
          <a:xfrm>
            <a:off x="6643688" y="1928813"/>
            <a:ext cx="1571625" cy="142875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Д.п.</a:t>
            </a:r>
          </a:p>
        </p:txBody>
      </p:sp>
      <p:sp>
        <p:nvSpPr>
          <p:cNvPr id="10" name="10-конечная звезда 9"/>
          <p:cNvSpPr/>
          <p:nvPr/>
        </p:nvSpPr>
        <p:spPr>
          <a:xfrm>
            <a:off x="1214438" y="4429125"/>
            <a:ext cx="1857375" cy="1643063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Т.п.</a:t>
            </a:r>
          </a:p>
        </p:txBody>
      </p:sp>
      <p:sp>
        <p:nvSpPr>
          <p:cNvPr id="11" name="10-конечная звезда 10"/>
          <p:cNvSpPr/>
          <p:nvPr/>
        </p:nvSpPr>
        <p:spPr>
          <a:xfrm>
            <a:off x="6786563" y="4214813"/>
            <a:ext cx="1643062" cy="1557337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В.п.</a:t>
            </a:r>
          </a:p>
        </p:txBody>
      </p:sp>
      <p:sp>
        <p:nvSpPr>
          <p:cNvPr id="12" name="10-конечная звезда 11"/>
          <p:cNvSpPr/>
          <p:nvPr/>
        </p:nvSpPr>
        <p:spPr>
          <a:xfrm flipH="1">
            <a:off x="1357313" y="2071688"/>
            <a:ext cx="1571625" cy="142875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</a:rPr>
              <a:t>И.п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Мои рисунки\Зима\Зима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1285875"/>
            <a:ext cx="571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5000625"/>
            <a:ext cx="7643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 опушились, иней, деревья, блестящим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813" y="5929313"/>
            <a:ext cx="57864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 лес, в, убор, красив, зимнем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0"/>
            <a:ext cx="6858048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  <a:br>
              <a:rPr lang="ru-RU" sz="3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3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«размышляЙ-КА!»</a:t>
            </a:r>
            <a:endParaRPr lang="ru-RU" sz="3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0"/>
            <a:ext cx="813609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</a:p>
          <a:p>
            <a:pPr algn="ctr">
              <a:defRPr/>
            </a:pPr>
            <a:r>
              <a:rPr lang="ru-RU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«УгадАЙ-КА!»</a:t>
            </a:r>
          </a:p>
        </p:txBody>
      </p:sp>
      <p:sp>
        <p:nvSpPr>
          <p:cNvPr id="14339" name="Заголовок 3"/>
          <p:cNvSpPr>
            <a:spLocks noGrp="1"/>
          </p:cNvSpPr>
          <p:nvPr>
            <p:ph type="ctrTitle"/>
          </p:nvPr>
        </p:nvSpPr>
        <p:spPr>
          <a:xfrm>
            <a:off x="0" y="2214563"/>
            <a:ext cx="8701088" cy="4643437"/>
          </a:xfrm>
        </p:spPr>
        <p:txBody>
          <a:bodyPr/>
          <a:lstStyle/>
          <a:p>
            <a:pPr marL="742950" indent="-742950" algn="l"/>
            <a:r>
              <a:rPr lang="ru-RU" b="1" i="1" smtClean="0">
                <a:solidFill>
                  <a:srgbClr val="333399"/>
                </a:solidFill>
              </a:rPr>
              <a:t>     Жили  в Саранск _, в Ярославл_,  в Астрахан__.</a:t>
            </a:r>
            <a:br>
              <a:rPr lang="ru-RU" b="1" i="1" smtClean="0">
                <a:solidFill>
                  <a:srgbClr val="333399"/>
                </a:solidFill>
              </a:rPr>
            </a:br>
            <a:r>
              <a:rPr lang="ru-RU" b="1" i="1" smtClean="0">
                <a:solidFill>
                  <a:srgbClr val="7030A0"/>
                </a:solidFill>
              </a:rPr>
              <a:t>Читали  о ландыш_, о рыс_, </a:t>
            </a:r>
            <a:br>
              <a:rPr lang="ru-RU" b="1" i="1" smtClean="0">
                <a:solidFill>
                  <a:srgbClr val="7030A0"/>
                </a:solidFill>
              </a:rPr>
            </a:br>
            <a:r>
              <a:rPr lang="ru-RU" b="1" i="1" smtClean="0">
                <a:solidFill>
                  <a:srgbClr val="7030A0"/>
                </a:solidFill>
              </a:rPr>
              <a:t>об ослик_.</a:t>
            </a:r>
            <a:r>
              <a:rPr lang="ru-RU" b="1" i="1" smtClean="0">
                <a:solidFill>
                  <a:srgbClr val="333399"/>
                </a:solidFill>
              </a:rPr>
              <a:t/>
            </a:r>
            <a:br>
              <a:rPr lang="ru-RU" b="1" i="1" smtClean="0">
                <a:solidFill>
                  <a:srgbClr val="333399"/>
                </a:solidFill>
              </a:rPr>
            </a:br>
            <a:r>
              <a:rPr lang="ru-RU" b="1" i="1" smtClean="0">
                <a:solidFill>
                  <a:srgbClr val="333399"/>
                </a:solidFill>
              </a:rPr>
              <a:t>Шел по алле_, по  дорожк_, по  площад_</a:t>
            </a:r>
            <a:r>
              <a:rPr lang="ru-RU" smtClean="0">
                <a:solidFill>
                  <a:srgbClr val="333399"/>
                </a:solidFill>
              </a:rPr>
              <a:t/>
            </a:r>
            <a:br>
              <a:rPr lang="ru-RU" smtClean="0">
                <a:solidFill>
                  <a:srgbClr val="333399"/>
                </a:solidFill>
              </a:rPr>
            </a:br>
            <a:endParaRPr lang="ru-RU" smtClean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5500688"/>
            <a:ext cx="8786813" cy="4000500"/>
          </a:xfrm>
        </p:spPr>
        <p:txBody>
          <a:bodyPr/>
          <a:lstStyle/>
          <a:p>
            <a:pPr algn="l">
              <a:defRPr/>
            </a:pPr>
            <a:endParaRPr lang="ru-RU" b="1" i="1" dirty="0" smtClean="0"/>
          </a:p>
          <a:p>
            <a:pPr algn="l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00042"/>
            <a:ext cx="9144000" cy="17851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</a:p>
          <a:p>
            <a:pPr algn="ctr">
              <a:defRPr/>
            </a:pP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55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исправляЙ-КА</a:t>
            </a: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!»</a:t>
            </a:r>
          </a:p>
        </p:txBody>
      </p:sp>
      <p:sp>
        <p:nvSpPr>
          <p:cNvPr id="15363" name="Заголовок 3"/>
          <p:cNvSpPr>
            <a:spLocks noGrp="1"/>
          </p:cNvSpPr>
          <p:nvPr>
            <p:ph type="ctrTitle"/>
          </p:nvPr>
        </p:nvSpPr>
        <p:spPr>
          <a:xfrm>
            <a:off x="428625" y="2071688"/>
            <a:ext cx="8286750" cy="1814512"/>
          </a:xfrm>
        </p:spPr>
        <p:txBody>
          <a:bodyPr/>
          <a:lstStyle/>
          <a:p>
            <a:pPr algn="l"/>
            <a:r>
              <a:rPr lang="ru-RU" sz="5000" smtClean="0">
                <a:solidFill>
                  <a:srgbClr val="7030A0"/>
                </a:solidFill>
              </a:rPr>
              <a:t>С</a:t>
            </a:r>
            <a:r>
              <a:rPr lang="ru-RU" sz="5000" smtClean="0">
                <a:solidFill>
                  <a:srgbClr val="FF0000"/>
                </a:solidFill>
              </a:rPr>
              <a:t>а</a:t>
            </a:r>
            <a:r>
              <a:rPr lang="ru-RU" sz="5000" smtClean="0">
                <a:solidFill>
                  <a:srgbClr val="7030A0"/>
                </a:solidFill>
              </a:rPr>
              <a:t>м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7030A0"/>
                </a:solidFill>
              </a:rPr>
              <a:t>лёт пр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7030A0"/>
                </a:solidFill>
              </a:rPr>
              <a:t>л</a:t>
            </a:r>
            <a:r>
              <a:rPr lang="ru-RU" sz="5000" smtClean="0">
                <a:solidFill>
                  <a:srgbClr val="FF0000"/>
                </a:solidFill>
              </a:rPr>
              <a:t>е</a:t>
            </a:r>
            <a:r>
              <a:rPr lang="ru-RU" sz="5000" smtClean="0">
                <a:solidFill>
                  <a:srgbClr val="7030A0"/>
                </a:solidFill>
              </a:rPr>
              <a:t>тел над лес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7030A0"/>
                </a:solidFill>
              </a:rPr>
              <a:t>м</a:t>
            </a:r>
            <a:r>
              <a:rPr lang="ru-RU" sz="5000" smtClean="0">
                <a:solidFill>
                  <a:srgbClr val="FF0000"/>
                </a:solidFill>
              </a:rPr>
              <a:t>,</a:t>
            </a:r>
            <a:r>
              <a:rPr lang="ru-RU" sz="5000" smtClean="0">
                <a:solidFill>
                  <a:srgbClr val="7030A0"/>
                </a:solidFill>
              </a:rPr>
              <a:t> над пол</a:t>
            </a:r>
            <a:r>
              <a:rPr lang="ru-RU" sz="5000" smtClean="0">
                <a:solidFill>
                  <a:srgbClr val="FF0000"/>
                </a:solidFill>
              </a:rPr>
              <a:t>е</a:t>
            </a:r>
            <a:r>
              <a:rPr lang="ru-RU" sz="5000" smtClean="0">
                <a:solidFill>
                  <a:srgbClr val="7030A0"/>
                </a:solidFill>
              </a:rPr>
              <a:t>м и над ре</a:t>
            </a:r>
            <a:r>
              <a:rPr lang="ru-RU" sz="5000" u="sng" smtClean="0">
                <a:solidFill>
                  <a:srgbClr val="FF0000"/>
                </a:solidFill>
              </a:rPr>
              <a:t>чк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7030A0"/>
                </a:solidFill>
              </a:rPr>
              <a:t>й.</a:t>
            </a:r>
          </a:p>
        </p:txBody>
      </p:sp>
      <p:sp>
        <p:nvSpPr>
          <p:cNvPr id="15364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71500" y="4286250"/>
            <a:ext cx="8072438" cy="2571750"/>
          </a:xfrm>
        </p:spPr>
        <p:txBody>
          <a:bodyPr/>
          <a:lstStyle/>
          <a:p>
            <a:pPr algn="l"/>
            <a:r>
              <a:rPr lang="ru-RU" sz="5000" smtClean="0">
                <a:solidFill>
                  <a:srgbClr val="333399"/>
                </a:solidFill>
              </a:rPr>
              <a:t>Пар от дыхания ине</a:t>
            </a:r>
            <a:r>
              <a:rPr lang="ru-RU" sz="5000" smtClean="0">
                <a:solidFill>
                  <a:srgbClr val="FF0000"/>
                </a:solidFill>
              </a:rPr>
              <a:t>е</a:t>
            </a:r>
            <a:r>
              <a:rPr lang="ru-RU" sz="5000" smtClean="0">
                <a:solidFill>
                  <a:srgbClr val="333399"/>
                </a:solidFill>
              </a:rPr>
              <a:t>м 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333399"/>
                </a:solidFill>
              </a:rPr>
              <a:t>с</a:t>
            </a:r>
            <a:r>
              <a:rPr lang="ru-RU" sz="5000" smtClean="0">
                <a:solidFill>
                  <a:srgbClr val="FF0000"/>
                </a:solidFill>
              </a:rPr>
              <a:t>е</a:t>
            </a:r>
            <a:r>
              <a:rPr lang="ru-RU" sz="5000" smtClean="0">
                <a:solidFill>
                  <a:srgbClr val="333399"/>
                </a:solidFill>
              </a:rPr>
              <a:t>дал на в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333399"/>
                </a:solidFill>
              </a:rPr>
              <a:t>р</a:t>
            </a:r>
            <a:r>
              <a:rPr lang="ru-RU" sz="5000" smtClean="0">
                <a:solidFill>
                  <a:srgbClr val="FF0000"/>
                </a:solidFill>
              </a:rPr>
              <a:t>о</a:t>
            </a:r>
            <a:r>
              <a:rPr lang="ru-RU" sz="5000" smtClean="0">
                <a:solidFill>
                  <a:srgbClr val="333399"/>
                </a:solidFill>
              </a:rPr>
              <a:t>тнике и на ша</a:t>
            </a:r>
            <a:r>
              <a:rPr lang="ru-RU" sz="5000" smtClean="0">
                <a:solidFill>
                  <a:srgbClr val="FF0000"/>
                </a:solidFill>
              </a:rPr>
              <a:t>п</a:t>
            </a:r>
            <a:r>
              <a:rPr lang="ru-RU" sz="5000" smtClean="0">
                <a:solidFill>
                  <a:srgbClr val="333399"/>
                </a:solidFill>
              </a:rPr>
              <a:t>к</a:t>
            </a:r>
            <a:r>
              <a:rPr lang="ru-RU" sz="5000" smtClean="0">
                <a:solidFill>
                  <a:srgbClr val="FF0000"/>
                </a:solidFill>
              </a:rPr>
              <a:t>е</a:t>
            </a:r>
            <a:r>
              <a:rPr lang="ru-RU" sz="5000" smtClean="0">
                <a:solidFill>
                  <a:srgbClr val="333399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00042"/>
            <a:ext cx="9144000" cy="17851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</a:p>
          <a:p>
            <a:pPr algn="ctr">
              <a:defRPr/>
            </a:pP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55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ЗаполняЙ-КА</a:t>
            </a:r>
            <a:r>
              <a:rPr lang="ru-RU" sz="5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!»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88" y="2428875"/>
            <a:ext cx="8229600" cy="1143000"/>
          </a:xfrm>
        </p:spPr>
        <p:txBody>
          <a:bodyPr/>
          <a:lstStyle/>
          <a:p>
            <a:r>
              <a:rPr lang="ru-RU" sz="5400" b="1" i="1" smtClean="0">
                <a:solidFill>
                  <a:srgbClr val="333399"/>
                </a:solidFill>
              </a:rPr>
              <a:t>Проверь себя по таблице</a:t>
            </a:r>
            <a:endParaRPr lang="ru-RU" sz="5000" i="1" smtClean="0">
              <a:solidFill>
                <a:srgbClr val="333399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625" y="3571875"/>
          <a:ext cx="8229599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726"/>
                <a:gridCol w="857256"/>
                <a:gridCol w="928694"/>
                <a:gridCol w="1071570"/>
                <a:gridCol w="1071570"/>
                <a:gridCol w="1000132"/>
                <a:gridCol w="828651"/>
              </a:tblGrid>
              <a:tr h="930355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Номер ответа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</a:tr>
              <a:tr h="1355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Номер </a:t>
                      </a:r>
                      <a:r>
                        <a:rPr lang="ru-RU" sz="3200" baseline="0" dirty="0" smtClean="0">
                          <a:solidFill>
                            <a:srgbClr val="C00000"/>
                          </a:solidFill>
                        </a:rPr>
                        <a:t> задания</a:t>
                      </a:r>
                      <a:endParaRPr lang="ru-RU" sz="320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C:\Documents and Settings\Мамуля\Рабочий стол\Коллекция картинок\Рисунок18.png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1643042" y="357166"/>
            <a:ext cx="6286544" cy="5551539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2857496"/>
            <a:ext cx="8229600" cy="37369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itchFamily="66" charset="0"/>
              </a:rPr>
              <a:t>Мудрым никто не родился,</a:t>
            </a:r>
            <a:br>
              <a:rPr lang="ru-RU" sz="6000" b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itchFamily="66" charset="0"/>
              </a:rPr>
            </a:br>
            <a:r>
              <a:rPr lang="ru-RU" sz="6000" b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itchFamily="66" charset="0"/>
              </a:rPr>
              <a:t>      а научился.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 anchor="b"/>
          <a:lstStyle/>
          <a:p>
            <a:pPr eaLnBrk="1" hangingPunct="1"/>
            <a:endParaRPr lang="ru-RU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8" rIns="92075" bIns="46038"/>
          <a:lstStyle/>
          <a:p>
            <a:pPr eaLnBrk="1" hangingPunct="1"/>
            <a:endParaRPr lang="ru-RU" smtClean="0"/>
          </a:p>
        </p:txBody>
      </p:sp>
      <p:pic>
        <p:nvPicPr>
          <p:cNvPr id="18436" name="Picture 4" descr="YD9A0CALEK2IRCA5TDD5KCARU1HYJCA8DQ1N7CAYIGVAICABM3U65CAAPN09NCAI400X0CAT0CBY2CANXWVFYCAG7HL77CADC8IGJCA5BQPBPCAYS1XM1CAM45EZDCAY03GYACA01DVY0CANTYL09CAONA9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24975" cy="699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042988" y="404813"/>
            <a:ext cx="7056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54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Д</a:t>
            </a:r>
            <a:r>
              <a:rPr lang="ru-RU" sz="54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омашнее задание</a:t>
            </a:r>
          </a:p>
        </p:txBody>
      </p:sp>
      <p:grpSp>
        <p:nvGrpSpPr>
          <p:cNvPr id="18438" name="Group 7"/>
          <p:cNvGrpSpPr>
            <a:grpSpLocks/>
          </p:cNvGrpSpPr>
          <p:nvPr/>
        </p:nvGrpSpPr>
        <p:grpSpPr bwMode="auto">
          <a:xfrm>
            <a:off x="1357313" y="1674813"/>
            <a:ext cx="6862762" cy="5183187"/>
            <a:chOff x="1338" y="165"/>
            <a:chExt cx="3855" cy="3990"/>
          </a:xfrm>
        </p:grpSpPr>
        <p:pic>
          <p:nvPicPr>
            <p:cNvPr id="18440" name="Picture 8" descr="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38" y="165"/>
              <a:ext cx="3855" cy="3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2657" y="693"/>
              <a:ext cx="2223" cy="458"/>
            </a:xfrm>
            <a:prstGeom prst="rect">
              <a:avLst/>
            </a:prstGeom>
            <a:solidFill>
              <a:srgbClr val="148614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0000"/>
                </a:lnSpc>
                <a:spcBef>
                  <a:spcPct val="50000"/>
                </a:spcBef>
              </a:pPr>
              <a:r>
                <a:rPr lang="ru-RU" sz="3000" b="1">
                  <a:solidFill>
                    <a:schemeClr val="bg1"/>
                  </a:solidFill>
                </a:rPr>
                <a:t> </a:t>
              </a:r>
            </a:p>
          </p:txBody>
        </p:sp>
      </p:grpSp>
      <p:sp>
        <p:nvSpPr>
          <p:cNvPr id="141322" name="Rectangle 10"/>
          <p:cNvSpPr>
            <a:spLocks noChangeArrowheads="1"/>
          </p:cNvSpPr>
          <p:nvPr/>
        </p:nvSpPr>
        <p:spPr bwMode="auto">
          <a:xfrm>
            <a:off x="5357813" y="1916113"/>
            <a:ext cx="34623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  Переписать предложение    задания «Исправляй-ка!» правильно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0" y="617538"/>
            <a:ext cx="8229600" cy="6240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0000FF"/>
                </a:solidFill>
              </a:rPr>
              <a:t>Я сегодня на уроке учился____________</a:t>
            </a: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0000FF"/>
                </a:solidFill>
              </a:rPr>
              <a:t>Я работал с _____________настроением.</a:t>
            </a: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0000FF"/>
                </a:solidFill>
              </a:rPr>
              <a:t>Я________доволен собой.</a:t>
            </a: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0000FF"/>
                </a:solidFill>
              </a:rPr>
              <a:t>Я испытывал затруднения, когда _________________ .</a:t>
            </a:r>
          </a:p>
        </p:txBody>
      </p:sp>
      <p:pic>
        <p:nvPicPr>
          <p:cNvPr id="19459" name="Picture 4" descr="8a9007d6eb73b482f79821ede54a06c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88" y="0"/>
            <a:ext cx="22860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1094558">
            <a:off x="857224" y="1428736"/>
            <a:ext cx="7303602" cy="923330"/>
          </a:xfrm>
          <a:prstGeom prst="rect">
            <a:avLst/>
          </a:prstGeom>
          <a:noFill/>
        </p:spPr>
        <p:txBody>
          <a:bodyPr wrap="none">
            <a:prstTxWarp prst="textCascade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УРОК !</a:t>
            </a:r>
          </a:p>
        </p:txBody>
      </p:sp>
      <p:pic>
        <p:nvPicPr>
          <p:cNvPr id="20483" name="Picture 2" descr="E:\Картинки\Роза4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66957">
            <a:off x="5459413" y="3027363"/>
            <a:ext cx="24003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8" name="Picture 4" descr="C:\Documents and Settings\Мамуля\Рабочий стол\Коллекция картинок\PEN_PA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444624"/>
            <a:ext cx="8358246" cy="5127647"/>
          </a:xfrm>
          <a:prstGeom prst="star10">
            <a:avLst/>
          </a:prstGeom>
          <a:noFill/>
          <a:effectLst>
            <a:softEdge rad="127000"/>
          </a:effectLst>
        </p:spPr>
      </p:pic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142875"/>
            <a:ext cx="8229600" cy="14287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МИНУТКА</a:t>
            </a:r>
            <a:b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ЧИСТОПИСАНИЯ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0" y="1428750"/>
            <a:ext cx="8429625" cy="5429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z="7200" b="1" smtClean="0">
              <a:solidFill>
                <a:srgbClr val="7030A0"/>
              </a:solidFill>
              <a:latin typeface="Monotype Corsiva" pitchFamily="66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7200" b="1" smtClean="0">
                <a:solidFill>
                  <a:srgbClr val="7030A0"/>
                </a:solidFill>
                <a:latin typeface="Monotype Corsiva" pitchFamily="66" charset="0"/>
              </a:rPr>
              <a:t>Красиво писать  -</a:t>
            </a:r>
          </a:p>
          <a:p>
            <a:pPr eaLnBrk="1" hangingPunct="1">
              <a:buFont typeface="Arial" charset="0"/>
              <a:buNone/>
            </a:pPr>
            <a:endParaRPr lang="ru-RU" sz="4900" b="1" smtClean="0">
              <a:solidFill>
                <a:srgbClr val="7030A0"/>
              </a:solidFill>
              <a:latin typeface="Monotype Corsiva" pitchFamily="66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7200" b="1" smtClean="0">
                <a:solidFill>
                  <a:srgbClr val="7030A0"/>
                </a:solidFill>
                <a:latin typeface="Monotype Corsiva" pitchFamily="66" charset="0"/>
              </a:rPr>
              <a:t>        красоту творить.</a:t>
            </a:r>
          </a:p>
        </p:txBody>
      </p:sp>
      <p:pic>
        <p:nvPicPr>
          <p:cNvPr id="3077" name="Рисунок 5" descr="83c94ddac64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1071563"/>
            <a:ext cx="2500313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1071563" y="0"/>
            <a:ext cx="9286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7786688" y="4286250"/>
            <a:ext cx="9286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7500938" y="0"/>
            <a:ext cx="114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500063" y="4286250"/>
            <a:ext cx="9286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02" name="Заголовок 6"/>
          <p:cNvSpPr>
            <a:spLocks noGrp="1"/>
          </p:cNvSpPr>
          <p:nvPr>
            <p:ph type="ctrTitle"/>
          </p:nvPr>
        </p:nvSpPr>
        <p:spPr>
          <a:xfrm>
            <a:off x="714375" y="1500188"/>
            <a:ext cx="7772400" cy="3000375"/>
          </a:xfrm>
        </p:spPr>
        <p:txBody>
          <a:bodyPr/>
          <a:lstStyle/>
          <a:p>
            <a:r>
              <a:rPr lang="ru-RU" sz="6700" i="1" smtClean="0">
                <a:solidFill>
                  <a:srgbClr val="7030A0"/>
                </a:solidFill>
                <a:latin typeface="Monotype Corsiva" pitchFamily="66" charset="0"/>
              </a:rPr>
              <a:t>С…ница, с…стра, Род…на, лаг…рь, инж…нер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857500" y="2143125"/>
            <a:ext cx="785813" cy="1428750"/>
          </a:xfrm>
        </p:spPr>
        <p:txBody>
          <a:bodyPr/>
          <a:lstStyle/>
          <a:p>
            <a:r>
              <a:rPr lang="ru-RU" sz="9900" smtClean="0">
                <a:solidFill>
                  <a:srgbClr val="C00000"/>
                </a:solidFill>
                <a:latin typeface="Monotype Corsiva" pitchFamily="66" charset="0"/>
              </a:rPr>
              <a:t>и</a:t>
            </a:r>
          </a:p>
        </p:txBody>
      </p:sp>
      <p:sp>
        <p:nvSpPr>
          <p:cNvPr id="4104" name="TextBox 5"/>
          <p:cNvSpPr txBox="1">
            <a:spLocks noChangeArrowheads="1"/>
          </p:cNvSpPr>
          <p:nvPr/>
        </p:nvSpPr>
        <p:spPr bwMode="auto">
          <a:xfrm>
            <a:off x="4214813" y="0"/>
            <a:ext cx="9286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Подзаголовок 7"/>
          <p:cNvSpPr txBox="1">
            <a:spLocks/>
          </p:cNvSpPr>
          <p:nvPr/>
        </p:nvSpPr>
        <p:spPr bwMode="auto">
          <a:xfrm>
            <a:off x="4357688" y="3143250"/>
            <a:ext cx="9191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ru-RU" sz="9900" dirty="0">
                <a:solidFill>
                  <a:srgbClr val="C00000"/>
                </a:solidFill>
                <a:latin typeface="Monotype Corsiva" pitchFamily="66" charset="0"/>
                <a:cs typeface="+mn-cs"/>
              </a:rPr>
              <a:t>е</a:t>
            </a:r>
          </a:p>
        </p:txBody>
      </p:sp>
      <p:sp>
        <p:nvSpPr>
          <p:cNvPr id="11" name="Подзаголовок 7"/>
          <p:cNvSpPr txBox="1">
            <a:spLocks/>
          </p:cNvSpPr>
          <p:nvPr/>
        </p:nvSpPr>
        <p:spPr bwMode="auto">
          <a:xfrm>
            <a:off x="5857875" y="2143125"/>
            <a:ext cx="9810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ru-RU" sz="9900" dirty="0">
                <a:solidFill>
                  <a:srgbClr val="C00000"/>
                </a:solidFill>
                <a:latin typeface="Monotype Corsiva" pitchFamily="66" charset="0"/>
                <a:cs typeface="+mn-cs"/>
              </a:rPr>
              <a:t>е</a:t>
            </a:r>
          </a:p>
        </p:txBody>
      </p:sp>
      <p:sp>
        <p:nvSpPr>
          <p:cNvPr id="12" name="Подзаголовок 7"/>
          <p:cNvSpPr txBox="1">
            <a:spLocks/>
          </p:cNvSpPr>
          <p:nvPr/>
        </p:nvSpPr>
        <p:spPr bwMode="auto">
          <a:xfrm>
            <a:off x="5143500" y="1071563"/>
            <a:ext cx="64293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ru-RU" sz="9900" dirty="0">
                <a:solidFill>
                  <a:srgbClr val="C00000"/>
                </a:solidFill>
                <a:latin typeface="Monotype Corsiva" pitchFamily="66" charset="0"/>
                <a:cs typeface="+mn-cs"/>
              </a:rPr>
              <a:t>е</a:t>
            </a:r>
            <a:r>
              <a:rPr lang="ru-RU" sz="7700" dirty="0">
                <a:solidFill>
                  <a:srgbClr val="C00000"/>
                </a:solidFill>
                <a:latin typeface="Monotype Corsiva" pitchFamily="66" charset="0"/>
                <a:cs typeface="+mn-cs"/>
              </a:rPr>
              <a:t>      </a:t>
            </a:r>
            <a:endParaRPr lang="ru-RU" sz="9900" dirty="0">
              <a:solidFill>
                <a:srgbClr val="C00000"/>
              </a:solidFill>
              <a:latin typeface="Monotype Corsiva" pitchFamily="66" charset="0"/>
              <a:cs typeface="+mn-cs"/>
            </a:endParaRPr>
          </a:p>
        </p:txBody>
      </p:sp>
      <p:sp>
        <p:nvSpPr>
          <p:cNvPr id="13" name="Подзаголовок 7"/>
          <p:cNvSpPr txBox="1">
            <a:spLocks/>
          </p:cNvSpPr>
          <p:nvPr/>
        </p:nvSpPr>
        <p:spPr bwMode="auto">
          <a:xfrm>
            <a:off x="2071688" y="1000125"/>
            <a:ext cx="7858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ru-RU" sz="9900" dirty="0">
                <a:solidFill>
                  <a:srgbClr val="C00000"/>
                </a:solidFill>
                <a:latin typeface="Monotype Corsiva" pitchFamily="66" charset="0"/>
                <a:cs typeface="+mn-cs"/>
              </a:rPr>
              <a:t>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14375" y="4429125"/>
            <a:ext cx="777716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800" b="1" i="1">
              <a:solidFill>
                <a:srgbClr val="000099"/>
              </a:solidFill>
              <a:latin typeface="Arial Narrow" pitchFamily="34" charset="0"/>
            </a:endParaRPr>
          </a:p>
          <a:p>
            <a:pPr>
              <a:spcBef>
                <a:spcPct val="50000"/>
              </a:spcBef>
            </a:pPr>
            <a:endParaRPr lang="ru-RU" sz="4800" b="1" i="1">
              <a:solidFill>
                <a:srgbClr val="000099"/>
              </a:solidFill>
              <a:latin typeface="Arial Narrow" pitchFamily="34" charset="0"/>
            </a:endParaRPr>
          </a:p>
        </p:txBody>
      </p:sp>
      <p:pic>
        <p:nvPicPr>
          <p:cNvPr id="5123" name="Picture 3" descr="a21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3" y="285750"/>
            <a:ext cx="2808287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Заголовок 12"/>
          <p:cNvSpPr>
            <a:spLocks noGrp="1"/>
          </p:cNvSpPr>
          <p:nvPr>
            <p:ph type="ctrTitle"/>
          </p:nvPr>
        </p:nvSpPr>
        <p:spPr>
          <a:xfrm>
            <a:off x="642938" y="2428875"/>
            <a:ext cx="7772400" cy="1470025"/>
          </a:xfrm>
        </p:spPr>
        <p:txBody>
          <a:bodyPr/>
          <a:lstStyle/>
          <a:p>
            <a:r>
              <a:rPr lang="ru-RU" sz="7200" smtClean="0">
                <a:solidFill>
                  <a:srgbClr val="7030A0"/>
                </a:solidFill>
                <a:latin typeface="Monotype Corsiva" pitchFamily="66" charset="0"/>
              </a:rPr>
              <a:t>Каша в голов (е/ и).</a:t>
            </a:r>
          </a:p>
        </p:txBody>
      </p:sp>
      <p:sp>
        <p:nvSpPr>
          <p:cNvPr id="5125" name="Текст 11"/>
          <p:cNvSpPr>
            <a:spLocks noGrp="1"/>
          </p:cNvSpPr>
          <p:nvPr>
            <p:ph type="subTitle" idx="1"/>
          </p:nvPr>
        </p:nvSpPr>
        <p:spPr>
          <a:xfrm>
            <a:off x="428625" y="3786188"/>
            <a:ext cx="8715375" cy="1752600"/>
          </a:xfrm>
        </p:spPr>
        <p:txBody>
          <a:bodyPr/>
          <a:lstStyle/>
          <a:p>
            <a:r>
              <a:rPr lang="ru-RU" sz="7200" smtClean="0">
                <a:solidFill>
                  <a:srgbClr val="7030A0"/>
                </a:solidFill>
                <a:latin typeface="Monotype Corsiva" pitchFamily="66" charset="0"/>
              </a:rPr>
              <a:t>Ушки на макушк ( е/и 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0" y="2928938"/>
            <a:ext cx="7429500" cy="3143250"/>
          </a:xfrm>
        </p:spPr>
        <p:txBody>
          <a:bodyPr/>
          <a:lstStyle/>
          <a:p>
            <a:pPr>
              <a:defRPr/>
            </a:pPr>
            <a:r>
              <a:rPr lang="ru-RU" sz="4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БЕЗУДАРНЫЕ  ПАДЕЖНЫЕ  ОКОНЧАНИЯ  ИМЁН  СУЩЕСТВИТЕЛЬНЫХ  В  ЕДИНСТВЕННОМ  ЧИСЛЕ</a:t>
            </a:r>
            <a:endParaRPr lang="ru-RU" sz="45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6147" name="Picture 15" descr="i?id=41031698&amp;tov=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4857750"/>
            <a:ext cx="2000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500034" y="571500"/>
            <a:ext cx="8215370" cy="2000244"/>
          </a:xfrm>
        </p:spPr>
        <p:txBody>
          <a:bodyPr wrap="none">
            <a:prstTxWarp prst="textWave2">
              <a:avLst>
                <a:gd name="adj1" fmla="val 12500"/>
                <a:gd name="adj2" fmla="val 811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Имя  существительное</a:t>
            </a:r>
            <a:endParaRPr lang="ru-RU" sz="5400" b="1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smtClean="0">
                <a:solidFill>
                  <a:srgbClr val="333399"/>
                </a:solidFill>
              </a:rPr>
              <a:t/>
            </a:r>
            <a:br>
              <a:rPr lang="ru-RU" sz="4000" b="1" smtClean="0">
                <a:solidFill>
                  <a:srgbClr val="333399"/>
                </a:solidFill>
              </a:rPr>
            </a:br>
            <a:endParaRPr lang="ru-RU" sz="4000" b="1" smtClean="0">
              <a:solidFill>
                <a:srgbClr val="333399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71500"/>
            <a:ext cx="9144000" cy="59499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ru-RU" b="1" i="1" u="sng" dirty="0" smtClean="0">
                <a:solidFill>
                  <a:srgbClr val="000066"/>
                </a:solidFill>
              </a:rPr>
              <a:t>Чтобы правильно писать безударное окончание существительного надо: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i="1" u="sng" dirty="0" smtClean="0">
                <a:solidFill>
                  <a:srgbClr val="000066"/>
                </a:solidFill>
              </a:rPr>
              <a:t>Шаг 1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0000FF"/>
                </a:solidFill>
              </a:rPr>
              <a:t>Определить падеж.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i="1" u="sng" dirty="0" smtClean="0">
                <a:solidFill>
                  <a:srgbClr val="000066"/>
                </a:solidFill>
              </a:rPr>
              <a:t> Шаг 2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0099"/>
                </a:solidFill>
              </a:rPr>
              <a:t>  </a:t>
            </a:r>
            <a:r>
              <a:rPr lang="ru-RU" sz="2800" b="1" dirty="0" smtClean="0">
                <a:solidFill>
                  <a:srgbClr val="0000FF"/>
                </a:solidFill>
              </a:rPr>
              <a:t>Определить склонение.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i="1" u="sng" dirty="0" smtClean="0">
                <a:solidFill>
                  <a:srgbClr val="000066"/>
                </a:solidFill>
              </a:rPr>
              <a:t> Шаг 3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i="1" dirty="0" smtClean="0">
                <a:solidFill>
                  <a:srgbClr val="0000FF"/>
                </a:solidFill>
              </a:rPr>
              <a:t>Вспомнить окончание существительного этого склонения в нужном падеже</a:t>
            </a:r>
            <a:r>
              <a:rPr lang="ru-RU" sz="2400" b="1" i="1" dirty="0" smtClean="0">
                <a:solidFill>
                  <a:srgbClr val="0000FF"/>
                </a:solidFill>
              </a:rPr>
              <a:t>.</a:t>
            </a:r>
            <a:endParaRPr lang="ru-RU" sz="2800" b="1" i="1" u="sng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i="1" u="sng" dirty="0" smtClean="0">
                <a:solidFill>
                  <a:srgbClr val="000066"/>
                </a:solidFill>
              </a:rPr>
              <a:t>Шаг 4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0000FF"/>
                </a:solidFill>
              </a:rPr>
              <a:t>  По слову-помощнику проверить окончание существительного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000099"/>
                </a:solidFill>
              </a:rPr>
              <a:t>(1скл.- весна, 2скл.- окно, 3скл.- степь)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rgbClr val="000099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>
              <a:solidFill>
                <a:srgbClr val="000099"/>
              </a:solidFill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187450" y="0"/>
            <a:ext cx="6275388" cy="5842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solidFill>
                  <a:srgbClr val="333399"/>
                </a:solidFill>
              </a:rPr>
              <a:t>Алгоритм работы</a:t>
            </a:r>
            <a:r>
              <a:rPr lang="ru-RU" sz="3200" b="1" dirty="0">
                <a:solidFill>
                  <a:srgbClr val="333399"/>
                </a:solidFill>
              </a:rPr>
              <a:t>: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7540">
            <a:off x="6184900" y="631825"/>
            <a:ext cx="2001838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BOO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81888" y="5786438"/>
            <a:ext cx="166211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QUILLP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2214563"/>
            <a:ext cx="1152525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>
            <a:off x="1821656" y="6036469"/>
            <a:ext cx="142875" cy="71438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536156" y="5965032"/>
            <a:ext cx="142875" cy="71438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00988" cy="1727200"/>
          </a:xfrm>
        </p:spPr>
        <p:txBody>
          <a:bodyPr/>
          <a:lstStyle/>
          <a:p>
            <a:pPr algn="ctr"/>
            <a:r>
              <a:rPr lang="ru-RU" sz="4000" i="1" smtClean="0">
                <a:solidFill>
                  <a:srgbClr val="C00000"/>
                </a:solidFill>
                <a:latin typeface="Arial" charset="0"/>
                <a:cs typeface="Arial" charset="0"/>
              </a:rPr>
              <a:t>На каком виде транспорта можно отправиться в путешествие?</a:t>
            </a:r>
          </a:p>
        </p:txBody>
      </p:sp>
      <p:pic>
        <p:nvPicPr>
          <p:cNvPr id="8195" name="Содержимое 3" descr="1745978296[1]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357688" y="3643313"/>
            <a:ext cx="3990975" cy="2822575"/>
          </a:xfrm>
        </p:spPr>
      </p:pic>
      <p:sp>
        <p:nvSpPr>
          <p:cNvPr id="819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2143125"/>
            <a:ext cx="3971925" cy="4714875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800" i="1" smtClean="0"/>
              <a:t>автомобиль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автобус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троллейбус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самолёт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машина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метро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пароход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газель</a:t>
            </a:r>
          </a:p>
          <a:p>
            <a:pPr>
              <a:buFont typeface="Arial" charset="0"/>
              <a:buChar char="•"/>
            </a:pPr>
            <a:r>
              <a:rPr lang="ru-RU" sz="2800" i="1" smtClean="0"/>
              <a:t>поезд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6357938" y="1785938"/>
            <a:ext cx="2214562" cy="1428750"/>
          </a:xfrm>
          <a:prstGeom prst="wedgeRectCallout">
            <a:avLst>
              <a:gd name="adj1" fmla="val -19409"/>
              <a:gd name="adj2" fmla="val 91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7030A0"/>
                </a:solidFill>
              </a:rPr>
              <a:t>В П.п. с предлогом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500042"/>
            <a:ext cx="813609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</a:p>
          <a:p>
            <a:pPr algn="ctr">
              <a:defRPr/>
            </a:pPr>
            <a:r>
              <a:rPr lang="ru-RU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«ОТДЫХАЙ-КА!»</a:t>
            </a:r>
          </a:p>
        </p:txBody>
      </p:sp>
      <p:pic>
        <p:nvPicPr>
          <p:cNvPr id="9219" name="Рисунок 5" descr="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0" y="2927350"/>
            <a:ext cx="3565525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357453"/>
          </a:xfrm>
        </p:spPr>
        <p:txBody>
          <a:bodyPr/>
          <a:lstStyle/>
          <a:p>
            <a:pPr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Станция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«размышляЙ-КА!»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625" y="2286000"/>
            <a:ext cx="8286750" cy="4071938"/>
          </a:xfrm>
        </p:spPr>
        <p:txBody>
          <a:bodyPr/>
          <a:lstStyle/>
          <a:p>
            <a:pPr marL="742950" indent="-742950" algn="just">
              <a:buFont typeface="+mj-lt"/>
              <a:buAutoNum type="arabicPeriod"/>
              <a:defRPr/>
            </a:pPr>
            <a:r>
              <a:rPr lang="ru-RU" sz="4100" b="1" dirty="0" smtClean="0">
                <a:solidFill>
                  <a:srgbClr val="333399"/>
                </a:solidFill>
              </a:rPr>
              <a:t>Под каждой крыш… свои мыши.</a:t>
            </a:r>
            <a:endParaRPr lang="ru-RU" sz="4100" b="1" dirty="0" smtClean="0"/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ru-RU" sz="4100" b="1" dirty="0" smtClean="0">
                <a:solidFill>
                  <a:srgbClr val="C00000"/>
                </a:solidFill>
              </a:rPr>
              <a:t>При солнышк… тепло, при матер… добро.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ru-RU" sz="4100" b="1" dirty="0" smtClean="0">
                <a:solidFill>
                  <a:srgbClr val="333399"/>
                </a:solidFill>
              </a:rPr>
              <a:t>Пушинка к пушинк… - и выйдет перинка.</a:t>
            </a:r>
            <a:endParaRPr lang="ru-RU" sz="4100" b="1" dirty="0">
              <a:solidFill>
                <a:srgbClr val="333399"/>
              </a:solidFill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288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972</TotalTime>
  <Words>306</Words>
  <Application>Microsoft Office PowerPoint</Application>
  <PresentationFormat>Экран (4:3)</PresentationFormat>
  <Paragraphs>94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МИНУТКА ЧИСТОПИСАНИЯ</vt:lpstr>
      <vt:lpstr>С…ница, с…стра, Род…на, лаг…рь, инж…нер</vt:lpstr>
      <vt:lpstr>Каша в голов (е/ и).</vt:lpstr>
      <vt:lpstr>Имя  существительное</vt:lpstr>
      <vt:lpstr> </vt:lpstr>
      <vt:lpstr>На каком виде транспорта можно отправиться в путешествие?</vt:lpstr>
      <vt:lpstr>Презентация PowerPoint</vt:lpstr>
      <vt:lpstr>Станция «размышляЙ-КА!»</vt:lpstr>
      <vt:lpstr>Станция «ПАДЕЖНАЯ»</vt:lpstr>
      <vt:lpstr>Презентация PowerPoint</vt:lpstr>
      <vt:lpstr>     Жили  в Саранск _, в Ярославл_,  в Астрахан__. Читали  о ландыш_, о рыс_,  об ослик_. Шел по алле_, по  дорожк_, по  площад_ </vt:lpstr>
      <vt:lpstr>Самолёт пролетел над лесом, над полем и над речкой.</vt:lpstr>
      <vt:lpstr>Проверь себя по таблице</vt:lpstr>
      <vt:lpstr>Мудрым никто не родился,       а научился.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Иришка</dc:creator>
  <cp:lastModifiedBy>1</cp:lastModifiedBy>
  <cp:revision>136</cp:revision>
  <dcterms:created xsi:type="dcterms:W3CDTF">2009-11-12T16:53:18Z</dcterms:created>
  <dcterms:modified xsi:type="dcterms:W3CDTF">2020-12-20T16:15:28Z</dcterms:modified>
</cp:coreProperties>
</file>