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1"/>
  </p:notesMasterIdLst>
  <p:sldIdLst>
    <p:sldId id="312" r:id="rId3"/>
    <p:sldId id="258" r:id="rId4"/>
    <p:sldId id="326" r:id="rId5"/>
    <p:sldId id="293" r:id="rId6"/>
    <p:sldId id="324" r:id="rId7"/>
    <p:sldId id="373" r:id="rId8"/>
    <p:sldId id="376" r:id="rId9"/>
    <p:sldId id="321" r:id="rId10"/>
    <p:sldId id="380" r:id="rId11"/>
    <p:sldId id="385" r:id="rId12"/>
    <p:sldId id="381" r:id="rId13"/>
    <p:sldId id="320" r:id="rId14"/>
    <p:sldId id="342" r:id="rId15"/>
    <p:sldId id="309" r:id="rId16"/>
    <p:sldId id="343" r:id="rId17"/>
    <p:sldId id="356" r:id="rId18"/>
    <p:sldId id="383" r:id="rId19"/>
    <p:sldId id="372" r:id="rId20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6" autoAdjust="0"/>
    <p:restoredTop sz="94692" autoAdjust="0"/>
  </p:normalViewPr>
  <p:slideViewPr>
    <p:cSldViewPr>
      <p:cViewPr>
        <p:scale>
          <a:sx n="69" d="100"/>
          <a:sy n="69" d="100"/>
        </p:scale>
        <p:origin x="-160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D9266-4CA8-446D-9193-B5105A94D1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B9500-DF1D-4AD1-A73F-971F3A7E31A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Базовые</a:t>
          </a:r>
          <a:endParaRPr lang="ru-RU" sz="1800" b="1" dirty="0"/>
        </a:p>
      </dgm:t>
    </dgm:pt>
    <dgm:pt modelId="{1C8C40B7-5D4E-43B7-9E14-003ED81EB456}" type="parTrans" cxnId="{2C89A839-669A-40EC-89AB-E6E8A5A7A93F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146F76CF-E817-42FC-957A-AE971CEB8782}" type="sibTrans" cxnId="{2C89A839-669A-40EC-89AB-E6E8A5A7A93F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9FC92D83-8362-4986-97AD-797519C5840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smtClean="0"/>
            <a:t>Разложение левой части на множители </a:t>
          </a:r>
          <a:endParaRPr lang="ru-RU" sz="2000" dirty="0"/>
        </a:p>
      </dgm:t>
    </dgm:pt>
    <dgm:pt modelId="{EB1A66C0-B4EB-4454-BFC6-527EDC4C31D4}" type="parTrans" cxnId="{63B06BB4-65BA-485D-AFE2-6DEB3814916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B7FE0C67-B726-422E-969F-8416BD5297A8}" type="sibTrans" cxnId="{63B06BB4-65BA-485D-AFE2-6DEB3814916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FF4EC485-6FA2-4281-8122-E9292D7083E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Способ переброски </a:t>
          </a:r>
          <a:endParaRPr lang="ru-RU" sz="2000" dirty="0"/>
        </a:p>
      </dgm:t>
    </dgm:pt>
    <dgm:pt modelId="{F0F78937-F9C4-47B1-818B-38C39F1FA934}" type="parTrans" cxnId="{5054E8CC-195F-47F1-ABC0-CB3C1B29920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A04CE836-69CC-4E86-8125-8DEC8F2F1890}" type="sibTrans" cxnId="{5054E8CC-195F-47F1-ABC0-CB3C1B29920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E7AB1851-6AE4-4A46-A63F-CFF88FB9D8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Метод выделения полного квадрата </a:t>
          </a:r>
          <a:endParaRPr lang="ru-RU" sz="2000" dirty="0"/>
        </a:p>
      </dgm:t>
    </dgm:pt>
    <dgm:pt modelId="{E6E36AF2-4023-4E7A-B801-D7E613710814}" type="parTrans" cxnId="{A395D75D-1761-441E-820C-7D03EFE752D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E6F8EF34-49D0-415A-B371-AC813CF7E68E}" type="sibTrans" cxnId="{A395D75D-1761-441E-820C-7D03EFE752D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6876CC8A-1869-4612-BA5C-818E24772E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smtClean="0"/>
            <a:t>С применением формул корней квадратного уравнения </a:t>
          </a:r>
          <a:endParaRPr lang="ru-RU" sz="2000"/>
        </a:p>
      </dgm:t>
    </dgm:pt>
    <dgm:pt modelId="{034E95D9-B948-4076-8E09-55FA65D89155}" type="parTrans" cxnId="{C5FBC9BA-42D2-404D-A2B2-E38992F74A70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1EA6C113-94BD-4509-AE63-9E16211F7B99}" type="sibTrans" cxnId="{C5FBC9BA-42D2-404D-A2B2-E38992F74A70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99C16ECB-FEFF-41C5-BAD8-1A8702409D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С применением теоремы </a:t>
          </a:r>
          <a:r>
            <a:rPr lang="ru-RU" sz="2000" smtClean="0"/>
            <a:t>Виета </a:t>
          </a:r>
          <a:endParaRPr lang="ru-RU" sz="2000" dirty="0"/>
        </a:p>
      </dgm:t>
    </dgm:pt>
    <dgm:pt modelId="{A78A8A82-DEE4-4E95-B03E-CB6B2B8EDB3E}" type="parTrans" cxnId="{F57B38CD-5928-4D23-9158-0B1D39CC7D8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60A0EFC0-26FD-4A2A-90AF-B27FD809B526}" type="sibTrans" cxnId="{F57B38CD-5928-4D23-9158-0B1D39CC7D8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01760122-A691-466C-96A8-F77636269B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smtClean="0"/>
            <a:t>По свойству коэффициентов </a:t>
          </a:r>
          <a:endParaRPr lang="ru-RU" sz="2000"/>
        </a:p>
      </dgm:t>
    </dgm:pt>
    <dgm:pt modelId="{1E893C42-E4B9-4936-A136-FB1A7C2CE7E9}" type="parTrans" cxnId="{69A29292-742B-4FF3-81EC-4B5F9EFBE132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36330A5D-63C9-46E9-B26E-83F6C0AC9E62}" type="sibTrans" cxnId="{69A29292-742B-4FF3-81EC-4B5F9EFBE132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05A3AB67-A2B7-4660-A591-2F8D7A75A3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smtClean="0"/>
            <a:t>С помощью циркуля и линейки </a:t>
          </a:r>
          <a:endParaRPr lang="ru-RU" sz="2000"/>
        </a:p>
      </dgm:t>
    </dgm:pt>
    <dgm:pt modelId="{93A5B7C9-E4D0-4EA7-87DA-568A54656A8A}" type="parTrans" cxnId="{C638801A-1F6D-4E51-A62D-3F922498C389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D0B25ABC-F59C-4D84-A8B6-EA1C5C2A13F7}" type="sibTrans" cxnId="{C638801A-1F6D-4E51-A62D-3F922498C389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B440238C-5779-4E46-8EB4-65A23B9A58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С помощью номограммы </a:t>
          </a:r>
          <a:endParaRPr lang="ru-RU" sz="2000" dirty="0"/>
        </a:p>
      </dgm:t>
    </dgm:pt>
    <dgm:pt modelId="{6ABA30F7-8C5D-47B1-8110-AE7140ACE7BD}" type="parTrans" cxnId="{DB595B09-D59F-4415-B375-A98B20A48C2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5CE04FDF-F870-48B3-8F32-4CD0F3CDEC3F}" type="sibTrans" cxnId="{DB595B09-D59F-4415-B375-A98B20A48C2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6C1BF100-8BA4-4B43-BA26-FB37D355AA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Геометрический</a:t>
          </a:r>
          <a:endParaRPr lang="ru-RU" sz="2000" dirty="0"/>
        </a:p>
      </dgm:t>
    </dgm:pt>
    <dgm:pt modelId="{0D3006A4-9F11-48DE-9AA5-CD147DE71A99}" type="parTrans" cxnId="{12AC8863-93CA-4B7F-9A20-A1911741B26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F5212F6F-4102-499B-9014-591D48BD4854}" type="sibTrans" cxnId="{12AC8863-93CA-4B7F-9A20-A1911741B266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8E1EC6A9-9D5A-4A58-86E3-47A9C70549C0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Продвинутые</a:t>
          </a:r>
          <a:endParaRPr lang="ru-RU" sz="1800" b="1" dirty="0"/>
        </a:p>
      </dgm:t>
    </dgm:pt>
    <dgm:pt modelId="{FFD3ACAE-A5D5-4620-8478-C34BF5355F3E}" type="sibTrans" cxnId="{82A9D5F5-9367-4560-8325-8812FCEBDA68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A1699085-89AA-4E5A-9E1A-3D9FF1AAB0C0}" type="parTrans" cxnId="{82A9D5F5-9367-4560-8325-8812FCEBDA68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0E45400B-6C34-4FDE-8CD1-42CC562D50D4}" type="pres">
      <dgm:prSet presAssocID="{808D9266-4CA8-446D-9193-B5105A94D1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A3CBAB-6A0A-4E3C-B7F7-BE5E06661E26}" type="pres">
      <dgm:prSet presAssocID="{A40B9500-DF1D-4AD1-A73F-971F3A7E31A0}" presName="composite" presStyleCnt="0"/>
      <dgm:spPr/>
    </dgm:pt>
    <dgm:pt modelId="{B6AFB14D-7C0A-4C9F-8EBE-A8916AB2A74E}" type="pres">
      <dgm:prSet presAssocID="{A40B9500-DF1D-4AD1-A73F-971F3A7E31A0}" presName="parentText" presStyleLbl="alignNode1" presStyleIdx="0" presStyleCnt="2" custLinFactNeighborY="-122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17671-6FB9-4D12-8EFA-0769D13391E8}" type="pres">
      <dgm:prSet presAssocID="{A40B9500-DF1D-4AD1-A73F-971F3A7E31A0}" presName="descendantText" presStyleLbl="alignAcc1" presStyleIdx="0" presStyleCnt="2" custScaleY="13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34246-74A7-40A4-BF33-CADB908DCA5E}" type="pres">
      <dgm:prSet presAssocID="{146F76CF-E817-42FC-957A-AE971CEB8782}" presName="sp" presStyleCnt="0"/>
      <dgm:spPr/>
    </dgm:pt>
    <dgm:pt modelId="{D6967131-64C9-4843-A1FB-9AC5CDAE8A4F}" type="pres">
      <dgm:prSet presAssocID="{8E1EC6A9-9D5A-4A58-86E3-47A9C70549C0}" presName="composite" presStyleCnt="0"/>
      <dgm:spPr/>
    </dgm:pt>
    <dgm:pt modelId="{A04752FF-2540-4E11-AFA0-C0BCD7104DAB}" type="pres">
      <dgm:prSet presAssocID="{8E1EC6A9-9D5A-4A58-86E3-47A9C70549C0}" presName="parentText" presStyleLbl="alignNode1" presStyleIdx="1" presStyleCnt="2" custLinFactNeighborY="-11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D1933-AB75-42E7-9174-5A146709842E}" type="pres">
      <dgm:prSet presAssocID="{8E1EC6A9-9D5A-4A58-86E3-47A9C70549C0}" presName="descendantText" presStyleLbl="alignAcc1" presStyleIdx="1" presStyleCnt="2" custScaleY="134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B38CD-5928-4D23-9158-0B1D39CC7D86}" srcId="{A40B9500-DF1D-4AD1-A73F-971F3A7E31A0}" destId="{99C16ECB-FEFF-41C5-BAD8-1A8702409D25}" srcOrd="3" destOrd="0" parTransId="{A78A8A82-DEE4-4E95-B03E-CB6B2B8EDB3E}" sibTransId="{60A0EFC0-26FD-4A2A-90AF-B27FD809B526}"/>
    <dgm:cxn modelId="{C638801A-1F6D-4E51-A62D-3F922498C389}" srcId="{8E1EC6A9-9D5A-4A58-86E3-47A9C70549C0}" destId="{05A3AB67-A2B7-4660-A591-2F8D7A75A37D}" srcOrd="2" destOrd="0" parTransId="{93A5B7C9-E4D0-4EA7-87DA-568A54656A8A}" sibTransId="{D0B25ABC-F59C-4D84-A8B6-EA1C5C2A13F7}"/>
    <dgm:cxn modelId="{D08CBABC-6C5D-4244-92CE-3264C67F58B5}" type="presOf" srcId="{6876CC8A-1869-4612-BA5C-818E24772ED2}" destId="{9FB17671-6FB9-4D12-8EFA-0769D13391E8}" srcOrd="0" destOrd="2" presId="urn:microsoft.com/office/officeart/2005/8/layout/chevron2"/>
    <dgm:cxn modelId="{2C89A839-669A-40EC-89AB-E6E8A5A7A93F}" srcId="{808D9266-4CA8-446D-9193-B5105A94D110}" destId="{A40B9500-DF1D-4AD1-A73F-971F3A7E31A0}" srcOrd="0" destOrd="0" parTransId="{1C8C40B7-5D4E-43B7-9E14-003ED81EB456}" sibTransId="{146F76CF-E817-42FC-957A-AE971CEB8782}"/>
    <dgm:cxn modelId="{17CBB984-A11C-4FBC-9D5B-6AE13A4164D3}" type="presOf" srcId="{A40B9500-DF1D-4AD1-A73F-971F3A7E31A0}" destId="{B6AFB14D-7C0A-4C9F-8EBE-A8916AB2A74E}" srcOrd="0" destOrd="0" presId="urn:microsoft.com/office/officeart/2005/8/layout/chevron2"/>
    <dgm:cxn modelId="{FC51E253-6434-4119-B514-7F55C608B6F0}" type="presOf" srcId="{E7AB1851-6AE4-4A46-A63F-CFF88FB9D840}" destId="{9FB17671-6FB9-4D12-8EFA-0769D13391E8}" srcOrd="0" destOrd="1" presId="urn:microsoft.com/office/officeart/2005/8/layout/chevron2"/>
    <dgm:cxn modelId="{69A29292-742B-4FF3-81EC-4B5F9EFBE132}" srcId="{8E1EC6A9-9D5A-4A58-86E3-47A9C70549C0}" destId="{01760122-A691-466C-96A8-F77636269B71}" srcOrd="1" destOrd="0" parTransId="{1E893C42-E4B9-4936-A136-FB1A7C2CE7E9}" sibTransId="{36330A5D-63C9-46E9-B26E-83F6C0AC9E62}"/>
    <dgm:cxn modelId="{A6105745-0A33-4433-93E1-7D37AF362257}" type="presOf" srcId="{9FC92D83-8362-4986-97AD-797519C58401}" destId="{9FB17671-6FB9-4D12-8EFA-0769D13391E8}" srcOrd="0" destOrd="0" presId="urn:microsoft.com/office/officeart/2005/8/layout/chevron2"/>
    <dgm:cxn modelId="{63B06BB4-65BA-485D-AFE2-6DEB38149166}" srcId="{A40B9500-DF1D-4AD1-A73F-971F3A7E31A0}" destId="{9FC92D83-8362-4986-97AD-797519C58401}" srcOrd="0" destOrd="0" parTransId="{EB1A66C0-B4EB-4454-BFC6-527EDC4C31D4}" sibTransId="{B7FE0C67-B726-422E-969F-8416BD5297A8}"/>
    <dgm:cxn modelId="{1FBBDF82-16C2-4CDA-A3CE-ED18BBAFC685}" type="presOf" srcId="{B440238C-5779-4E46-8EB4-65A23B9A58E0}" destId="{A03D1933-AB75-42E7-9174-5A146709842E}" srcOrd="0" destOrd="3" presId="urn:microsoft.com/office/officeart/2005/8/layout/chevron2"/>
    <dgm:cxn modelId="{82A9D5F5-9367-4560-8325-8812FCEBDA68}" srcId="{808D9266-4CA8-446D-9193-B5105A94D110}" destId="{8E1EC6A9-9D5A-4A58-86E3-47A9C70549C0}" srcOrd="1" destOrd="0" parTransId="{A1699085-89AA-4E5A-9E1A-3D9FF1AAB0C0}" sibTransId="{FFD3ACAE-A5D5-4620-8478-C34BF5355F3E}"/>
    <dgm:cxn modelId="{DB595B09-D59F-4415-B375-A98B20A48C26}" srcId="{8E1EC6A9-9D5A-4A58-86E3-47A9C70549C0}" destId="{B440238C-5779-4E46-8EB4-65A23B9A58E0}" srcOrd="3" destOrd="0" parTransId="{6ABA30F7-8C5D-47B1-8110-AE7140ACE7BD}" sibTransId="{5CE04FDF-F870-48B3-8F32-4CD0F3CDEC3F}"/>
    <dgm:cxn modelId="{95CDE19F-461F-4932-B2BF-1F97492E004D}" type="presOf" srcId="{8E1EC6A9-9D5A-4A58-86E3-47A9C70549C0}" destId="{A04752FF-2540-4E11-AFA0-C0BCD7104DAB}" srcOrd="0" destOrd="0" presId="urn:microsoft.com/office/officeart/2005/8/layout/chevron2"/>
    <dgm:cxn modelId="{12AC8863-93CA-4B7F-9A20-A1911741B266}" srcId="{8E1EC6A9-9D5A-4A58-86E3-47A9C70549C0}" destId="{6C1BF100-8BA4-4B43-BA26-FB37D355AAB0}" srcOrd="4" destOrd="0" parTransId="{0D3006A4-9F11-48DE-9AA5-CD147DE71A99}" sibTransId="{F5212F6F-4102-499B-9014-591D48BD4854}"/>
    <dgm:cxn modelId="{C5FBC9BA-42D2-404D-A2B2-E38992F74A70}" srcId="{A40B9500-DF1D-4AD1-A73F-971F3A7E31A0}" destId="{6876CC8A-1869-4612-BA5C-818E24772ED2}" srcOrd="2" destOrd="0" parTransId="{034E95D9-B948-4076-8E09-55FA65D89155}" sibTransId="{1EA6C113-94BD-4509-AE63-9E16211F7B99}"/>
    <dgm:cxn modelId="{A395D75D-1761-441E-820C-7D03EFE752D6}" srcId="{A40B9500-DF1D-4AD1-A73F-971F3A7E31A0}" destId="{E7AB1851-6AE4-4A46-A63F-CFF88FB9D840}" srcOrd="1" destOrd="0" parTransId="{E6E36AF2-4023-4E7A-B801-D7E613710814}" sibTransId="{E6F8EF34-49D0-415A-B371-AC813CF7E68E}"/>
    <dgm:cxn modelId="{9B348AB2-00BD-46FA-ADF2-B2759EEA3052}" type="presOf" srcId="{FF4EC485-6FA2-4281-8122-E9292D7083E4}" destId="{A03D1933-AB75-42E7-9174-5A146709842E}" srcOrd="0" destOrd="0" presId="urn:microsoft.com/office/officeart/2005/8/layout/chevron2"/>
    <dgm:cxn modelId="{93271CA2-BAD4-4190-942A-AEA11AE7F1F9}" type="presOf" srcId="{808D9266-4CA8-446D-9193-B5105A94D110}" destId="{0E45400B-6C34-4FDE-8CD1-42CC562D50D4}" srcOrd="0" destOrd="0" presId="urn:microsoft.com/office/officeart/2005/8/layout/chevron2"/>
    <dgm:cxn modelId="{1F3AB8CB-932C-4A57-BB79-897F8081FE36}" type="presOf" srcId="{01760122-A691-466C-96A8-F77636269B71}" destId="{A03D1933-AB75-42E7-9174-5A146709842E}" srcOrd="0" destOrd="1" presId="urn:microsoft.com/office/officeart/2005/8/layout/chevron2"/>
    <dgm:cxn modelId="{A2148EA1-96CD-484C-903D-9953B73EE35D}" type="presOf" srcId="{99C16ECB-FEFF-41C5-BAD8-1A8702409D25}" destId="{9FB17671-6FB9-4D12-8EFA-0769D13391E8}" srcOrd="0" destOrd="3" presId="urn:microsoft.com/office/officeart/2005/8/layout/chevron2"/>
    <dgm:cxn modelId="{5054E8CC-195F-47F1-ABC0-CB3C1B299206}" srcId="{8E1EC6A9-9D5A-4A58-86E3-47A9C70549C0}" destId="{FF4EC485-6FA2-4281-8122-E9292D7083E4}" srcOrd="0" destOrd="0" parTransId="{F0F78937-F9C4-47B1-818B-38C39F1FA934}" sibTransId="{A04CE836-69CC-4E86-8125-8DEC8F2F1890}"/>
    <dgm:cxn modelId="{C66C9DAD-3DD1-4821-A5D3-8584C8F3F8A3}" type="presOf" srcId="{6C1BF100-8BA4-4B43-BA26-FB37D355AAB0}" destId="{A03D1933-AB75-42E7-9174-5A146709842E}" srcOrd="0" destOrd="4" presId="urn:microsoft.com/office/officeart/2005/8/layout/chevron2"/>
    <dgm:cxn modelId="{6E626684-314C-41C4-B800-60304F007C2E}" type="presOf" srcId="{05A3AB67-A2B7-4660-A591-2F8D7A75A37D}" destId="{A03D1933-AB75-42E7-9174-5A146709842E}" srcOrd="0" destOrd="2" presId="urn:microsoft.com/office/officeart/2005/8/layout/chevron2"/>
    <dgm:cxn modelId="{9D864AF8-37E0-4441-84E4-917A82377477}" type="presParOf" srcId="{0E45400B-6C34-4FDE-8CD1-42CC562D50D4}" destId="{4AA3CBAB-6A0A-4E3C-B7F7-BE5E06661E26}" srcOrd="0" destOrd="0" presId="urn:microsoft.com/office/officeart/2005/8/layout/chevron2"/>
    <dgm:cxn modelId="{A6B12D88-1D5C-417F-8816-BD5F2D9384C5}" type="presParOf" srcId="{4AA3CBAB-6A0A-4E3C-B7F7-BE5E06661E26}" destId="{B6AFB14D-7C0A-4C9F-8EBE-A8916AB2A74E}" srcOrd="0" destOrd="0" presId="urn:microsoft.com/office/officeart/2005/8/layout/chevron2"/>
    <dgm:cxn modelId="{FF031512-EE1D-47E3-8B09-8CBF83E09626}" type="presParOf" srcId="{4AA3CBAB-6A0A-4E3C-B7F7-BE5E06661E26}" destId="{9FB17671-6FB9-4D12-8EFA-0769D13391E8}" srcOrd="1" destOrd="0" presId="urn:microsoft.com/office/officeart/2005/8/layout/chevron2"/>
    <dgm:cxn modelId="{B56741E4-0479-4626-9674-F96534EE0EA4}" type="presParOf" srcId="{0E45400B-6C34-4FDE-8CD1-42CC562D50D4}" destId="{59134246-74A7-40A4-BF33-CADB908DCA5E}" srcOrd="1" destOrd="0" presId="urn:microsoft.com/office/officeart/2005/8/layout/chevron2"/>
    <dgm:cxn modelId="{A953F5EA-D0B5-43D6-B034-140CA2091AF8}" type="presParOf" srcId="{0E45400B-6C34-4FDE-8CD1-42CC562D50D4}" destId="{D6967131-64C9-4843-A1FB-9AC5CDAE8A4F}" srcOrd="2" destOrd="0" presId="urn:microsoft.com/office/officeart/2005/8/layout/chevron2"/>
    <dgm:cxn modelId="{5FDAF28F-C087-4DB8-ACE1-7D45B9468CC3}" type="presParOf" srcId="{D6967131-64C9-4843-A1FB-9AC5CDAE8A4F}" destId="{A04752FF-2540-4E11-AFA0-C0BCD7104DAB}" srcOrd="0" destOrd="0" presId="urn:microsoft.com/office/officeart/2005/8/layout/chevron2"/>
    <dgm:cxn modelId="{CC629292-9A22-4D4A-9A9F-DB8DFB74C127}" type="presParOf" srcId="{D6967131-64C9-4843-A1FB-9AC5CDAE8A4F}" destId="{A03D1933-AB75-42E7-9174-5A14670984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FB14D-7C0A-4C9F-8EBE-A8916AB2A74E}">
      <dsp:nvSpPr>
        <dsp:cNvPr id="0" name=""/>
        <dsp:cNvSpPr/>
      </dsp:nvSpPr>
      <dsp:spPr>
        <a:xfrm rot="5400000">
          <a:off x="-320736" y="320736"/>
          <a:ext cx="2138244" cy="1496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Базовые</a:t>
          </a:r>
          <a:endParaRPr lang="ru-RU" sz="1800" b="1" kern="1200" dirty="0"/>
        </a:p>
      </dsp:txBody>
      <dsp:txXfrm rot="-5400000">
        <a:off x="1" y="748386"/>
        <a:ext cx="1496771" cy="641473"/>
      </dsp:txXfrm>
    </dsp:sp>
    <dsp:sp modelId="{9FB17671-6FB9-4D12-8EFA-0769D13391E8}">
      <dsp:nvSpPr>
        <dsp:cNvPr id="0" name=""/>
        <dsp:cNvSpPr/>
      </dsp:nvSpPr>
      <dsp:spPr>
        <a:xfrm rot="5400000">
          <a:off x="3899397" y="-2399775"/>
          <a:ext cx="1851375" cy="6656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Разложение левой части на множители 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Метод выделения полного квадрата 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С применением формул корней квадратного уравнения </a:t>
          </a:r>
          <a:endParaRPr lang="ru-RU" sz="2000" kern="120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 применением теоремы </a:t>
          </a:r>
          <a:r>
            <a:rPr lang="ru-RU" sz="2000" kern="1200" smtClean="0"/>
            <a:t>Виета </a:t>
          </a:r>
          <a:endParaRPr lang="ru-RU" sz="2000" kern="1200" dirty="0"/>
        </a:p>
      </dsp:txBody>
      <dsp:txXfrm rot="-5400000">
        <a:off x="1496771" y="93228"/>
        <a:ext cx="6566251" cy="1670621"/>
      </dsp:txXfrm>
    </dsp:sp>
    <dsp:sp modelId="{A04752FF-2540-4E11-AFA0-C0BCD7104DAB}">
      <dsp:nvSpPr>
        <dsp:cNvPr id="0" name=""/>
        <dsp:cNvSpPr/>
      </dsp:nvSpPr>
      <dsp:spPr>
        <a:xfrm rot="5400000">
          <a:off x="-320736" y="2435294"/>
          <a:ext cx="2138244" cy="1496771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Продвинутые</a:t>
          </a:r>
          <a:endParaRPr lang="ru-RU" sz="1800" b="1" kern="1200" dirty="0"/>
        </a:p>
      </dsp:txBody>
      <dsp:txXfrm rot="-5400000">
        <a:off x="1" y="2862944"/>
        <a:ext cx="1496771" cy="641473"/>
      </dsp:txXfrm>
    </dsp:sp>
    <dsp:sp modelId="{A03D1933-AB75-42E7-9174-5A146709842E}">
      <dsp:nvSpPr>
        <dsp:cNvPr id="0" name=""/>
        <dsp:cNvSpPr/>
      </dsp:nvSpPr>
      <dsp:spPr>
        <a:xfrm rot="5400000">
          <a:off x="3892531" y="-278681"/>
          <a:ext cx="1865107" cy="6656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Способ переброски 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По свойству коэффициентов </a:t>
          </a:r>
          <a:endParaRPr lang="ru-RU" sz="2000" kern="120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С помощью циркуля и линейки </a:t>
          </a:r>
          <a:endParaRPr lang="ru-RU" sz="2000" kern="120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 помощью номограммы 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Геометрический</a:t>
          </a:r>
          <a:endParaRPr lang="ru-RU" sz="2000" kern="1200" dirty="0"/>
        </a:p>
      </dsp:txBody>
      <dsp:txXfrm rot="-5400000">
        <a:off x="1496771" y="2208126"/>
        <a:ext cx="6565581" cy="1683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3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14.03.2019 8:51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14.03.2019 8:51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14.03.2019 8:51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79850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8972C9-1930-4203-970E-A9221B6EA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6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14.03.2019 8:51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14.03.2019 8:51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14.03.2019 8:51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14.03.2019 8:51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14.03.2019 8:51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14.03.2019 8:51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14.03.2019 8:51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14.03.2019 8:51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14.03.2019 8:51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9" r:id="rId13"/>
  </p:sldLayoutIdLst>
  <p:transition spd="med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48406" y="4293096"/>
            <a:ext cx="7123113" cy="1673225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алгебре 8 класс.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Бадмаева С.С.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квадратных уравнений</a:t>
            </a:r>
          </a:p>
        </p:txBody>
      </p:sp>
    </p:spTree>
    <p:extLst>
      <p:ext uri="{BB962C8B-B14F-4D97-AF65-F5344CB8AC3E}">
        <p14:creationId xmlns:p14="http://schemas.microsoft.com/office/powerpoint/2010/main" val="2390031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up/datas/175639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71178" cy="60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15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cf.ppt-online.org/files/slide/b/bTFxjC17U5g3V8IJBdwHZsAvPq90cQLDnyXher/slid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0" y="764704"/>
            <a:ext cx="4014054" cy="31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0311/000c5f20-2f6d51cb/640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"/>
          <a:stretch/>
        </p:blipFill>
        <p:spPr bwMode="auto">
          <a:xfrm>
            <a:off x="4523664" y="579843"/>
            <a:ext cx="4620336" cy="37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Способы решения квадратных уравнений: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465739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8353425" cy="2808288"/>
          </a:xfrm>
        </p:spPr>
        <p:txBody>
          <a:bodyPr/>
          <a:lstStyle/>
          <a:p>
            <a:pPr marL="0" indent="0" eaLnBrk="1" hangingPunct="1">
              <a:spcBef>
                <a:spcPct val="65000"/>
              </a:spcBef>
              <a:buFontTx/>
              <a:buNone/>
            </a:pPr>
            <a:r>
              <a:rPr lang="ru-RU" altLang="ru-RU" sz="2800" smtClean="0">
                <a:latin typeface="Bookman Old Style" pitchFamily="18" charset="0"/>
              </a:rPr>
              <a:t>Корни квадратных уравнений </a:t>
            </a:r>
          </a:p>
          <a:p>
            <a:pPr marL="0" indent="0" eaLnBrk="1" hangingPunct="1">
              <a:spcBef>
                <a:spcPct val="65000"/>
              </a:spcBef>
              <a:buFontTx/>
              <a:buNone/>
            </a:pPr>
            <a:r>
              <a:rPr lang="ru-RU" altLang="ru-RU" sz="2800" smtClean="0">
                <a:latin typeface="Bookman Old Style" pitchFamily="18" charset="0"/>
              </a:rPr>
              <a:t>и  </a:t>
            </a:r>
          </a:p>
          <a:p>
            <a:pPr marL="0" indent="0" eaLnBrk="1" hangingPunct="1">
              <a:spcBef>
                <a:spcPct val="65000"/>
              </a:spcBef>
              <a:buFontTx/>
              <a:buNone/>
            </a:pPr>
            <a:r>
              <a:rPr lang="ru-RU" altLang="ru-RU" sz="2800" smtClean="0">
                <a:latin typeface="Bookman Old Style" pitchFamily="18" charset="0"/>
              </a:rPr>
              <a:t>связаны  соотношениями</a:t>
            </a:r>
          </a:p>
          <a:p>
            <a:pPr marL="0" indent="0" eaLnBrk="1" hangingPunct="1">
              <a:spcBef>
                <a:spcPct val="65000"/>
              </a:spcBef>
              <a:buFontTx/>
              <a:buNone/>
            </a:pPr>
            <a:r>
              <a:rPr lang="ru-RU" altLang="ru-RU" sz="2800" smtClean="0">
                <a:latin typeface="Bookman Old Style" pitchFamily="18" charset="0"/>
              </a:rPr>
              <a:t>и</a:t>
            </a:r>
          </a:p>
          <a:p>
            <a:pPr marL="0" indent="0" eaLnBrk="1" hangingPunct="1">
              <a:buFontTx/>
              <a:buNone/>
            </a:pPr>
            <a:endParaRPr lang="ru-RU" altLang="ru-RU" sz="2800" smtClean="0">
              <a:latin typeface="Bookman Old Style" pitchFamily="18" charset="0"/>
            </a:endParaRPr>
          </a:p>
        </p:txBody>
      </p:sp>
      <p:graphicFrame>
        <p:nvGraphicFramePr>
          <p:cNvPr id="26317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2349500"/>
          <a:ext cx="3127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Формула" r:id="rId3" imgW="1016000" imgH="203200" progId="Equation.3">
                  <p:embed/>
                </p:oleObj>
              </mc:Choice>
              <mc:Fallback>
                <p:oleObj name="Формула" r:id="rId3" imgW="101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3127375" cy="508000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76825" y="2420938"/>
          <a:ext cx="30781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5" imgW="1028700" imgH="228600" progId="Equation.3">
                  <p:embed/>
                </p:oleObj>
              </mc:Choice>
              <mc:Fallback>
                <p:oleObj name="Формула" r:id="rId5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20938"/>
                        <a:ext cx="3078163" cy="546100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1643063" y="3571875"/>
          <a:ext cx="19431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Формула" r:id="rId7" imgW="507780" imgH="406224" progId="Equation.3">
                  <p:embed/>
                </p:oleObj>
              </mc:Choice>
              <mc:Fallback>
                <p:oleObj name="Формула" r:id="rId7" imgW="5077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571875"/>
                        <a:ext cx="1943100" cy="915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5786438" y="3643313"/>
          <a:ext cx="18732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Формула" r:id="rId9" imgW="533169" imgH="406224" progId="Equation.3">
                  <p:embed/>
                </p:oleObj>
              </mc:Choice>
              <mc:Fallback>
                <p:oleObj name="Формула" r:id="rId9" imgW="53316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3643313"/>
                        <a:ext cx="1873250" cy="900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684213" y="5157788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2800" b="1">
                <a:solidFill>
                  <a:srgbClr val="336600"/>
                </a:solidFill>
                <a:latin typeface="Bookman Old Style" pitchFamily="18" charset="0"/>
              </a:rPr>
              <a:t>Пример: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39750" y="228600"/>
            <a:ext cx="820871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ru-RU" altLang="ru-RU" sz="3600" b="1" u="sng" dirty="0">
                <a:solidFill>
                  <a:srgbClr val="336600"/>
                </a:solidFill>
                <a:latin typeface="Bookman Old Style" pitchFamily="18" charset="0"/>
              </a:rPr>
              <a:t>Метод «переброски» старшего коэффициента.</a:t>
            </a: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714625" y="5286375"/>
            <a:ext cx="235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000" b="1" dirty="0">
                <a:latin typeface="Bookman Old Style" pitchFamily="18" charset="0"/>
                <a:cs typeface="Times New Roman" pitchFamily="18" charset="0"/>
              </a:rPr>
              <a:t>2х</a:t>
            </a:r>
            <a:r>
              <a:rPr lang="ru-RU" altLang="ru-RU" sz="2000" b="1" baseline="30000" dirty="0"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ru-RU" altLang="ru-RU" sz="2000" b="1" dirty="0">
                <a:latin typeface="Bookman Old Style" pitchFamily="18" charset="0"/>
                <a:cs typeface="Times New Roman" pitchFamily="18" charset="0"/>
              </a:rPr>
              <a:t>- 9х – 5 = 0.</a:t>
            </a:r>
            <a:endParaRPr lang="ru-RU" alt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309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5" grpId="0" autoUpdateAnimBg="0"/>
      <p:bldP spid="92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5984" y="1928802"/>
            <a:ext cx="4581532" cy="278608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  <a:r>
              <a:rPr lang="ru-RU" sz="4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-8х +4=0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5х</a:t>
            </a:r>
            <a:r>
              <a:rPr lang="ru-RU" sz="48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24х - 5=0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28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9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4600" b="1" dirty="0" smtClean="0">
                <a:solidFill>
                  <a:srgbClr val="336600"/>
                </a:solidFill>
                <a:latin typeface="Bookman Old Style" pitchFamily="18" charset="0"/>
              </a:rPr>
              <a:t>На основании </a:t>
            </a:r>
            <a:r>
              <a:rPr lang="ru-RU" altLang="ru-RU" sz="4600" b="1" dirty="0" smtClean="0">
                <a:solidFill>
                  <a:srgbClr val="336600"/>
                </a:solidFill>
                <a:latin typeface="Bookman Old Style" pitchFamily="18" charset="0"/>
              </a:rPr>
              <a:t>свойств:</a:t>
            </a:r>
            <a:endParaRPr lang="ru-RU" altLang="ru-RU" sz="4600" b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218488" cy="2016125"/>
          </a:xfrm>
        </p:spPr>
        <p:txBody>
          <a:bodyPr/>
          <a:lstStyle/>
          <a:p>
            <a:pPr marL="441325" indent="-412750">
              <a:buClr>
                <a:schemeClr val="tx1"/>
              </a:buClr>
              <a:buNone/>
            </a:pPr>
            <a:r>
              <a:rPr lang="ru-RU" altLang="ru-RU" sz="2400" b="1" dirty="0" smtClean="0">
                <a:latin typeface="Bookman Old Style" pitchFamily="18" charset="0"/>
              </a:rPr>
              <a:t>	</a:t>
            </a:r>
            <a:r>
              <a:rPr lang="ru-RU" altLang="ru-RU" sz="2400" b="1" dirty="0" smtClean="0">
                <a:latin typeface="Bookman Old Style" pitchFamily="18" charset="0"/>
              </a:rPr>
              <a:t>1.Если </a:t>
            </a:r>
            <a:r>
              <a:rPr lang="ru-RU" altLang="ru-RU" sz="2400" b="1" dirty="0" smtClean="0">
                <a:latin typeface="Bookman Old Style" pitchFamily="18" charset="0"/>
              </a:rPr>
              <a:t>в квадратном уравнении </a:t>
            </a:r>
            <a:r>
              <a:rPr lang="en-US" altLang="ru-RU" sz="2400" b="1" i="1" dirty="0" err="1" smtClean="0">
                <a:solidFill>
                  <a:srgbClr val="336600"/>
                </a:solidFill>
                <a:latin typeface="Bookman Old Style" pitchFamily="18" charset="0"/>
              </a:rPr>
              <a:t>a+b+c</a:t>
            </a:r>
            <a:r>
              <a:rPr lang="en-US" altLang="ru-RU" sz="2400" b="1" i="1" dirty="0" smtClean="0">
                <a:solidFill>
                  <a:srgbClr val="336600"/>
                </a:solidFill>
                <a:latin typeface="Bookman Old Style" pitchFamily="18" charset="0"/>
              </a:rPr>
              <a:t>=0</a:t>
            </a:r>
            <a:r>
              <a:rPr lang="ru-RU" altLang="ru-RU" sz="2400" b="1" i="1" dirty="0" smtClean="0">
                <a:solidFill>
                  <a:srgbClr val="3366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(т е. сумма коэффициентов уравнения равна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нулю)</a:t>
            </a:r>
            <a:r>
              <a:rPr lang="ru-RU" altLang="ru-RU" sz="2400" b="1" i="1" dirty="0" smtClean="0">
                <a:latin typeface="Bookman Old Style" pitchFamily="18" charset="0"/>
              </a:rPr>
              <a:t>, </a:t>
            </a:r>
            <a:r>
              <a:rPr lang="ru-RU" altLang="ru-RU" sz="2400" b="1" dirty="0" smtClean="0">
                <a:latin typeface="Bookman Old Style" pitchFamily="18" charset="0"/>
              </a:rPr>
              <a:t>то один из корней равен 1, а </a:t>
            </a:r>
          </a:p>
          <a:p>
            <a:pPr marL="441325" indent="-412750" algn="l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2400" b="1" dirty="0" smtClean="0">
                <a:latin typeface="Bookman Old Style" pitchFamily="18" charset="0"/>
              </a:rPr>
              <a:t>    второй по теореме Виета равен </a:t>
            </a:r>
          </a:p>
        </p:txBody>
      </p:sp>
      <p:graphicFrame>
        <p:nvGraphicFramePr>
          <p:cNvPr id="26419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97848167"/>
              </p:ext>
            </p:extLst>
          </p:nvPr>
        </p:nvGraphicFramePr>
        <p:xfrm>
          <a:off x="6588224" y="2420888"/>
          <a:ext cx="4984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Формула" r:id="rId3" imgW="152334" imgH="393529" progId="Equation.3">
                  <p:embed/>
                </p:oleObj>
              </mc:Choice>
              <mc:Fallback>
                <p:oleObj name="Формула"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420888"/>
                        <a:ext cx="498475" cy="849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7920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None/>
              <a:defRPr/>
            </a:pPr>
            <a:r>
              <a:rPr kumimoji="0"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</a:t>
            </a:r>
            <a:r>
              <a:rPr kumimoji="0"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</a:t>
            </a:r>
            <a:r>
              <a:rPr kumimoji="0"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Если  </a:t>
            </a:r>
            <a:r>
              <a:rPr kumimoji="0"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в квадратном уравнении </a:t>
            </a:r>
            <a:r>
              <a:rPr kumimoji="0" lang="en-US" sz="2400" b="1" i="1" dirty="0" err="1">
                <a:solidFill>
                  <a:srgbClr val="336600"/>
                </a:solidFill>
                <a:latin typeface="Bookman Old Style" pitchFamily="18" charset="0"/>
              </a:rPr>
              <a:t>a+c</a:t>
            </a:r>
            <a:r>
              <a:rPr kumimoji="0" lang="en-US" sz="2400" b="1" i="1" dirty="0">
                <a:solidFill>
                  <a:srgbClr val="336600"/>
                </a:solidFill>
                <a:latin typeface="Bookman Old Style" pitchFamily="18" charset="0"/>
              </a:rPr>
              <a:t>=b</a:t>
            </a:r>
            <a:r>
              <a:rPr kumimoji="0" lang="ru-RU" sz="2400" b="1" i="1" dirty="0">
                <a:solidFill>
                  <a:srgbClr val="336600"/>
                </a:solidFill>
                <a:latin typeface="Bookman Old Style" pitchFamily="18" charset="0"/>
              </a:rPr>
              <a:t>,</a:t>
            </a:r>
            <a:r>
              <a:rPr kumimoji="0"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то один из корней равен (-1),</a:t>
            </a:r>
          </a:p>
          <a:p>
            <a:pPr marL="358775" indent="-358775">
              <a:defRPr/>
            </a:pPr>
            <a:r>
              <a:rPr kumimoji="0"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а второй  по теореме Виета равен</a:t>
            </a:r>
            <a:r>
              <a:rPr kumimoji="0"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graphicFrame>
        <p:nvGraphicFramePr>
          <p:cNvPr id="26419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86563" y="4143375"/>
          <a:ext cx="8921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Формула" r:id="rId5" imgW="406224" imgH="431613" progId="Equation.3">
                  <p:embed/>
                </p:oleObj>
              </mc:Choice>
              <mc:Fallback>
                <p:oleObj name="Формула" r:id="rId5" imgW="40622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143375"/>
                        <a:ext cx="892175" cy="944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1042988" y="53736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2400" b="1">
                <a:solidFill>
                  <a:srgbClr val="336600"/>
                </a:solidFill>
                <a:latin typeface="Bookman Old Style" pitchFamily="18" charset="0"/>
              </a:rPr>
              <a:t>Примеры</a:t>
            </a:r>
            <a:r>
              <a:rPr kumimoji="0" lang="ru-RU" altLang="ru-RU">
                <a:solidFill>
                  <a:srgbClr val="3366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000375" y="5429250"/>
            <a:ext cx="321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200х</a:t>
            </a:r>
            <a:r>
              <a:rPr lang="ru-RU" altLang="ru-RU" sz="2000" b="1" baseline="30000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ru-RU" altLang="ru-RU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+ 210х + 10 = 0.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97619283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autoUpdateAnimBg="0"/>
      <p:bldP spid="264197" grpId="0" autoUpdateAnimBg="0"/>
      <p:bldP spid="264199" grpId="0" autoUpdateAnimBg="0"/>
      <p:bldP spid="102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26408"/>
              </p:ext>
            </p:extLst>
          </p:nvPr>
        </p:nvGraphicFramePr>
        <p:xfrm>
          <a:off x="1043608" y="2276872"/>
          <a:ext cx="37973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Формула" r:id="rId3" imgW="1104900" imgH="457200" progId="Equation.3">
                  <p:embed/>
                </p:oleObj>
              </mc:Choice>
              <mc:Fallback>
                <p:oleObj name="Формула" r:id="rId3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76872"/>
                        <a:ext cx="37973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255488"/>
              </p:ext>
            </p:extLst>
          </p:nvPr>
        </p:nvGraphicFramePr>
        <p:xfrm>
          <a:off x="5292080" y="2204864"/>
          <a:ext cx="34925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5" imgW="1041400" imgH="457200" progId="Equation.3">
                  <p:embed/>
                </p:oleObj>
              </mc:Choice>
              <mc:Fallback>
                <p:oleObj name="Формула" r:id="rId5" imgW="10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04864"/>
                        <a:ext cx="3492500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квадратных уравнений: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07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16632"/>
                <a:ext cx="8856984" cy="5942136"/>
              </a:xfrm>
            </p:spPr>
            <p:txBody>
              <a:bodyPr>
                <a:normAutofit/>
              </a:bodyPr>
              <a:lstStyle/>
              <a:p>
                <a:pPr>
                  <a:buNone/>
                  <a:defRPr/>
                </a:pPr>
                <a:r>
                  <a:rPr lang="ru-RU" altLang="ru-RU" b="1" dirty="0" smtClean="0">
                    <a:latin typeface="Georgia" pitchFamily="18" charset="0"/>
                  </a:rPr>
                  <a:t>		</a:t>
                </a:r>
                <a:r>
                  <a:rPr lang="ru-RU" altLang="ru-RU" sz="2400" b="1" dirty="0" smtClean="0">
                    <a:latin typeface="Georgia" pitchFamily="18" charset="0"/>
                  </a:rPr>
                  <a:t>Домашнее задание: исследовать свойства (придумать квадратные уравнения и решить )</a:t>
                </a:r>
              </a:p>
              <a:p>
                <a:pPr>
                  <a:buNone/>
                  <a:defRPr/>
                </a:pPr>
                <a:endParaRPr lang="ru-RU" altLang="ru-RU" b="1" dirty="0" smtClean="0">
                  <a:latin typeface="Georgia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  <a:defRPr/>
                </a:pPr>
                <a:endParaRPr lang="ru-RU" altLang="ru-RU" b="1" dirty="0" smtClean="0">
                  <a:latin typeface="Georgia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  <a:defRPr/>
                </a:pP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Свойство 3. </a:t>
                </a:r>
              </a:p>
              <a:p>
                <a:pPr>
                  <a:buNone/>
                  <a:defRPr/>
                </a:pP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c, b = a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один корень </a:t>
                </a:r>
              </a:p>
              <a:p>
                <a:pPr>
                  <a:buNone/>
                  <a:defRPr/>
                </a:pP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</a:t>
                </a:r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ru-RU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второй</a:t>
                </a:r>
                <a:r>
                  <a:rPr lang="en-US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alt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:r>
                  <a:rPr lang="ru-RU" altLang="ru-RU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b="1" i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b="1" i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ru-RU" b="1" i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ru-RU" alt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  <a:defRPr/>
                </a:pP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Свойство </a:t>
                </a:r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endPara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  <a:defRPr/>
                </a:pP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(a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один корень уравнения</a:t>
                </a:r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ru-RU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 второй 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ru-RU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4000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ru-RU" sz="4000" b="1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ru-RU" altLang="ru-RU" sz="4000" b="1" dirty="0" smtClean="0"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32"/>
                <a:ext cx="8856984" cy="5942136"/>
              </a:xfrm>
              <a:blipFill rotWithShape="1"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127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1"/>
            <a:ext cx="813690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«Человеку, изучающему алгебру, часто полезнее решить одну и ту же задачу тремя различными способами, чем решить три-четыре различные задачи. Решая одну задачу различными методами, можно путем сравнений выяснить, какой из них короче и эффективнее. Так вырабатывается опыт».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Сойер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3500438"/>
            <a:ext cx="8501122" cy="350043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>
              <a:latin typeface="+mj-lt"/>
            </a:endParaRPr>
          </a:p>
          <a:p>
            <a:pPr marL="0" lvl="0" indent="0">
              <a:buNone/>
            </a:pP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82472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способах решения квадратных уравнений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24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"/>
          <p:cNvSpPr>
            <a:spLocks/>
          </p:cNvSpPr>
          <p:nvPr/>
        </p:nvSpPr>
        <p:spPr bwMode="auto">
          <a:xfrm rot="765111">
            <a:off x="539750" y="2752725"/>
            <a:ext cx="7924800" cy="4105275"/>
          </a:xfrm>
          <a:custGeom>
            <a:avLst/>
            <a:gdLst>
              <a:gd name="T0" fmla="*/ 0 w 5095"/>
              <a:gd name="T1" fmla="*/ 2147483647 h 2464"/>
              <a:gd name="T2" fmla="*/ 2147483647 w 5095"/>
              <a:gd name="T3" fmla="*/ 2147483647 h 2464"/>
              <a:gd name="T4" fmla="*/ 2147483647 w 5095"/>
              <a:gd name="T5" fmla="*/ 2147483647 h 2464"/>
              <a:gd name="T6" fmla="*/ 0 60000 65536"/>
              <a:gd name="T7" fmla="*/ 0 60000 65536"/>
              <a:gd name="T8" fmla="*/ 0 60000 65536"/>
              <a:gd name="T9" fmla="*/ 0 w 5095"/>
              <a:gd name="T10" fmla="*/ 0 h 2464"/>
              <a:gd name="T11" fmla="*/ 5095 w 5095"/>
              <a:gd name="T12" fmla="*/ 2464 h 2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5" h="2464">
                <a:moveTo>
                  <a:pt x="0" y="1829"/>
                </a:moveTo>
                <a:cubicBezTo>
                  <a:pt x="2260" y="914"/>
                  <a:pt x="4521" y="0"/>
                  <a:pt x="4808" y="106"/>
                </a:cubicBezTo>
                <a:cubicBezTo>
                  <a:pt x="5095" y="212"/>
                  <a:pt x="3409" y="1338"/>
                  <a:pt x="1724" y="2464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759200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kumimoji="0" lang="ru-RU" altLang="ru-RU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143116"/>
            <a:ext cx="800105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Уравнение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это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золотой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ключ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открывающий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все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математические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сезамы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kumimoji="0" lang="ru-RU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</a:b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С. </a:t>
            </a:r>
            <a:r>
              <a:rPr kumimoji="0"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Коваль</a:t>
            </a:r>
            <a:r>
              <a:rPr kumimoji="0"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4404" y="116631"/>
            <a:ext cx="5971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урока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026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http://upload.wikimedia.org/wikipedia/commons/4/4e/ParabolicWaterTrajectory.jpg?uselang=r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096344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strport.ru/sites/default/files/2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42" y="188640"/>
            <a:ext cx="4029662" cy="37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2.bp.blogspot.com/_obOEWjIV9rg/S_rgnVewVZI/AAAAAAAAANU/HqkBl5r8BFg/s1600/800px-Bouncing_ball_strobe_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0" y="188640"/>
            <a:ext cx="4280163" cy="37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86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09600" y="404664"/>
            <a:ext cx="8153400" cy="81453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повторения: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уравнение вида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+bх+с=0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Название выражения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4ас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Сколько корней имеет квадратное уравнение, если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D&gt;0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Сколько корней имеет квадратное уравнение, если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D=0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Чему равен корень уравнения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Как называется квадратное уравнение, где хотя бы один из коэффициентов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нулю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Как называется квадратное уравнение, в котором первый коэффициент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а=1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7361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937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</a:t>
            </a:r>
            <a:endParaRPr lang="ru-RU" alt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808"/>
            <a:ext cx="4474840" cy="43142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Квадратные уравнения умели решать около 2000 лет до нашей эры вавилоняне. Применяя современную алгебраическую запись, можно сказать, что в их  клинописных текстах  встречаются, кроме неполных, и такие, например, полные квадратные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уравнения:</a:t>
            </a:r>
          </a:p>
          <a:p>
            <a:pPr marL="0" indent="0" algn="just"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44" name="Picture 4" descr="babilo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0" y="3773488"/>
            <a:ext cx="2024063" cy="159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 descr="462796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21306" r="5446" b="61359"/>
          <a:stretch>
            <a:fillRect/>
          </a:stretch>
        </p:blipFill>
        <p:spPr>
          <a:xfrm>
            <a:off x="5181600" y="2057400"/>
            <a:ext cx="3733800" cy="123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4213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4374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Диофанта</a:t>
            </a:r>
          </a:p>
        </p:txBody>
      </p:sp>
      <p:sp>
        <p:nvSpPr>
          <p:cNvPr id="11469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5" y="1700808"/>
            <a:ext cx="439248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«Найти два числа, зная, что их сумма равна 20, а произведение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Диофант рассуждает следующим образом: из условия задачи вытекает, что искомые числа не равны, т.к. если бы они были равны, то их произведение равнялось бы не 96, а 100. Таким образом, одно из них будет больше половины их суммы, т.е. 10+х, другое же меньше, т.е.10-х. Разность между ними 2х. Отсюда уравнение(10+х)(10-х)=96          </a:t>
            </a:r>
          </a:p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же  100-х </a:t>
            </a:r>
            <a:r>
              <a:rPr lang="ru-RU" alt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=96 , </a:t>
            </a:r>
          </a:p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alt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-4=0 </a:t>
            </a:r>
          </a:p>
          <a:p>
            <a:pPr marL="0" indent="0"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Отсюда х=2.Одно из искомых чисел равно 12, другое 8. Решение х=-2 для Диофанта не существует, </a:t>
            </a:r>
            <a:r>
              <a:rPr lang="ru-RU" alt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т.к.греческая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 знала только положительные числа.                   </a:t>
            </a:r>
          </a:p>
          <a:p>
            <a:pPr>
              <a:buFontTx/>
              <a:buNone/>
            </a:pPr>
            <a:endParaRPr lang="ru-RU" altLang="ru-RU" sz="1400" dirty="0"/>
          </a:p>
        </p:txBody>
      </p:sp>
      <p:pic>
        <p:nvPicPr>
          <p:cNvPr id="114693" name="Picture 1029" descr="C6DC6DA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30237" r="14124" b="34555"/>
          <a:stretch>
            <a:fillRect/>
          </a:stretch>
        </p:blipFill>
        <p:spPr>
          <a:xfrm>
            <a:off x="683568" y="2132856"/>
            <a:ext cx="3614460" cy="26611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071678"/>
            <a:ext cx="7215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Предложите все известные вам способы решения  уравнения </a:t>
            </a:r>
          </a:p>
          <a:p>
            <a:pPr algn="ctr"/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х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</a:rPr>
              <a:t> – </a:t>
            </a:r>
            <a:r>
              <a:rPr lang="ru-RU" sz="4000" b="1" dirty="0" smtClean="0">
                <a:solidFill>
                  <a:srgbClr val="002060"/>
                </a:solidFill>
              </a:rPr>
              <a:t>10х </a:t>
            </a:r>
            <a:r>
              <a:rPr lang="ru-RU" sz="4000" b="1" dirty="0" smtClean="0">
                <a:solidFill>
                  <a:srgbClr val="002060"/>
                </a:solidFill>
              </a:rPr>
              <a:t>+ </a:t>
            </a:r>
            <a:r>
              <a:rPr lang="ru-RU" sz="4000" b="1" dirty="0" smtClean="0">
                <a:solidFill>
                  <a:srgbClr val="002060"/>
                </a:solidFill>
              </a:rPr>
              <a:t>21= </a:t>
            </a:r>
            <a:r>
              <a:rPr lang="ru-RU" sz="4000" b="1" dirty="0" smtClean="0">
                <a:solidFill>
                  <a:srgbClr val="002060"/>
                </a:solidFill>
              </a:rPr>
              <a:t>0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640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Квадратные уравнения в Европе </a:t>
            </a:r>
            <a:r>
              <a:rPr lang="en-US" altLang="ru-RU" dirty="0"/>
              <a:t>XIII-XVII</a:t>
            </a:r>
            <a:r>
              <a:rPr lang="ru-RU" altLang="ru-RU" dirty="0"/>
              <a:t> вв.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1263" y="1766888"/>
            <a:ext cx="3810000" cy="41132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/>
              <a:t>Формулы решения квадратных уравнений по образцу ал-Хорезми в Европе были впервые изложены в «Книге абака», написанной в 1202 г. итальянским математиком Леонардо </a:t>
            </a:r>
            <a:r>
              <a:rPr lang="ru-RU" altLang="ru-RU" sz="2400" b="1" dirty="0" err="1"/>
              <a:t>Фибоначчи.Книга</a:t>
            </a:r>
            <a:r>
              <a:rPr lang="ru-RU" altLang="ru-RU" sz="2400" b="1" dirty="0"/>
              <a:t> способствовала распространению алгебраических знаний  в Италии, в Германии, Франции и др. странах Европы.</a:t>
            </a:r>
          </a:p>
        </p:txBody>
      </p:sp>
      <p:pic>
        <p:nvPicPr>
          <p:cNvPr id="141317" name="Picture 5" descr="B54758E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0" t="18642" r="14273" b="37283"/>
          <a:stretch>
            <a:fillRect/>
          </a:stretch>
        </p:blipFill>
        <p:spPr>
          <a:xfrm>
            <a:off x="914400" y="2057400"/>
            <a:ext cx="42322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498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AcademicPresentation1</vt:lpstr>
      <vt:lpstr>Формула</vt:lpstr>
      <vt:lpstr>Способы решения квадратных уравнений</vt:lpstr>
      <vt:lpstr>Цель урока:</vt:lpstr>
      <vt:lpstr>Презентация PowerPoint</vt:lpstr>
      <vt:lpstr>Презентация PowerPoint</vt:lpstr>
      <vt:lpstr>Вопросы для повторения:</vt:lpstr>
      <vt:lpstr>Вавилон</vt:lpstr>
      <vt:lpstr>Задача Диофанта</vt:lpstr>
      <vt:lpstr>Презентация PowerPoint</vt:lpstr>
      <vt:lpstr>Квадратные уравнения в Европе XIII-XVII вв.</vt:lpstr>
      <vt:lpstr>Презентация PowerPoint</vt:lpstr>
      <vt:lpstr>Презентация PowerPoint</vt:lpstr>
      <vt:lpstr>Способы решения квадратных уравнений:</vt:lpstr>
      <vt:lpstr>Презентация PowerPoint</vt:lpstr>
      <vt:lpstr>Закрепление материала</vt:lpstr>
      <vt:lpstr>На основании свойств:</vt:lpstr>
      <vt:lpstr>Презентация PowerPoint</vt:lpstr>
      <vt:lpstr>Презентация PowerPoint</vt:lpstr>
      <vt:lpstr>Вывод: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2013-04-05T17:09:27Z</dcterms:created>
  <dcterms:modified xsi:type="dcterms:W3CDTF">2019-03-14T05:26:13Z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