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Comic Sans MS" pitchFamily="66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Wingdings 2" pitchFamily="18" charset="2"/>
      <p:regular r:id="rId18"/>
    </p:embeddedFont>
    <p:embeddedFont>
      <p:font typeface="Georgia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efa868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efa868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efa868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efa868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6b53b1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6b53b1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6b53b1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6b53b1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12/28/2020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s04.infourok.ru/uploads/ex/07c5/0014b4bc-d11d78ab/640/img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chkola3syz.ucoz.ru/NIR/567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clck.ru/9twK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tatic.elitsy.ru/media/cache/10/24/1024306ec3414e18ce3e23b1d10cf5d8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lh3.googleusercontent.com/proxy/yatvIb_3oIdESH7atrbDTSOwl4Isk--S03AdR9ymR7Knd6lcH0sfkAF1p3qocDNrCnHYuEUwyT5DB5KBb5d3rU_eMHBh2AE0ZLQ8PVI31U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ck.ru/9twKp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clck.ru/9twK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lck.ru/9s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резентация на тему &quot;Исследовательская деятельность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6500858" cy="4875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7836" y="285728"/>
            <a:ext cx="7451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Факты и не только…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62150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4"/>
              </a:rPr>
              <a:t>https://</a:t>
            </a:r>
            <a:r>
              <a:rPr lang="en-US" sz="800" dirty="0" smtClean="0">
                <a:hlinkClick r:id="rId4"/>
              </a:rPr>
              <a:t>ds04.infourok.ru/uploads/ex/07c5/0014b4bc-d11d78ab/640/img0.jpg</a:t>
            </a:r>
            <a:endParaRPr lang="ru-RU" sz="800" dirty="0" smtClean="0"/>
          </a:p>
          <a:p>
            <a:endParaRPr lang="ru-RU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934" y="2500306"/>
            <a:ext cx="4875242" cy="385765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7286644" y="6072206"/>
            <a:ext cx="1643400" cy="28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</a:t>
            </a:r>
            <a:r>
              <a:rPr lang="ru-RU" sz="800" b="1" dirty="0" smtClean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clck.ru/9twK6</a:t>
            </a:r>
            <a:endParaRPr lang="ru-RU" sz="8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2" descr="Научно-исследовательская деятельнос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474770"/>
            <a:ext cx="3929090" cy="39403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6215082"/>
            <a:ext cx="1997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6"/>
              </a:rPr>
              <a:t>https://</a:t>
            </a:r>
            <a:r>
              <a:rPr lang="en-US" sz="800" dirty="0" smtClean="0">
                <a:hlinkClick r:id="rId6"/>
              </a:rPr>
              <a:t>schkola3syz.ucoz.ru/NIR/567.jpg</a:t>
            </a:r>
            <a:endParaRPr lang="ru-RU" sz="800" dirty="0" smtClean="0"/>
          </a:p>
          <a:p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7836" y="285728"/>
            <a:ext cx="7451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Факты и не только…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4329" y="1428736"/>
            <a:ext cx="8239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rgbClr val="00B0F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чего все началось…</a:t>
            </a:r>
            <a:endParaRPr lang="ru-RU" sz="5400" b="1" cap="none" spc="50" dirty="0">
              <a:ln w="11430"/>
              <a:gradFill>
                <a:gsLst>
                  <a:gs pos="25000">
                    <a:srgbClr val="00B0F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7836" y="285728"/>
            <a:ext cx="7451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Факты и не только…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357298"/>
            <a:ext cx="8239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rgbClr val="00B0F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чего все началось…</a:t>
            </a:r>
            <a:endParaRPr lang="ru-RU" sz="5400" b="1" cap="none" spc="50" dirty="0">
              <a:ln w="11430"/>
              <a:gradFill>
                <a:gsLst>
                  <a:gs pos="25000">
                    <a:srgbClr val="00B0F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214554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Всё началось со статьи «Зимнее чудо». В ней приводится факт о том, что в канун православного христианского праздника введения Во Храм Пресвятой Богородицы, в ночь с 3 на 4 декабря, около полуночи, несмотря на любой мороз, распускаются вербы – примерно на 15 минут.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4274" name="Picture 2" descr="Зимнее чудо на праздник Введения во храм Пресвятой Богороди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162420" cy="312181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5929330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https://lh3.googleusercontent.com/proxy/yatvIb_3oIdESH7atrbDTSOwl4Isk--</a:t>
            </a:r>
            <a:r>
              <a:rPr lang="en-US" sz="800" dirty="0" smtClean="0">
                <a:hlinkClick r:id="rId4"/>
              </a:rPr>
              <a:t>S03AdR9ymR7Knd6lcH0sfkAF1p3qocDNrCnHYuEUwyT5DB5KBb5d3rU_eMHBh2AE0ZLQ8PVI31Uw</a:t>
            </a:r>
            <a:endParaRPr lang="ru-RU" sz="800" dirty="0" smtClean="0"/>
          </a:p>
          <a:p>
            <a:endParaRPr lang="ru-RU" sz="800" dirty="0"/>
          </a:p>
        </p:txBody>
      </p:sp>
      <p:pic>
        <p:nvPicPr>
          <p:cNvPr id="54276" name="Picture 4" descr="Елицы: Зимнее чудо. На праздник Введения во храм Пресвятой Богородицы  зацв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3" y="3214686"/>
            <a:ext cx="4616579" cy="307183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429124" y="5929330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6"/>
              </a:rPr>
              <a:t>https://</a:t>
            </a:r>
            <a:r>
              <a:rPr lang="en-US" sz="800" dirty="0" smtClean="0">
                <a:hlinkClick r:id="rId6"/>
              </a:rPr>
              <a:t>static.elitsy.ru/media/cache/10/24/1024306ec3414e18ce3e23b1d10cf5d8.jpg</a:t>
            </a:r>
            <a:endParaRPr lang="ru-RU" sz="800" dirty="0" smtClean="0"/>
          </a:p>
          <a:p>
            <a:endParaRPr lang="ru-RU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57158" y="1428736"/>
            <a:ext cx="707236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</a:t>
            </a:r>
            <a:r>
              <a:rPr lang="ru-RU" sz="1800" b="1" i="0" u="none" strike="noStrike" cap="none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исследования:     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«Чудесный треск вербы» </a:t>
            </a:r>
            <a:endParaRPr sz="1800" b="1" u="sng" dirty="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ru-RU" sz="1800" b="1" i="0" u="none" strike="noStrike" cap="none" dirty="0" smtClean="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ктуальность темы:  </a:t>
            </a:r>
            <a:endParaRPr dirty="0">
              <a:solidFill>
                <a:srgbClr val="6600C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857488" y="2000240"/>
            <a:ext cx="6000792" cy="257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езультаты исследования или подтвердят или опровергнут исследуемый описанный факт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озможно помогут человеку верить в чудеса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одтверждения факта докажет, что много ещё человеку тайн природы можно познать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ерующего человека – христианина – укрепят в вере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endParaRPr sz="20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14282" y="5143512"/>
            <a:ext cx="2571768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66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Цель исследования</a:t>
            </a:r>
            <a:r>
              <a:rPr lang="ru-RU" sz="1800" b="1" dirty="0" smtClean="0">
                <a:solidFill>
                  <a:srgbClr val="66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1800" b="1" dirty="0">
              <a:solidFill>
                <a:srgbClr val="66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7836" y="285728"/>
            <a:ext cx="7451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Факты и не только…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Google Shape;73;p15"/>
          <p:cNvSpPr/>
          <p:nvPr/>
        </p:nvSpPr>
        <p:spPr>
          <a:xfrm>
            <a:off x="2786050" y="4929198"/>
            <a:ext cx="6000792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endParaRPr sz="20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Google Shape;73;p15"/>
          <p:cNvSpPr/>
          <p:nvPr/>
        </p:nvSpPr>
        <p:spPr>
          <a:xfrm>
            <a:off x="3000364" y="5286388"/>
            <a:ext cx="5715040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оказательство факта «чудесного треска» вербы зимой</a:t>
            </a:r>
            <a:endParaRPr sz="20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82" y="3786190"/>
            <a:ext cx="3481386" cy="258603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20775" y="6160250"/>
            <a:ext cx="3000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</a:t>
            </a:r>
            <a:r>
              <a:rPr lang="ru-RU" sz="800" b="1" dirty="0" smtClean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clck.ru/9twKK</a:t>
            </a:r>
            <a:endParaRPr lang="ru-RU" sz="8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714752"/>
            <a:ext cx="4214842" cy="26002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910100" y="5973625"/>
            <a:ext cx="30000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</a:t>
            </a:r>
            <a:r>
              <a:rPr lang="ru-RU" sz="800" b="1" dirty="0" smtClean="0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clck.ru/9twKp</a:t>
            </a:r>
            <a:endParaRPr lang="ru-RU" sz="8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7836" y="285728"/>
            <a:ext cx="7451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Факты и не только…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Google Shape;74;p15"/>
          <p:cNvSpPr txBox="1"/>
          <p:nvPr/>
        </p:nvSpPr>
        <p:spPr>
          <a:xfrm>
            <a:off x="285720" y="1357298"/>
            <a:ext cx="464347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66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Цель </a:t>
            </a:r>
            <a:r>
              <a:rPr lang="ru-RU" sz="1800" b="1" dirty="0" smtClean="0">
                <a:solidFill>
                  <a:srgbClr val="66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исследования</a:t>
            </a:r>
            <a:r>
              <a:rPr lang="ru-RU" sz="1800" b="1" dirty="0" smtClean="0">
                <a:solidFill>
                  <a:srgbClr val="66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1800" b="1" dirty="0" smtClean="0">
                <a:solidFill>
                  <a:srgbClr val="66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предполагает решение следующих задач:</a:t>
            </a:r>
            <a:endParaRPr sz="1800" b="1" dirty="0">
              <a:solidFill>
                <a:srgbClr val="66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73;p15"/>
          <p:cNvSpPr/>
          <p:nvPr/>
        </p:nvSpPr>
        <p:spPr>
          <a:xfrm>
            <a:off x="2714612" y="2071678"/>
            <a:ext cx="6215106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endParaRPr sz="20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Google Shape;73;p15"/>
          <p:cNvSpPr/>
          <p:nvPr/>
        </p:nvSpPr>
        <p:spPr>
          <a:xfrm>
            <a:off x="1785918" y="2000240"/>
            <a:ext cx="6929486" cy="13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ровести социологическое исследование на знание респондентов о зимнем чуде – разработать анкету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Выстроить методику  исследования факта «зимнего треска вербы»</a:t>
            </a:r>
            <a:endParaRPr lang="ru-RU" sz="2000" dirty="0" smtClean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endParaRPr sz="20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714348" y="2285992"/>
            <a:ext cx="7711800" cy="3782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-19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6600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Объектом</a:t>
            </a:r>
            <a:r>
              <a:rPr lang="ru-RU" sz="1800" dirty="0">
                <a:solidFill>
                  <a:srgbClr val="6600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социологического исследования является общественное мнение обучающихся, учителей и родителей  МБОУ 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С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ОШ №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69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”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19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6600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Предмет исследования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– 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отношение респондентов к чудесному факту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19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6600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Статистической единицей наблюдения (измерения)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являются обучающиеся и родители , принимающие участие в опросе (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анкетировании)и выбранные природные объекты 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19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6600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Методика исследования. </a:t>
            </a:r>
            <a:r>
              <a:rPr lang="ru-RU" sz="1800" b="1" dirty="0" smtClean="0">
                <a:solidFill>
                  <a:srgbClr val="6600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Выборка</a:t>
            </a:r>
            <a:r>
              <a:rPr lang="ru-RU" sz="1800" dirty="0" smtClean="0">
                <a:solidFill>
                  <a:srgbClr val="6600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ru-RU" sz="1800" b="1" dirty="0" smtClean="0">
                <a:solidFill>
                  <a:srgbClr val="6600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наблюдение.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Осуществляется анкетный опрос по анкете, отражающий вопросы по отношению обучающихся  и родителей 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к исследуемому факту.  Метод наблюдения в природе и фиксирование  данных исследования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836" y="285728"/>
            <a:ext cx="7451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Факты и не только…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785786" y="2071678"/>
            <a:ext cx="7293300" cy="40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исследования:</a:t>
            </a:r>
            <a:endParaRPr dirty="0">
              <a:solidFill>
                <a:srgbClr val="6600C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1.Сбор </a:t>
            </a:r>
            <a:r>
              <a:rPr lang="ru-R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информации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Отбор </a:t>
            </a:r>
            <a:r>
              <a:rPr lang="ru-R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информации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Составление вопросника (анкеты</a:t>
            </a:r>
            <a:r>
              <a:rPr lang="ru-R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Обработка </a:t>
            </a:r>
            <a:r>
              <a:rPr lang="ru-R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результатов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 </a:t>
            </a:r>
            <a:r>
              <a:rPr lang="ru-R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Выводы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Значимость </a:t>
            </a:r>
            <a:r>
              <a:rPr lang="ru-R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результатов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Comic Sans MS"/>
                <a:sym typeface="Comic Sans MS"/>
              </a:rPr>
              <a:t>7. Выбор природного объекта, места и времени исследования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Comic Sans MS"/>
                <a:sym typeface="Comic Sans MS"/>
              </a:rPr>
              <a:t>8. Наблюдение в природе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Comic Sans MS"/>
                <a:sym typeface="Comic Sans MS"/>
              </a:rPr>
              <a:t>9. Фиксация результатов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Comic Sans MS"/>
                <a:sym typeface="Comic Sans MS"/>
              </a:rPr>
              <a:t>10. Выводы по исследованию – наблюдению за природным объектом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 descr="Девушка и статистический график - цветной векторный клипар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7884" y="1428736"/>
            <a:ext cx="3071814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5857884" y="4214818"/>
            <a:ext cx="1798728" cy="21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</a:t>
            </a:r>
            <a:r>
              <a:rPr lang="ru-RU" sz="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clck.ru/9sbED</a:t>
            </a:r>
            <a:endParaRPr lang="ru-RU" sz="8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7836" y="285728"/>
            <a:ext cx="7451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Факты и не только…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341</Words>
  <Application>Microsoft Office PowerPoint</Application>
  <PresentationFormat>Экран (4:3)</PresentationFormat>
  <Paragraphs>46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Times New Roman</vt:lpstr>
      <vt:lpstr>Comic Sans MS</vt:lpstr>
      <vt:lpstr>Calibri</vt:lpstr>
      <vt:lpstr>Noto Sans Symbols</vt:lpstr>
      <vt:lpstr>Wingdings 2</vt:lpstr>
      <vt:lpstr>Wingdings</vt:lpstr>
      <vt:lpstr>Georgia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modified xsi:type="dcterms:W3CDTF">2020-12-28T03:12:01Z</dcterms:modified>
</cp:coreProperties>
</file>