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6" r:id="rId4"/>
    <p:sldId id="277" r:id="rId5"/>
    <p:sldId id="278" r:id="rId6"/>
    <p:sldId id="274" r:id="rId7"/>
    <p:sldId id="265" r:id="rId8"/>
    <p:sldId id="263" r:id="rId9"/>
    <p:sldId id="258" r:id="rId10"/>
    <p:sldId id="259" r:id="rId11"/>
    <p:sldId id="268" r:id="rId12"/>
    <p:sldId id="260" r:id="rId13"/>
    <p:sldId id="266" r:id="rId14"/>
    <p:sldId id="269" r:id="rId15"/>
    <p:sldId id="273" r:id="rId16"/>
    <p:sldId id="272" r:id="rId17"/>
    <p:sldId id="279" r:id="rId18"/>
    <p:sldId id="280" r:id="rId19"/>
    <p:sldId id="267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8" autoAdjust="0"/>
    <p:restoredTop sz="94615" autoAdjust="0"/>
  </p:normalViewPr>
  <p:slideViewPr>
    <p:cSldViewPr>
      <p:cViewPr>
        <p:scale>
          <a:sx n="86" d="100"/>
          <a:sy n="86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CC749-FFA4-492D-8FC0-895CFB14EA5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612E1-967D-4F2F-8123-CB0450B68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00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12E1-967D-4F2F-8123-CB0450B687B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 bright="-1000" contrast="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353BC-8943-41CB-86EF-C76F1A5DF506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600" dirty="0" smtClean="0"/>
              <a:t>МБДОУ  «Детский сад комбинированного вида № 10  «Золотой ключик» города Невинномысска </a:t>
            </a:r>
            <a:r>
              <a:rPr lang="ru-RU" sz="2000" b="1" dirty="0" smtClean="0">
                <a:solidFill>
                  <a:srgbClr val="FFC000"/>
                </a:solidFill>
              </a:rPr>
              <a:t/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2800" b="1" dirty="0" smtClean="0">
                <a:solidFill>
                  <a:srgbClr val="FFFF00"/>
                </a:solidFill>
              </a:rPr>
              <a:t>Мастер – класс: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«Формирование вокально-исполнительских навыков  старших дошкольников через кружковую деятельность»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4320480" cy="23042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Музыкальный руководитель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Серяк</a:t>
            </a:r>
            <a:r>
              <a:rPr lang="ru-RU" b="1" dirty="0" smtClean="0">
                <a:solidFill>
                  <a:schemeClr val="tx2"/>
                </a:solidFill>
              </a:rPr>
              <a:t> Любовь Николаевна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Документы ВСЕ\ФОТО\Сотрудники\IMG_2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429000"/>
            <a:ext cx="2093979" cy="314096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sus\Desktop\Новая папка (2)\IMG_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71252"/>
            <a:ext cx="2664296" cy="1998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810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ДИКЦИЯ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АРТИКУЛЯЦИОННАЯ ГИМНАСТИКА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400506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ПАЛЬЧИКОВАЯ ГИМНАСТИКА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Asus\Desktop\Новая папка (2)\IMG_0069.JPG"/>
          <p:cNvPicPr>
            <a:picLocks noChangeAspect="1" noChangeArrowheads="1"/>
          </p:cNvPicPr>
          <p:nvPr/>
        </p:nvPicPr>
        <p:blipFill>
          <a:blip r:embed="rId3" cstate="print"/>
          <a:srcRect t="19115" r="26269"/>
          <a:stretch>
            <a:fillRect/>
          </a:stretch>
        </p:blipFill>
        <p:spPr bwMode="auto">
          <a:xfrm>
            <a:off x="3491880" y="1700808"/>
            <a:ext cx="259228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3" name="Picture 5" descr="C:\Users\Asus\Desktop\Новая папка (2)\IMG_0102.JPG"/>
          <p:cNvPicPr>
            <a:picLocks noChangeAspect="1" noChangeArrowheads="1"/>
          </p:cNvPicPr>
          <p:nvPr/>
        </p:nvPicPr>
        <p:blipFill>
          <a:blip r:embed="rId4" cstate="print"/>
          <a:srcRect t="6452" r="8451"/>
          <a:stretch>
            <a:fillRect/>
          </a:stretch>
        </p:blipFill>
        <p:spPr bwMode="auto">
          <a:xfrm>
            <a:off x="6156176" y="1628800"/>
            <a:ext cx="272481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6" name="Picture 8" descr="C:\Users\Asus\Desktop\Новая папка (2)\IMG_0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653136"/>
            <a:ext cx="2688585" cy="2016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7" name="Picture 9" descr="H:\Ларионова\DSC07267.JPG"/>
          <p:cNvPicPr>
            <a:picLocks noChangeAspect="1" noChangeArrowheads="1"/>
          </p:cNvPicPr>
          <p:nvPr/>
        </p:nvPicPr>
        <p:blipFill>
          <a:blip r:embed="rId6" cstate="print"/>
          <a:srcRect l="2316" b="4263"/>
          <a:stretch>
            <a:fillRect/>
          </a:stretch>
        </p:blipFill>
        <p:spPr bwMode="auto">
          <a:xfrm>
            <a:off x="179512" y="1772816"/>
            <a:ext cx="303684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ВАЛЕОЛОГИЧЕСКИЕ РАСПЕВКИ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30" name="Picture 6" descr="D:\мама\ФОТОГРАФИИ\Новая папка\ALIM4223.JPG"/>
          <p:cNvPicPr>
            <a:picLocks noChangeAspect="1" noChangeArrowheads="1"/>
          </p:cNvPicPr>
          <p:nvPr/>
        </p:nvPicPr>
        <p:blipFill>
          <a:blip r:embed="rId2" cstate="print"/>
          <a:srcRect t="16666"/>
          <a:stretch>
            <a:fillRect/>
          </a:stretch>
        </p:blipFill>
        <p:spPr bwMode="auto">
          <a:xfrm>
            <a:off x="539552" y="1590121"/>
            <a:ext cx="2977268" cy="2392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bliqueBottom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E:\фото\IMG_01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90" b="-1"/>
          <a:stretch/>
        </p:blipFill>
        <p:spPr bwMode="auto">
          <a:xfrm>
            <a:off x="5150910" y="1601002"/>
            <a:ext cx="3393662" cy="2381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bliqueBottom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ото\IMG_01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13"/>
          <a:stretch/>
        </p:blipFill>
        <p:spPr bwMode="auto">
          <a:xfrm>
            <a:off x="2339752" y="4148785"/>
            <a:ext cx="3639374" cy="2345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bliqueBottom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ИГРОВОЕ ПЕНИЕ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type="body" sz="half" idx="4294967295"/>
          </p:nvPr>
        </p:nvSpPr>
        <p:spPr>
          <a:xfrm>
            <a:off x="1043608" y="1124744"/>
            <a:ext cx="6912768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«УЧИМСЯ ПЕТЬ, ИГРАЯ»</a:t>
            </a:r>
          </a:p>
        </p:txBody>
      </p:sp>
      <p:pic>
        <p:nvPicPr>
          <p:cNvPr id="3074" name="Picture 2" descr="E:\фото\Новая папка (2)\IMG_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532" y="-6796136"/>
            <a:ext cx="13442262" cy="100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User\Рабочий стол\Новая папка\Изображение 6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4026871" cy="2265115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Новая папка\Изображение 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76872"/>
            <a:ext cx="3960440" cy="2227748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Новая папка\Изображение 6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373216"/>
            <a:ext cx="3278332" cy="18440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«МУЗЫКАЛЬНЫЕ УЗОРЫ»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пирамидка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222" y="3558518"/>
            <a:ext cx="2571750" cy="2288158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8" name="Рисунок 7" descr="море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3861048"/>
            <a:ext cx="2500313" cy="2286000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9" name="Рисунок 8" descr="горка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4293097"/>
            <a:ext cx="2376264" cy="2304256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3074" name="Picture 2" descr="C:\Documents and Settings\User\Рабочий стол\Новая папка\Изображение 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96753"/>
            <a:ext cx="3744416" cy="2106234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Новая папка\Изображение 6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1050" y="1268760"/>
            <a:ext cx="3893398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>
                <a:solidFill>
                  <a:srgbClr val="FFFF00"/>
                </a:solidFill>
              </a:rPr>
              <a:t>Хоровое пение –</a:t>
            </a:r>
            <a:r>
              <a:rPr lang="ru-RU" sz="7200" b="1" dirty="0" smtClean="0">
                <a:solidFill>
                  <a:srgbClr val="FFFF00"/>
                </a:solidFill>
              </a:rPr>
              <a:t>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ru-RU" sz="3100" dirty="0" smtClean="0">
                <a:solidFill>
                  <a:schemeClr val="bg1"/>
                </a:solidFill>
              </a:rPr>
              <a:t>это не только польза для здоровья, но и формирование дружеских отношений в коллективе.  </a:t>
            </a:r>
            <a:endParaRPr lang="ru-RU" sz="3100" dirty="0">
              <a:solidFill>
                <a:schemeClr val="bg1"/>
              </a:solidFill>
            </a:endParaRPr>
          </a:p>
        </p:txBody>
      </p:sp>
      <p:pic>
        <p:nvPicPr>
          <p:cNvPr id="2051" name="Picture 3" descr="F:\фото\ALIM4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824" y="357166"/>
            <a:ext cx="9712308" cy="7284547"/>
          </a:xfrm>
          <a:prstGeom prst="rect">
            <a:avLst/>
          </a:prstGeom>
          <a:noFill/>
        </p:spPr>
      </p:pic>
      <p:pic>
        <p:nvPicPr>
          <p:cNvPr id="3" name="Picture 2" descr="H:\музыка рисунки\655_5544.jpg"/>
          <p:cNvPicPr>
            <a:picLocks noChangeAspect="1" noChangeArrowheads="1"/>
          </p:cNvPicPr>
          <p:nvPr/>
        </p:nvPicPr>
        <p:blipFill>
          <a:blip r:embed="rId3" cstate="print"/>
          <a:srcRect l="18863" t="5882"/>
          <a:stretch>
            <a:fillRect/>
          </a:stretch>
        </p:blipFill>
        <p:spPr bwMode="auto">
          <a:xfrm>
            <a:off x="6300192" y="3068960"/>
            <a:ext cx="2267744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D:\Документы ВСЕ\ФОТО\Достижения\лисич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3" y="2564904"/>
            <a:ext cx="4176464" cy="313244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Парциальные программы и методическое обеспечение: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744416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 smtClean="0"/>
              <a:t>	Ладушки. И. </a:t>
            </a:r>
            <a:r>
              <a:rPr lang="ru-RU" sz="2000" dirty="0" err="1" smtClean="0"/>
              <a:t>Каплунова</a:t>
            </a:r>
            <a:r>
              <a:rPr lang="ru-RU" sz="2000" dirty="0" smtClean="0"/>
              <a:t>, И. </a:t>
            </a:r>
            <a:r>
              <a:rPr lang="ru-RU" sz="2000" dirty="0" err="1" smtClean="0"/>
              <a:t>Новооскольцева</a:t>
            </a:r>
            <a:r>
              <a:rPr lang="ru-RU" sz="2000" dirty="0" smtClean="0"/>
              <a:t>. Программа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 smtClean="0"/>
              <a:t>музыкального воспитания детей СПб.: Композитор, 1999. (Пособия И.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 err="1" smtClean="0"/>
              <a:t>Каплунова</a:t>
            </a:r>
            <a:r>
              <a:rPr lang="ru-RU" sz="2000" dirty="0" smtClean="0"/>
              <a:t>, И. </a:t>
            </a:r>
            <a:r>
              <a:rPr lang="ru-RU" sz="2000" dirty="0" err="1" smtClean="0"/>
              <a:t>Новооскольцева</a:t>
            </a:r>
            <a:r>
              <a:rPr lang="ru-RU" sz="2000" dirty="0" smtClean="0"/>
              <a:t>. Праздник каждый день)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 smtClean="0"/>
              <a:t>	Камертон Э. П. Костина Азбука музыкального образования детей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 smtClean="0"/>
              <a:t>дошкольного возраста Нижний Новгород, 2001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 smtClean="0"/>
              <a:t>	Музыкальные шедевры </a:t>
            </a:r>
            <a:r>
              <a:rPr lang="ru-RU" sz="2000" dirty="0" err="1" smtClean="0"/>
              <a:t>Радынова</a:t>
            </a:r>
            <a:r>
              <a:rPr lang="ru-RU" sz="2000" dirty="0" smtClean="0"/>
              <a:t> О. П.– М.: «Гном- Пресс», 1999.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 smtClean="0"/>
              <a:t>	Ритмическая мозаика А.И.Буренина  Программа по ритмической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 smtClean="0"/>
              <a:t>пластике для детей </a:t>
            </a:r>
            <a:r>
              <a:rPr lang="ru-RU" sz="2000" dirty="0" err="1" smtClean="0"/>
              <a:t>С-Пб</a:t>
            </a:r>
            <a:r>
              <a:rPr lang="ru-RU" sz="2000" dirty="0" smtClean="0"/>
              <a:t>, 1997(А.И. Буренина Учебно-методическое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 smtClean="0"/>
              <a:t>пособие по Программе «Ритмическая мозаика» </a:t>
            </a:r>
            <a:r>
              <a:rPr lang="ru-RU" sz="2000" dirty="0" err="1" smtClean="0"/>
              <a:t>С-Пб</a:t>
            </a:r>
            <a:r>
              <a:rPr lang="ru-RU" sz="2000" dirty="0" smtClean="0"/>
              <a:t>, 1994))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 smtClean="0"/>
              <a:t>	Топ, хлоп, малыши Т.Н. </a:t>
            </a:r>
            <a:r>
              <a:rPr lang="ru-RU" sz="2000" dirty="0" err="1" smtClean="0"/>
              <a:t>Сауко</a:t>
            </a:r>
            <a:r>
              <a:rPr lang="ru-RU" sz="2000" dirty="0" smtClean="0"/>
              <a:t>, А.И. Буренина ( Программа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 smtClean="0"/>
              <a:t>музыкально-ритмического воспитания детей 2-3 лет – </a:t>
            </a:r>
            <a:r>
              <a:rPr lang="ru-RU" sz="2000" dirty="0" err="1" smtClean="0"/>
              <a:t>С-Пб</a:t>
            </a:r>
            <a:r>
              <a:rPr lang="ru-RU" sz="2000" dirty="0" smtClean="0"/>
              <a:t>, 2001)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Arial" charset="0"/>
              </a:rPr>
              <a:t>Оценка индивидуального </a:t>
            </a:r>
            <a:r>
              <a:rPr lang="ru-RU" sz="2200" b="1" dirty="0" err="1" smtClean="0">
                <a:solidFill>
                  <a:srgbClr val="FFFF00"/>
                </a:solidFill>
                <a:latin typeface="Arial" charset="0"/>
              </a:rPr>
              <a:t>развитя</a:t>
            </a:r>
            <a:r>
              <a:rPr lang="ru-RU" sz="2200" b="1" dirty="0" smtClean="0">
                <a:solidFill>
                  <a:srgbClr val="FFFF00"/>
                </a:solidFill>
                <a:latin typeface="Arial" charset="0"/>
              </a:rPr>
              <a:t> детей</a:t>
            </a:r>
            <a:r>
              <a:rPr lang="en-US" sz="22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  <a:latin typeface="Arial" charset="0"/>
              </a:rPr>
              <a:t>в соответствии с требованием ФГОС дошкольного образования и образовательной Программой ДОУ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780928"/>
            <a:ext cx="8317606" cy="216024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Для построения индивидуального образовательного маршрута, для организации работы с подгруппой детей.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Для планирования дальнейшей работы по музыкальному воспитанию</a:t>
            </a:r>
          </a:p>
          <a:p>
            <a:pPr marL="609600" indent="-609600">
              <a:lnSpc>
                <a:spcPct val="80000"/>
              </a:lnSpc>
            </a:pPr>
            <a:endParaRPr lang="ru-RU" u="sng" dirty="0" smtClean="0">
              <a:solidFill>
                <a:srgbClr val="99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642350" cy="7191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Индивидуальная программа качества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ребёнком певческой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(по Э.П.Костиной)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836613"/>
            <a:ext cx="8856662" cy="5832475"/>
          </a:xfrm>
        </p:spPr>
        <p:txBody>
          <a:bodyPr>
            <a:normAutofit fontScale="85000" lnSpcReduction="10000"/>
          </a:bodyPr>
          <a:lstStyle/>
          <a:p>
            <a:pPr algn="l">
              <a:defRPr/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i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400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400" i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400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400" i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400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400" i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400" i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8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1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800" b="1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ребёнок   исполняет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песню самостоятельно, естественно, непринуждённо, эмоционально; точно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интонирует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мелодию и ритм,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исполняет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одном дыхании фразы песни,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соблюдает правила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певческой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дикции, с удовольствием исполняет песни в свободной деятельности.</a:t>
            </a:r>
            <a:endParaRPr lang="ru-RU" sz="1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Средний уровень 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исполняет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правильно многие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песни, в достаточной мере владеет вокальными навыками, но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испытывает трудности в чистоте интонирования мелодии и передаче ритмических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особенностей, затрудняется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исполнять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песни без поддержки инструмента. Любит петь вне занятий, но исполняет их зачастую неверно.</a:t>
            </a:r>
          </a:p>
          <a:p>
            <a:pPr algn="just">
              <a:defRPr/>
            </a:pPr>
            <a:endParaRPr lang="ru-RU" sz="1800" b="1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ниже среднего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ребёнок  имеет слабые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музыкально-эстетические певческие представления: не может вспомнить ни одной песни, отказывается петь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индивидуально, неправильно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(или частично) интонирует мелодию, ритм.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Не проявляет интереса к пению,  в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повседневной жизни почти не поёт.</a:t>
            </a:r>
            <a:endParaRPr lang="ru-RU" sz="1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052736"/>
          <a:ext cx="8856984" cy="19505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8387"/>
                <a:gridCol w="1025789"/>
                <a:gridCol w="1419321"/>
                <a:gridCol w="1028951"/>
                <a:gridCol w="1080120"/>
                <a:gridCol w="1152128"/>
                <a:gridCol w="1008112"/>
                <a:gridCol w="1584176"/>
              </a:tblGrid>
              <a:tr h="13105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№ п/п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ФИО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Выразительность исполнения 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Вокальные навыки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Хоровые навыки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Музыкальные способности</a:t>
                      </a:r>
                    </a:p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Проявление желания солировать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Творческие импровизации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62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1.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Иванов Никита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5693" marB="4569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8108950" cy="360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412776"/>
            <a:ext cx="8569075" cy="5329337"/>
          </a:xfrm>
        </p:spPr>
        <p:txBody>
          <a:bodyPr/>
          <a:lstStyle/>
          <a:p>
            <a:pPr marL="107950" algn="just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Таким образом, систематичная, целенаправленная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по развитию вокально-хоровых навыков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способствует становлению полноценной творческой личности, развитию духовно-эстетических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потребностей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дошкольников, сохранению  и укреплению </a:t>
            </a:r>
            <a:r>
              <a:rPr lang="ru-RU" sz="20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-эмоционального здоровья детей. В процессе пения дети имеют возможность выражать свой внутренний мир, чувства, эмоции, переживания, настроения посредством голоса. 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Комплексный подход, интеграция содержания музыкального образования в различных видах детской деятельности, использование  разнообразных методов и приёмов развития певческих и вокально-хоровых навыков, дифференцированный подход к детям, учёт возрастных и индивидуальных особенностей дошкольников, активное заинтересованное отношение  родителей  способствовало достижению  положительных результатов.  </a:t>
            </a:r>
          </a:p>
          <a:p>
            <a:pPr marL="107950" algn="just"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31640" y="620688"/>
            <a:ext cx="6408737" cy="3477875"/>
          </a:xfrm>
          <a:prstGeom prst="rect">
            <a:avLst/>
          </a:prstGeom>
          <a:ln w="76200"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Занятия пением </a:t>
            </a:r>
            <a:endParaRPr lang="ru-RU" sz="4400" b="1" dirty="0">
              <a:solidFill>
                <a:srgbClr val="FF0000"/>
              </a:solidFill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являются очень важной составляющей гармоничного развития </a:t>
            </a:r>
            <a:r>
              <a:rPr lang="ru-RU" sz="4400" b="1" dirty="0" smtClean="0">
                <a:solidFill>
                  <a:srgbClr val="FF0000"/>
                </a:solidFill>
              </a:rPr>
              <a:t>дошкольника</a:t>
            </a:r>
            <a:r>
              <a:rPr lang="ru-RU" sz="44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3" name="Рисунок 2" descr="2a3d0c8b487c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5085184"/>
            <a:ext cx="4392488" cy="143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43887" cy="5953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 выбранной темы</a:t>
            </a:r>
            <a:endParaRPr lang="ru-RU" sz="2800" b="1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12850"/>
            <a:ext cx="5832896" cy="5418138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2400" b="1" dirty="0" smtClean="0"/>
              <a:t>  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выходом ФГОС ДО задача музыкального руководителя: создать в дошкольном возрасте  условия для получения детьми удовольствия от музыкальной деятельности и общения, которое её сопровождает, а вокальное искусство и активная  эстетическая  деятельность  создают атмосферу  свободы самовыражения, вызывают    радость от коллективного исполнения, наполняют особой энергией творчества, т.е.  оказывают влияние  на формирование духовно-эстетических потребностей дошкольников.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endParaRPr lang="ru-RU" altLang="ru-RU" sz="4000" b="1" i="1" dirty="0" smtClean="0">
              <a:solidFill>
                <a:srgbClr val="7030A0"/>
              </a:solidFill>
              <a:latin typeface="Bickham Script Two" pitchFamily="66" charset="0"/>
            </a:endParaRPr>
          </a:p>
        </p:txBody>
      </p:sp>
      <p:pic>
        <p:nvPicPr>
          <p:cNvPr id="6148" name="Picture 4" descr="D:\Работа\Картинки\дети поют\99eaba9ae25b1ee36749a021a1e7f5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204864"/>
            <a:ext cx="2517782" cy="1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Картинка 125 из 5645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8135937" cy="1174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Новизна и педагогическая целесообразность  опыта </a:t>
            </a:r>
            <a:endParaRPr lang="ru-RU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773238"/>
            <a:ext cx="8569325" cy="4608512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работе  систематизированы инновационные методы   работы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детьми по развитию вокально-хоровых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навыков;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Представлены  формы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работы с родителями,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направленные на повышение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их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компетентности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вопросах развития музыкальности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Разработан диагностический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инструментарий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определению уровня развития певческих навыков;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Составлены психолого-педагогические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рекомендации для педагогов и родителей по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охране детского голоса.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endParaRPr lang="ru-RU" sz="1600" dirty="0">
              <a:effectLst/>
            </a:endParaRPr>
          </a:p>
          <a:p>
            <a:pPr>
              <a:defRPr/>
            </a:pPr>
            <a:endParaRPr lang="ru-RU" sz="1600" dirty="0" smtClean="0">
              <a:effectLst/>
            </a:endParaRPr>
          </a:p>
          <a:p>
            <a:pPr>
              <a:defRPr/>
            </a:pPr>
            <a:endParaRPr lang="ru-RU" sz="1600" dirty="0" smtClean="0">
              <a:effectLst/>
            </a:endParaRPr>
          </a:p>
          <a:p>
            <a:pPr>
              <a:defRPr/>
            </a:pPr>
            <a:r>
              <a:rPr lang="ru-RU" sz="1600" dirty="0" smtClean="0">
                <a:effectLst/>
              </a:rPr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43887" cy="868362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</a:t>
            </a:r>
            <a:endPara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68413"/>
            <a:ext cx="8662988" cy="518477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Совершенствование певческого  вокально-слуховой координации  у дошкольников </a:t>
            </a:r>
            <a:b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Новая папка\Изображение 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7200800" cy="405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88913"/>
            <a:ext cx="8243887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2513"/>
            <a:ext cx="8353425" cy="5256212"/>
          </a:xfrm>
        </p:spPr>
        <p:txBody>
          <a:bodyPr/>
          <a:lstStyle/>
          <a:p>
            <a:pPr marL="109537" indent="0" algn="just">
              <a:spcBef>
                <a:spcPts val="400"/>
              </a:spcBef>
              <a:buClr>
                <a:srgbClr val="2DA2BF"/>
              </a:buClr>
              <a:buSzPct val="68000"/>
              <a:buFontTx/>
              <a:buNone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1. Воспитывать любовь и интерес к пению;</a:t>
            </a:r>
          </a:p>
          <a:p>
            <a:pPr marL="109537" indent="0" algn="just">
              <a:spcBef>
                <a:spcPts val="400"/>
              </a:spcBef>
              <a:buClr>
                <a:srgbClr val="2DA2BF"/>
              </a:buClr>
              <a:buSzPct val="68000"/>
              <a:buFontTx/>
              <a:buNone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2.Формировать вокально-хоровые навыки (певческая дикция, дыхание, правильное звукообразование, чистота интонации, слаженность);</a:t>
            </a:r>
          </a:p>
          <a:p>
            <a:pPr marL="109537" indent="0" algn="just">
              <a:spcBef>
                <a:spcPts val="400"/>
              </a:spcBef>
              <a:buClr>
                <a:srgbClr val="2DA2BF"/>
              </a:buClr>
              <a:buSzPct val="68000"/>
              <a:buFontTx/>
              <a:buNone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3.Развивать способность к эмоциональному выразительному исполнению песен;</a:t>
            </a:r>
          </a:p>
          <a:p>
            <a:pPr marL="109537" indent="0" algn="just">
              <a:spcBef>
                <a:spcPts val="400"/>
              </a:spcBef>
              <a:buClr>
                <a:srgbClr val="2DA2BF"/>
              </a:buClr>
              <a:buSzPct val="68000"/>
              <a:buFontTx/>
              <a:buNone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4. Расширять певческий опыт и вокальный репертуар: подводить к исполнению нескольких песен разных по тематике, характеру, жанрам;</a:t>
            </a:r>
          </a:p>
          <a:p>
            <a:pPr marL="109537" indent="0" algn="just">
              <a:spcBef>
                <a:spcPts val="400"/>
              </a:spcBef>
              <a:buClr>
                <a:srgbClr val="2DA2BF"/>
              </a:buClr>
              <a:buSzPct val="68000"/>
              <a:buFontTx/>
              <a:buNone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5.Закреплять умение петь самостоятельно, индивидуально и коллективно, с музыкальным сопровождением и без него;</a:t>
            </a:r>
          </a:p>
          <a:p>
            <a:pPr marL="109537" indent="0" algn="just">
              <a:spcBef>
                <a:spcPts val="400"/>
              </a:spcBef>
              <a:buClr>
                <a:srgbClr val="2DA2BF"/>
              </a:buClr>
              <a:buSzPct val="68000"/>
              <a:buFontTx/>
              <a:buNone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6. Развивать музыкальную память.</a:t>
            </a:r>
          </a:p>
          <a:p>
            <a:pPr marL="109537" indent="0">
              <a:spcBef>
                <a:spcPts val="400"/>
              </a:spcBef>
              <a:buClr>
                <a:srgbClr val="2DA2BF"/>
              </a:buClr>
              <a:buSzPct val="68000"/>
              <a:buFontTx/>
              <a:buNone/>
              <a:defRPr/>
            </a:pPr>
            <a:endParaRPr lang="ru-RU" sz="14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spcBef>
                <a:spcPts val="400"/>
              </a:spcBef>
              <a:buClr>
                <a:srgbClr val="2DA2BF"/>
              </a:buClr>
              <a:buSzPct val="68000"/>
              <a:buFontTx/>
              <a:buNone/>
              <a:defRPr/>
            </a:pPr>
            <a:endParaRPr lang="ru-RU" sz="14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1268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582" y="4797152"/>
            <a:ext cx="29691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86409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Музыкальная деятельность дошкольников (ФГОС ДО)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424936" cy="42484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– </a:t>
            </a:r>
            <a:r>
              <a:rPr lang="ru-RU" sz="2800" dirty="0" smtClean="0"/>
              <a:t>это различные способы, средства познания детьми музыкального искусства (а через него и окружающей жизни, и самого себя), с помощью которого осуществляется и общее развитие</a:t>
            </a:r>
            <a:r>
              <a:rPr lang="ru-RU" sz="2800" dirty="0" smtClean="0">
                <a:latin typeface="Arial" charset="0"/>
              </a:rPr>
              <a:t> ребенка</a:t>
            </a:r>
            <a:r>
              <a:rPr lang="ru-RU" sz="2800" dirty="0" smtClean="0"/>
              <a:t>.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Пение</a:t>
            </a:r>
            <a:r>
              <a:rPr lang="ru-RU" sz="2800" dirty="0" smtClean="0"/>
              <a:t> – это занятие не только приятное,</a:t>
            </a:r>
            <a:br>
              <a:rPr lang="ru-RU" sz="2800" dirty="0" smtClean="0"/>
            </a:br>
            <a:r>
              <a:rPr lang="ru-RU" sz="2800" dirty="0" smtClean="0"/>
              <a:t> но и очень полезное!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Пение</a:t>
            </a:r>
            <a:r>
              <a:rPr lang="ru-RU" sz="2800" dirty="0" smtClean="0"/>
              <a:t> –  это древнейшее искусство  улучшает самочувствие, снимает боль и даже продлевает жизнь. 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ОХРАНА ДЕТСКОГО ГОЛОСА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Детям вредит</a:t>
            </a:r>
          </a:p>
          <a:p>
            <a:pPr algn="ctr">
              <a:buNone/>
            </a:pPr>
            <a:r>
              <a:rPr lang="ru-RU" b="1" dirty="0" smtClean="0"/>
              <a:t> громкое пение, </a:t>
            </a:r>
          </a:p>
          <a:p>
            <a:pPr algn="ctr">
              <a:buNone/>
            </a:pPr>
            <a:r>
              <a:rPr lang="ru-RU" b="1" dirty="0" smtClean="0"/>
              <a:t>крик, шёпот, </a:t>
            </a:r>
          </a:p>
          <a:p>
            <a:pPr algn="ctr">
              <a:buNone/>
            </a:pPr>
            <a:r>
              <a:rPr lang="ru-RU" b="1" dirty="0" smtClean="0"/>
              <a:t>горячие и холодные напитки, </a:t>
            </a:r>
          </a:p>
          <a:p>
            <a:pPr algn="ctr">
              <a:buNone/>
            </a:pPr>
            <a:r>
              <a:rPr lang="ru-RU" b="1" dirty="0" smtClean="0"/>
              <a:t>пение на холодном воздухе.</a:t>
            </a:r>
            <a:endParaRPr lang="ru-RU" b="1" dirty="0"/>
          </a:p>
        </p:txBody>
      </p:sp>
      <p:pic>
        <p:nvPicPr>
          <p:cNvPr id="4" name="Рисунок 3" descr="escolania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2276872"/>
            <a:ext cx="3168352" cy="295232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a3d0c8b487c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5589240"/>
            <a:ext cx="3929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ПЕВЧЕСКИЕ НАВЫКИ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34076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ВОКАЛЬНЫЕ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700808"/>
            <a:ext cx="4139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ХОРОВЫЕ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429000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ДЫХАНИЕ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34290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ДИКЦИЯ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465313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ЗВУКООБРАЗОВАНИЕ</a:t>
            </a:r>
            <a:endParaRPr lang="ru-RU" sz="2800" b="1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863588" y="2312876"/>
            <a:ext cx="648072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2915816" y="2348880"/>
            <a:ext cx="720080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1763688" y="3140968"/>
            <a:ext cx="1152128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716016" y="450912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АНСАМБЛЬ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64288" y="3861048"/>
            <a:ext cx="197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СТРОЙ</a:t>
            </a:r>
            <a:endParaRPr lang="ru-RU" sz="3200" b="1" dirty="0"/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5580112" y="3356992"/>
            <a:ext cx="1080120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5400000">
            <a:off x="7560332" y="3104964"/>
            <a:ext cx="864096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3" grpId="0" animBg="1"/>
      <p:bldP spid="15" grpId="0" animBg="1"/>
      <p:bldP spid="16" grpId="0" animBg="1"/>
      <p:bldP spid="17" grpId="0"/>
      <p:bldP spid="18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ДЫХАНИЕ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27322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«паровоз»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530120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«пузырь»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2924944"/>
            <a:ext cx="18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«ниточка»</a:t>
            </a:r>
            <a:endParaRPr lang="ru-RU" sz="2800" b="1" dirty="0"/>
          </a:p>
        </p:txBody>
      </p:sp>
      <p:pic>
        <p:nvPicPr>
          <p:cNvPr id="1026" name="Picture 2" descr="C:\Users\Asus\Desktop\Новая папка (2)\IMG_0082.JPG"/>
          <p:cNvPicPr>
            <a:picLocks noChangeAspect="1" noChangeArrowheads="1"/>
          </p:cNvPicPr>
          <p:nvPr/>
        </p:nvPicPr>
        <p:blipFill>
          <a:blip r:embed="rId2" cstate="print"/>
          <a:srcRect r="9564"/>
          <a:stretch>
            <a:fillRect/>
          </a:stretch>
        </p:blipFill>
        <p:spPr bwMode="auto">
          <a:xfrm>
            <a:off x="827584" y="404664"/>
            <a:ext cx="3456384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H:\Ларионова\DSC072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7692"/>
          <a:stretch>
            <a:fillRect/>
          </a:stretch>
        </p:blipFill>
        <p:spPr bwMode="auto">
          <a:xfrm>
            <a:off x="539552" y="3573016"/>
            <a:ext cx="3744416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Users\Asus\Desktop\Новая папка (2)\IMG_0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420862"/>
            <a:ext cx="3840680" cy="28803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Формирование певческих навыков у детей старшего дошкольного возрас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Формирование певческих навыков у детей старшего дошкольного возраста</Template>
  <TotalTime>5507</TotalTime>
  <Words>462</Words>
  <Application>Microsoft Office PowerPoint</Application>
  <PresentationFormat>Экран (4:3)</PresentationFormat>
  <Paragraphs>109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Формирование певческих навыков у детей старшего дошкольного возраста</vt:lpstr>
      <vt:lpstr>   МБДОУ  «Детский сад комбинированного вида № 10  «Золотой ключик» города Невинномысска   Мастер – класс:  «Формирование вокально-исполнительских навыков  старших дошкольников через кружковую деятельность»</vt:lpstr>
      <vt:lpstr>Актуальность выбранной темы</vt:lpstr>
      <vt:lpstr>Новизна и педагогическая целесообразность  опыта </vt:lpstr>
      <vt:lpstr>Цель работы</vt:lpstr>
      <vt:lpstr>Задачи</vt:lpstr>
      <vt:lpstr>Музыкальная деятельность дошкольников (ФГОС ДО)</vt:lpstr>
      <vt:lpstr>ОХРАНА ДЕТСКОГО ГОЛОСА</vt:lpstr>
      <vt:lpstr>ПЕВЧЕСКИЕ НАВЫКИ</vt:lpstr>
      <vt:lpstr>ДЫХАНИЕ</vt:lpstr>
      <vt:lpstr>ДИКЦИЯ</vt:lpstr>
      <vt:lpstr>ВАЛЕОЛОГИЧЕСКИЕ РАСПЕВКИ</vt:lpstr>
      <vt:lpstr>ИГРОВОЕ ПЕНИЕ</vt:lpstr>
      <vt:lpstr>«МУЗЫКАЛЬНЫЕ УЗОРЫ»</vt:lpstr>
      <vt:lpstr>  Хоровое пение –  это не только польза для здоровья, но и формирование дружеских отношений в коллективе.  </vt:lpstr>
      <vt:lpstr>Парциальные программы и методическое обеспечение:</vt:lpstr>
      <vt:lpstr>Оценка индивидуального развитя детей в соответствии с требованием ФГОС дошкольного образования и образовательной Программой ДОУ</vt:lpstr>
      <vt:lpstr> Индивидуальная программа качества освоения ребёнком певческой деятельности (по Э.П.Костиной)</vt:lpstr>
      <vt:lpstr> Вывод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ПЕВЧЕСКИХ НАВЫКОВ ДЕТЕЙ СТАРШЕГО ДОШКОЛЬНОГО ВОЗРАСТА С НАРУШЕНИЕМ ЗРЕНИЯ В ПРОЦЕССЕ ИНТЕГРАЦИИ ОБРАЗОВАТЕЛЬНЫХ ОБЛАСТЕЙ  МУЗЫКИ И ЗДОРОВЬЯ</dc:title>
  <dc:creator>Пользователь Windows</dc:creator>
  <cp:lastModifiedBy>Анна</cp:lastModifiedBy>
  <cp:revision>80</cp:revision>
  <dcterms:created xsi:type="dcterms:W3CDTF">2012-01-17T08:57:47Z</dcterms:created>
  <dcterms:modified xsi:type="dcterms:W3CDTF">2015-03-16T12:06:35Z</dcterms:modified>
</cp:coreProperties>
</file>