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6"/>
  </p:notesMasterIdLst>
  <p:sldIdLst>
    <p:sldId id="287" r:id="rId2"/>
    <p:sldId id="288" r:id="rId3"/>
    <p:sldId id="313" r:id="rId4"/>
    <p:sldId id="291" r:id="rId5"/>
    <p:sldId id="293" r:id="rId6"/>
    <p:sldId id="292" r:id="rId7"/>
    <p:sldId id="282" r:id="rId8"/>
    <p:sldId id="284" r:id="rId9"/>
    <p:sldId id="294" r:id="rId10"/>
    <p:sldId id="295" r:id="rId11"/>
    <p:sldId id="297" r:id="rId12"/>
    <p:sldId id="299" r:id="rId13"/>
    <p:sldId id="312" r:id="rId14"/>
    <p:sldId id="300" r:id="rId15"/>
    <p:sldId id="301" r:id="rId16"/>
    <p:sldId id="302" r:id="rId17"/>
    <p:sldId id="303" r:id="rId18"/>
    <p:sldId id="314" r:id="rId19"/>
    <p:sldId id="316" r:id="rId20"/>
    <p:sldId id="315" r:id="rId21"/>
    <p:sldId id="304" r:id="rId22"/>
    <p:sldId id="317" r:id="rId23"/>
    <p:sldId id="298" r:id="rId24"/>
    <p:sldId id="31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2596-A502-40E4-97B6-7D406482CD18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3762-094C-46C4-BE7A-C51E85FC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01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A3762-094C-46C4-BE7A-C51E85FCC6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A3762-094C-46C4-BE7A-C51E85FCC6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33" r:id="rId16"/>
    <p:sldLayoutId id="2147483734" r:id="rId17"/>
    <p:sldLayoutId id="2147483678" r:id="rId18"/>
    <p:sldLayoutId id="2147483680" r:id="rId19"/>
    <p:sldLayoutId id="2147483682" r:id="rId20"/>
    <p:sldLayoutId id="2147483661" r:id="rId21"/>
    <p:sldLayoutId id="2147483662" r:id="rId22"/>
    <p:sldLayoutId id="2147483663" r:id="rId23"/>
    <p:sldLayoutId id="2147483664" r:id="rId24"/>
    <p:sldLayoutId id="2147483666" r:id="rId25"/>
  </p:sldLayoutIdLst>
  <p:transition spd="slow" advClick="0" advTm="13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tura5.narod.ru/vadim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5;&#1088;&#1077;&#1079;&#1077;&#1085;&#1090;&#1072;&#1094;&#1080;&#1103;%20&#1051;&#1077;&#1088;&#1084;&#1086;&#1085;&#1090;&#1086;&#1074;%20&#1052;.&#1070;\&#1084;&#1091;&#1079;&#1099;&#1082;&#1072;\&#1093;&#1072;&#1095;&#1072;&#1090;&#1091;&#1088;&#1103;&#1085;%20&#1074;&#1072;&#1083;&#1100;&#1089;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92696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Художественные, графические, музыкальные</a:t>
            </a:r>
          </a:p>
          <a:p>
            <a:pPr algn="ctr"/>
            <a:r>
              <a:rPr lang="ru-RU" sz="4000" b="1" dirty="0" smtClean="0"/>
              <a:t>интерпретации </a:t>
            </a:r>
          </a:p>
          <a:p>
            <a:pPr algn="ctr"/>
            <a:r>
              <a:rPr lang="ru-RU" sz="4000" b="1" dirty="0" smtClean="0"/>
              <a:t>к произведениям </a:t>
            </a:r>
          </a:p>
          <a:p>
            <a:pPr algn="ctr"/>
            <a:r>
              <a:rPr lang="ru-RU" sz="4000" b="1" dirty="0" smtClean="0"/>
              <a:t>М. Ю. Лермонтова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139951" y="4797152"/>
            <a:ext cx="460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Выполнил</a:t>
            </a:r>
            <a:r>
              <a:rPr lang="ru-RU" sz="2400" dirty="0" err="1" smtClean="0"/>
              <a:t>а:учитель</a:t>
            </a:r>
            <a:r>
              <a:rPr lang="ru-RU" sz="2400" dirty="0" smtClean="0"/>
              <a:t> МОУ </a:t>
            </a:r>
            <a:r>
              <a:rPr lang="ru-RU" sz="2400" dirty="0" err="1" smtClean="0"/>
              <a:t>Ишеевский</a:t>
            </a:r>
            <a:r>
              <a:rPr lang="ru-RU" sz="2400" dirty="0" smtClean="0"/>
              <a:t> Многопрофильный лицей Григорьева Галина Борисовна</a:t>
            </a:r>
            <a:endParaRPr lang="ru-RU" sz="2400" dirty="0" smtClean="0"/>
          </a:p>
        </p:txBody>
      </p:sp>
    </p:spTree>
  </p:cSld>
  <p:clrMapOvr>
    <a:masterClrMapping/>
  </p:clrMapOvr>
  <p:transition spd="slow" advClick="0" advTm="13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114800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М.Ю. Лермонтов - великий русский поэт и писатель. Однако не многие знают о том, что он был еще и талантливым художником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59"/>
            <a:ext cx="4042792" cy="93610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445224"/>
            <a:ext cx="2520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Автопортрет. 1837-1838</a:t>
            </a:r>
          </a:p>
          <a:p>
            <a:endParaRPr lang="ru-RU" dirty="0"/>
          </a:p>
        </p:txBody>
      </p:sp>
      <p:pic>
        <p:nvPicPr>
          <p:cNvPr id="5" name="Picture 2" descr="C:\Users\Павел\Desktop\презентация\Lermontov-Auto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816424" cy="50405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Произведения Лермонтова-художника довольно разнообразны по жанру. Это пейзажи, портреты, карикатуры , жанровые сценки, иллюстрации к своим поэтическим произведениям. </a:t>
            </a:r>
            <a:br>
              <a:rPr lang="ru-RU" sz="2400" b="1" dirty="0" smtClean="0">
                <a:latin typeface="+mn-lt"/>
              </a:rPr>
            </a:br>
            <a:r>
              <a:rPr lang="ru-RU" sz="2000" i="1" dirty="0" smtClean="0">
                <a:hlinkClick r:id="rId3"/>
              </a:rPr>
              <a:t>Рисунок М.Ю.Лермонтова на обложке рукописи "Вадима".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9" name="Содержимое 8" descr="vadi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2276872"/>
            <a:ext cx="3384376" cy="4267200"/>
          </a:xfrm>
        </p:spPr>
      </p:pic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 noGrp="1"/>
          </p:cNvGrpSpPr>
          <p:nvPr/>
        </p:nvGrpSpPr>
        <p:grpSpPr bwMode="auto">
          <a:xfrm>
            <a:off x="3636061" y="836712"/>
            <a:ext cx="5040395" cy="4839380"/>
            <a:chOff x="172" y="883"/>
            <a:chExt cx="1856" cy="218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278" y="883"/>
              <a:ext cx="1750" cy="14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pic>
          <p:nvPicPr>
            <p:cNvPr id="6" name="Picture 18" descr="картина лермонтов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" y="1009"/>
              <a:ext cx="1497" cy="11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72" y="2340"/>
              <a:ext cx="1777" cy="7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i="1" dirty="0">
                  <a:cs typeface="Arial" charset="0"/>
                </a:rPr>
                <a:t>Картина </a:t>
              </a:r>
              <a:r>
                <a:rPr lang="ru-RU" b="1" i="1" dirty="0" smtClean="0">
                  <a:cs typeface="Arial" charset="0"/>
                </a:rPr>
                <a:t>,  написанная  Лермонтовым  М.Ю.</a:t>
              </a:r>
            </a:p>
            <a:p>
              <a:pPr algn="ctr">
                <a:spcBef>
                  <a:spcPct val="50000"/>
                </a:spcBef>
              </a:pPr>
              <a:r>
                <a:rPr lang="ru-RU" b="1" i="1" dirty="0" smtClean="0">
                  <a:cs typeface="Arial" charset="0"/>
                </a:rPr>
                <a:t>к поэме «Мцыри». В условиях российской действительности того времени образ Мцыри воспринимался как революционный призыв к борьбе за свободу.</a:t>
              </a:r>
              <a:endParaRPr lang="ru-RU" dirty="0">
                <a:cs typeface="Arial" charset="0"/>
              </a:endParaRPr>
            </a:p>
          </p:txBody>
        </p:sp>
      </p:grpSp>
      <p:pic>
        <p:nvPicPr>
          <p:cNvPr id="8" name="Picture 14" descr="мцыри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2505127" cy="345638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7281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Иллюстрации к литературным произведения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М.Ю. Лермонтова написаны известными художникам</a:t>
            </a:r>
            <a:r>
              <a:rPr lang="ru-RU" sz="2800" dirty="0" smtClean="0">
                <a:latin typeface="+mn-lt"/>
              </a:rPr>
              <a:t>и.</a:t>
            </a: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420888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Он был рожден для счастья, для надежд</a:t>
            </a:r>
            <a:br>
              <a:rPr lang="ru-RU" sz="2000" b="1" i="1" dirty="0" smtClean="0"/>
            </a:br>
            <a:r>
              <a:rPr lang="ru-RU" sz="2000" b="1" i="1" dirty="0" smtClean="0"/>
              <a:t>И вдохновений мирных! – </a:t>
            </a:r>
            <a:br>
              <a:rPr lang="ru-RU" sz="2000" b="1" i="1" dirty="0" smtClean="0"/>
            </a:br>
            <a:r>
              <a:rPr lang="ru-RU" sz="2000" b="1" i="1" dirty="0" smtClean="0"/>
              <a:t>Но безумный</a:t>
            </a:r>
            <a:br>
              <a:rPr lang="ru-RU" sz="2000" b="1" i="1" dirty="0" smtClean="0"/>
            </a:br>
            <a:r>
              <a:rPr lang="ru-RU" sz="2000" b="1" i="1" dirty="0" smtClean="0"/>
              <a:t>Из детских рано вырвался одежд</a:t>
            </a:r>
            <a:br>
              <a:rPr lang="ru-RU" sz="2000" b="1" i="1" dirty="0" smtClean="0"/>
            </a:br>
            <a:r>
              <a:rPr lang="ru-RU" sz="2000" b="1" i="1" dirty="0" smtClean="0"/>
              <a:t>И сердце бросил в море жизни шумной,</a:t>
            </a:r>
            <a:br>
              <a:rPr lang="ru-RU" sz="2000" b="1" i="1" dirty="0" smtClean="0"/>
            </a:br>
            <a:r>
              <a:rPr lang="ru-RU" sz="2000" b="1" i="1" dirty="0" smtClean="0"/>
              <a:t>И мир не пощадил – и Бог не спас!</a:t>
            </a:r>
          </a:p>
          <a:p>
            <a:r>
              <a:rPr lang="ru-RU" sz="2000" b="1" i="1" dirty="0" smtClean="0"/>
              <a:t>Но до конца среди волнений трудных,</a:t>
            </a:r>
            <a:br>
              <a:rPr lang="ru-RU" sz="2000" b="1" i="1" dirty="0" smtClean="0"/>
            </a:br>
            <a:r>
              <a:rPr lang="ru-RU" sz="2000" b="1" i="1" dirty="0" smtClean="0"/>
              <a:t>В толпе людской и средь пустынь безлюдных</a:t>
            </a:r>
            <a:br>
              <a:rPr lang="ru-RU" sz="2000" b="1" i="1" dirty="0" smtClean="0"/>
            </a:br>
            <a:r>
              <a:rPr lang="ru-RU" sz="2000" b="1" i="1" dirty="0" smtClean="0"/>
              <a:t>В нем тихий пламень чувства не угас…</a:t>
            </a:r>
            <a:endParaRPr lang="ru-RU" sz="2000" b="1" i="1" dirty="0"/>
          </a:p>
        </p:txBody>
      </p:sp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</a:rPr>
              <a:t>Печорин на диване. Иллюстрация к роману «Герой нашего времени». Художник Д. </a:t>
            </a:r>
            <a:r>
              <a:rPr lang="ru-RU" sz="2800" b="1" dirty="0" err="1" smtClean="0">
                <a:latin typeface="+mn-lt"/>
              </a:rPr>
              <a:t>Шмаринов</a:t>
            </a:r>
            <a:r>
              <a:rPr lang="ru-RU" sz="2800" b="1" dirty="0" smtClean="0">
                <a:latin typeface="+mn-lt"/>
              </a:rPr>
              <a:t>.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Содержимое 3" descr="печор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1600200"/>
            <a:ext cx="4680519" cy="4525963"/>
          </a:xfrm>
        </p:spPr>
      </p:pic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Бэла. Иллюстрация к роману «Герой нашего времени». Художник В.А. Серов. 1891</a:t>
            </a:r>
            <a:endParaRPr lang="ru-RU" sz="2400" dirty="0">
              <a:latin typeface="+mn-lt"/>
            </a:endParaRPr>
          </a:p>
        </p:txBody>
      </p:sp>
      <p:pic>
        <p:nvPicPr>
          <p:cNvPr id="4" name="Содержимое 3" descr="бэл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549325"/>
            <a:ext cx="4680520" cy="4803087"/>
          </a:xfrm>
        </p:spPr>
      </p:pic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Казбич и </a:t>
            </a:r>
            <a:r>
              <a:rPr lang="ru-RU" sz="2400" b="1" dirty="0" err="1" smtClean="0">
                <a:latin typeface="+mn-lt"/>
              </a:rPr>
              <a:t>Азамат</a:t>
            </a:r>
            <a:r>
              <a:rPr lang="ru-RU" sz="2400" b="1" dirty="0" smtClean="0">
                <a:latin typeface="+mn-lt"/>
              </a:rPr>
              <a:t>. Иллюстрация к роману «Герой нашего времени». Художник М.А. Врубель. 1890-1891.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Содержимое 3" descr="гер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6157018" cy="4525963"/>
          </a:xfrm>
        </p:spPr>
      </p:pic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Дуэль. Иллюстрация к роману «Герой нашего времени». Художник М.А. Врубель.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Содержимое 3" descr="наше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556792"/>
            <a:ext cx="3521911" cy="4824536"/>
          </a:xfrm>
        </p:spPr>
      </p:pic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«Герой нашего времени».  Иллюстрация В. А. Агина. Карандаш. 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аги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4896544" cy="4431812"/>
          </a:xfrm>
        </p:spPr>
      </p:pic>
    </p:spTree>
  </p:cSld>
  <p:clrMapOvr>
    <a:masterClrMapping/>
  </p:clrMapOvr>
  <p:transition spd="slow" advClick="0" advTm="13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«Вадим» Иллюстрация. М. В. </a:t>
            </a:r>
            <a:r>
              <a:rPr lang="ru-RU" sz="3600" dirty="0" err="1" smtClean="0">
                <a:latin typeface="+mn-lt"/>
              </a:rPr>
              <a:t>Ушакова-Поскочина</a:t>
            </a:r>
            <a:r>
              <a:rPr lang="ru-RU" sz="3600" dirty="0" smtClean="0">
                <a:latin typeface="+mn-lt"/>
              </a:rPr>
              <a:t>. Тушь.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вади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5069176" cy="4608512"/>
          </a:xfrm>
        </p:spPr>
      </p:pic>
    </p:spTree>
  </p:cSld>
  <p:clrMapOvr>
    <a:masterClrMapping/>
  </p:clrMapOvr>
  <p:transition spd="slow" advClick="0" advTm="13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Биографическая справка</a:t>
            </a: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700809"/>
            <a:ext cx="6336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М.Ю. Лермонтов один из самых великих поэтов и писателей мира. Он жил в одно время с Пушкиным и благоговел перед ним. Больше всех книг любил «Евгения Онегина».</a:t>
            </a:r>
          </a:p>
          <a:p>
            <a:r>
              <a:rPr lang="ru-RU" sz="2800" b="1" i="1" dirty="0" smtClean="0"/>
              <a:t>Лермонтов родился в 1814 году, в Москве. Но еще в колыбели он был увезен в имение бабушки, в степную Пензенскую губернию, в усадьбу Тарханы. </a:t>
            </a:r>
            <a:endParaRPr lang="ru-RU" sz="2800" b="1" i="1" dirty="0">
              <a:solidFill>
                <a:srgbClr val="963D36"/>
              </a:solidFill>
            </a:endParaRPr>
          </a:p>
        </p:txBody>
      </p:sp>
      <p:pic>
        <p:nvPicPr>
          <p:cNvPr id="5" name="хачатурян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«Тамбовская казначейша». Иллюстрация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 К. А. </a:t>
            </a:r>
            <a:r>
              <a:rPr lang="ru-RU" sz="3200" dirty="0" err="1" smtClean="0">
                <a:latin typeface="+mn-lt"/>
              </a:rPr>
              <a:t>Трутовского</a:t>
            </a:r>
            <a:r>
              <a:rPr lang="ru-RU" sz="3200" dirty="0" smtClean="0">
                <a:latin typeface="+mn-lt"/>
              </a:rPr>
              <a:t>.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казначей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6264697" cy="4536504"/>
          </a:xfrm>
        </p:spPr>
      </p:pic>
    </p:spTree>
  </p:cSld>
  <p:clrMapOvr>
    <a:masterClrMapping/>
  </p:clrMapOvr>
  <p:transition spd="slow" advClick="0" advTm="1300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    На  стихи М.Ю. Лермонтова написаны следующие музыкальные произведения: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276872"/>
            <a:ext cx="7067128" cy="4709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«Белеет парус одинокий»</a:t>
            </a:r>
          </a:p>
          <a:p>
            <a:r>
              <a:rPr lang="ru-RU" sz="2800" dirty="0" smtClean="0"/>
              <a:t>« Казачья колыбельная»</a:t>
            </a:r>
          </a:p>
          <a:p>
            <a:r>
              <a:rPr lang="ru-RU" sz="2800" dirty="0" smtClean="0"/>
              <a:t> «Тучки небесные вечные странники»</a:t>
            </a:r>
          </a:p>
          <a:p>
            <a:r>
              <a:rPr lang="ru-RU" sz="2800" dirty="0" smtClean="0"/>
              <a:t> «Она поёт и звуки тают»</a:t>
            </a:r>
          </a:p>
          <a:p>
            <a:r>
              <a:rPr lang="ru-RU" sz="2800" dirty="0" smtClean="0"/>
              <a:t> «Горные вершины»</a:t>
            </a:r>
          </a:p>
          <a:p>
            <a:r>
              <a:rPr lang="ru-RU" sz="2800" dirty="0" smtClean="0"/>
              <a:t>Молитва  «В минуту жизни трудную»</a:t>
            </a:r>
          </a:p>
          <a:p>
            <a:r>
              <a:rPr lang="ru-RU" sz="2800" dirty="0" smtClean="0"/>
              <a:t>Хачатурян «</a:t>
            </a:r>
            <a:r>
              <a:rPr lang="ru-RU" sz="2800" b="1" dirty="0" smtClean="0"/>
              <a:t>Вальс</a:t>
            </a:r>
            <a:r>
              <a:rPr lang="ru-RU" sz="2800" dirty="0" smtClean="0"/>
              <a:t> к драме «Маскарад»»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55679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романсы:</a:t>
            </a:r>
            <a:endParaRPr lang="ru-RU" sz="3200" dirty="0"/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92696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Произведения М.Ю. Лермонтова находятся в центре внимания деятелей киноискусства России с начала XX века. В историческом развитии кинематографа интерпретация его творческого наследия среди режиссеров-постановщиков, актеров, художников-декораторов, историков, кинокритиков, искусствоведов, культурологов находит отражение, как в нашей стране, так и за рубежом. </a:t>
            </a:r>
            <a:endParaRPr lang="ru-RU" sz="2400" dirty="0"/>
          </a:p>
        </p:txBody>
      </p:sp>
    </p:spTree>
  </p:cSld>
  <p:clrMapOvr>
    <a:masterClrMapping/>
  </p:clrMapOvr>
  <p:transition spd="slow" advClick="0" advTm="13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76672"/>
            <a:ext cx="6696744" cy="3456384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Неизвестные  ранее рисунки Михаила  Лермонтова обнаружили сотрудники  </a:t>
            </a:r>
            <a:r>
              <a:rPr lang="ru-RU" sz="1800" b="1" i="1" u="sng" dirty="0" smtClean="0"/>
              <a:t>Ульяновского областного художественного музея</a:t>
            </a:r>
            <a:r>
              <a:rPr lang="ru-RU" sz="1800" b="1" i="1" dirty="0" smtClean="0"/>
              <a:t>.  Они находились   в  альбоме Николая Поливанова, в запасниках.</a:t>
            </a:r>
          </a:p>
          <a:p>
            <a:r>
              <a:rPr lang="ru-RU" sz="1800" b="1" i="1" u="sng" dirty="0" smtClean="0"/>
              <a:t>«Это сенсация</a:t>
            </a:r>
            <a:r>
              <a:rPr lang="ru-RU" sz="1800" b="1" i="1" dirty="0" smtClean="0"/>
              <a:t>! Каждое новое свидетельство  о жизни поэта важно, А для нас вдвойне, - ведь обнаруживаются факты тесной связи Лермонтова  с нашим краем. Предполагается, что рисунки сделаны  до 1834 года, после того, как в 1832 году в возрасте 18 лет поэт поступает в   Школу гвардейских подпрапорщиков и кавалерийских юнкеров. С нашим земляком Николаем Поливановым их связывала крепкая дружба, они вместе учились»</a:t>
            </a:r>
            <a:endParaRPr lang="ru-RU" sz="1800" dirty="0" smtClean="0"/>
          </a:p>
          <a:p>
            <a:endParaRPr lang="ru-RU" sz="2000" dirty="0"/>
          </a:p>
        </p:txBody>
      </p:sp>
      <p:pic>
        <p:nvPicPr>
          <p:cNvPr id="1026" name="Picture 2" descr="C:\Users\Ольга\Desktop\ульянов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61048"/>
            <a:ext cx="6406268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980728"/>
            <a:ext cx="5472608" cy="5400600"/>
          </a:xfrm>
        </p:spPr>
      </p:pic>
    </p:spTree>
  </p:cSld>
  <p:clrMapOvr>
    <a:masterClrMapping/>
  </p:clrMapOvr>
  <p:transition spd="slow" advClick="0" advTm="13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764704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Там прошло его детство, там он дружил с деревенскими ребятишками, слышал народные предания и песни, богатую и чистую русскую речь. </a:t>
            </a:r>
          </a:p>
          <a:p>
            <a:r>
              <a:rPr lang="ru-RU" sz="2400" b="1" i="1" dirty="0" smtClean="0"/>
              <a:t>М.Ю. Лермонтов был поразительным человеком. Он прожил короткую жизнь, неполных 27 лет, его литературная слава была оглушительной, а характер соткан из противоречий.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Самые яркие, лучшие, печальные и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радостные впечатления – это детские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анг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700808"/>
            <a:ext cx="2520280" cy="4093915"/>
          </a:xfrm>
        </p:spPr>
      </p:pic>
      <p:sp>
        <p:nvSpPr>
          <p:cNvPr id="5" name="TextBox 4"/>
          <p:cNvSpPr txBox="1"/>
          <p:nvPr/>
        </p:nvSpPr>
        <p:spPr>
          <a:xfrm>
            <a:off x="1403648" y="1700808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Стихотворение «Ангел» написано в 1831 году, в нём передаётся воспоминание о песне матери, услышанной в 3-х летнем возрасте. Он помнил, что плакал от нее, и был уверен, что если бы услыхал ее, она бы произвела прежнее действие.</a:t>
            </a:r>
            <a:endParaRPr lang="ru-RU" sz="2400" dirty="0"/>
          </a:p>
        </p:txBody>
      </p:sp>
    </p:spTree>
  </p:cSld>
  <p:clrMapOvr>
    <a:masterClrMapping/>
  </p:clrMapOvr>
  <p:transition spd="slow" advClick="0" advTm="13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0629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+mn-lt"/>
              </a:rPr>
              <a:t>В стихотворении «Родина» зримый образ России, ее ширь, раздолье. Судьба поэта, его «проселочный путь» в стихе как сопричастность к судьбам </a:t>
            </a:r>
            <a:br>
              <a:rPr lang="ru-RU" sz="2600" b="1" dirty="0" smtClean="0">
                <a:latin typeface="+mn-lt"/>
              </a:rPr>
            </a:br>
            <a:r>
              <a:rPr lang="ru-RU" sz="2600" b="1" dirty="0" smtClean="0">
                <a:latin typeface="+mn-lt"/>
              </a:rPr>
              <a:t>Родины, с ее неброской, а между тем </a:t>
            </a:r>
            <a:br>
              <a:rPr lang="ru-RU" sz="2600" b="1" dirty="0" smtClean="0">
                <a:latin typeface="+mn-lt"/>
              </a:rPr>
            </a:br>
            <a:r>
              <a:rPr lang="ru-RU" sz="2600" b="1" dirty="0" smtClean="0">
                <a:latin typeface="+mn-lt"/>
              </a:rPr>
              <a:t>величественной красотой.</a:t>
            </a:r>
            <a:endParaRPr lang="ru-RU" sz="2600" b="1" dirty="0">
              <a:latin typeface="+mn-lt"/>
            </a:endParaRPr>
          </a:p>
        </p:txBody>
      </p:sp>
      <p:pic>
        <p:nvPicPr>
          <p:cNvPr id="4" name="Содержимое 3" descr="родин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3068960"/>
            <a:ext cx="3744417" cy="2304256"/>
          </a:xfrm>
        </p:spPr>
      </p:pic>
      <p:pic>
        <p:nvPicPr>
          <p:cNvPr id="3074" name="Picture 2" descr="C:\Users\Ольга\Desktop\родин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348518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Тема свободы звучит в стихотворениях «Тучи» и «Парус». 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пр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6120680" cy="4365618"/>
          </a:xfrm>
        </p:spPr>
      </p:pic>
    </p:spTree>
  </p:cSld>
  <p:clrMapOvr>
    <a:masterClrMapping/>
  </p:clrMapOvr>
  <p:transition spd="slow" advClick="0" advTm="13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377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«Бородино» (1837)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715140" y="1000108"/>
            <a:ext cx="185738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85786" y="1000108"/>
            <a:ext cx="1904906" cy="28509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86050" y="1071546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1970-е годы 20 века художник В. Г. Шевченко создает цикл иллюстраций к одному из самых известных стихотворений Лермонтова.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3857628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«Немного можно насчитать во всем мире стихотворений, которые составили бы собою звено в развитии национального чувства и национальной литературы. И то, что «Бородино» ничуть не утратило ни своей поэтической новизны, ни верности взгляда на ход исторических событий, служит, пожалуй, высшим свидетельством народности этого краткого и одновременно грандиозного по масштабам изображения!»</a:t>
            </a:r>
          </a:p>
          <a:p>
            <a:pPr indent="457200"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И. Л. Андроников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408712" cy="6492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«Мцыри» (1839)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0671" t="10885" r="14629" b="10200"/>
          <a:stretch>
            <a:fillRect/>
          </a:stretch>
        </p:blipFill>
        <p:spPr bwMode="auto">
          <a:xfrm>
            <a:off x="3707904" y="2996952"/>
            <a:ext cx="2016224" cy="23316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409" t="2941" r="3686" b="5882"/>
          <a:stretch>
            <a:fillRect/>
          </a:stretch>
        </p:blipFill>
        <p:spPr bwMode="auto">
          <a:xfrm>
            <a:off x="1547664" y="2708920"/>
            <a:ext cx="171451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3070" t="13285" r="17224" b="13647"/>
          <a:stretch>
            <a:fillRect/>
          </a:stretch>
        </p:blipFill>
        <p:spPr bwMode="auto">
          <a:xfrm>
            <a:off x="6156176" y="2708920"/>
            <a:ext cx="202624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3968" y="5805264"/>
            <a:ext cx="32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Худ.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Орлова-Мочалова М. Н.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78579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«В русском и мировом искусстве нечасто встречаются произведения, в которых воля и свобода, мечта о родине, прославление земной жизни и борьбы – «мира восторг беспредельный» – были бы доведены до такой остроты, до такого могучего напряжения, как в этой поэме». </a:t>
            </a:r>
          </a:p>
          <a:p>
            <a:pPr indent="457200"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Максимов Д. Е.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Три пальмы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204864"/>
            <a:ext cx="3096344" cy="3744416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i="1" dirty="0" smtClean="0">
                <a:solidFill>
                  <a:srgbClr val="9F423B"/>
                </a:solidFill>
              </a:rPr>
              <a:t>Пальмы томятся в одиночестве, мечтают приносить благо, хотят, чтобы люди отдыхали под их сенью. Но свершиться их мечтам не дано. Человек пришел и погубил их. Цветущий оазис превратился в пустыню.</a:t>
            </a:r>
            <a:br>
              <a:rPr lang="ru-RU" sz="5100" b="1" i="1" dirty="0" smtClean="0">
                <a:solidFill>
                  <a:srgbClr val="9F423B"/>
                </a:solidFill>
              </a:rPr>
            </a:br>
            <a:endParaRPr lang="ru-RU" sz="5100" dirty="0" smtClean="0"/>
          </a:p>
          <a:p>
            <a:endParaRPr lang="ru-RU" dirty="0"/>
          </a:p>
        </p:txBody>
      </p:sp>
      <p:pic>
        <p:nvPicPr>
          <p:cNvPr id="4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247" y="1844824"/>
            <a:ext cx="2629859" cy="345638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710</Words>
  <Application>Microsoft Office PowerPoint</Application>
  <PresentationFormat>Экран (4:3)</PresentationFormat>
  <Paragraphs>54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Биографическая справка</vt:lpstr>
      <vt:lpstr>Слайд 3</vt:lpstr>
      <vt:lpstr>Самые яркие, лучшие, печальные и  радостные впечатления – это детские</vt:lpstr>
      <vt:lpstr>В стихотворении «Родина» зримый образ России, ее ширь, раздолье. Судьба поэта, его «проселочный путь» в стихе как сопричастность к судьбам  Родины, с ее неброской, а между тем  величественной красотой.</vt:lpstr>
      <vt:lpstr>Тема свободы звучит в стихотворениях «Тучи» и «Парус». </vt:lpstr>
      <vt:lpstr>«Бородино» (1837)</vt:lpstr>
      <vt:lpstr>«Мцыри» (1839)</vt:lpstr>
      <vt:lpstr>Три пальмы</vt:lpstr>
      <vt:lpstr>М.Ю. Лермонтов - великий русский поэт и писатель. Однако не многие знают о том, что он был еще и талантливым художником. </vt:lpstr>
      <vt:lpstr>Произведения Лермонтова-художника довольно разнообразны по жанру. Это пейзажи, портреты, карикатуры , жанровые сценки, иллюстрации к своим поэтическим произведениям.  Рисунок М.Ю.Лермонтова на обложке рукописи "Вадима". </vt:lpstr>
      <vt:lpstr>Слайд 12</vt:lpstr>
      <vt:lpstr>Иллюстрации к литературным произведения  М.Ю. Лермонтова написаны известными художниками.</vt:lpstr>
      <vt:lpstr>Печорин на диване. Иллюстрация к роману «Герой нашего времени». Художник Д. Шмаринов.</vt:lpstr>
      <vt:lpstr>Бэла. Иллюстрация к роману «Герой нашего времени». Художник В.А. Серов. 1891</vt:lpstr>
      <vt:lpstr>Казбич и Азамат. Иллюстрация к роману «Герой нашего времени». Художник М.А. Врубель. 1890-1891.</vt:lpstr>
      <vt:lpstr>Дуэль. Иллюстрация к роману «Герой нашего времени». Художник М.А. Врубель.</vt:lpstr>
      <vt:lpstr>«Герой нашего времени».  Иллюстрация В. А. Агина. Карандаш.  </vt:lpstr>
      <vt:lpstr>«Вадим» Иллюстрация. М. В. Ушакова-Поскочина. Тушь.</vt:lpstr>
      <vt:lpstr>«Тамбовская казначейша». Иллюстрация  К. А. Трутовского.</vt:lpstr>
      <vt:lpstr>    На  стихи М.Ю. Лермонтова написаны следующие музыкальные произведения: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андрей</cp:lastModifiedBy>
  <cp:revision>126</cp:revision>
  <dcterms:modified xsi:type="dcterms:W3CDTF">2019-12-23T13:55:40Z</dcterms:modified>
</cp:coreProperties>
</file>