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1" r:id="rId4"/>
    <p:sldId id="276" r:id="rId5"/>
    <p:sldId id="277" r:id="rId6"/>
    <p:sldId id="258" r:id="rId7"/>
    <p:sldId id="259" r:id="rId8"/>
    <p:sldId id="261" r:id="rId9"/>
    <p:sldId id="257" r:id="rId10"/>
    <p:sldId id="282" r:id="rId11"/>
    <p:sldId id="285" r:id="rId12"/>
    <p:sldId id="286" r:id="rId13"/>
    <p:sldId id="283" r:id="rId14"/>
    <p:sldId id="284" r:id="rId15"/>
    <p:sldId id="278" r:id="rId16"/>
    <p:sldId id="287" r:id="rId17"/>
    <p:sldId id="288" r:id="rId18"/>
    <p:sldId id="26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>
        <p:scale>
          <a:sx n="70" d="100"/>
          <a:sy n="70" d="100"/>
        </p:scale>
        <p:origin x="-13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070D-7B94-4B21-98C5-F1153E9B8D5B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5D413-912B-4AC5-A914-D34206F1E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010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070D-7B94-4B21-98C5-F1153E9B8D5B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5D413-912B-4AC5-A914-D34206F1E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492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070D-7B94-4B21-98C5-F1153E9B8D5B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5D413-912B-4AC5-A914-D34206F1E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73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070D-7B94-4B21-98C5-F1153E9B8D5B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5D413-912B-4AC5-A914-D34206F1E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58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070D-7B94-4B21-98C5-F1153E9B8D5B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5D413-912B-4AC5-A914-D34206F1E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392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070D-7B94-4B21-98C5-F1153E9B8D5B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5D413-912B-4AC5-A914-D34206F1E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73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070D-7B94-4B21-98C5-F1153E9B8D5B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5D413-912B-4AC5-A914-D34206F1E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3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070D-7B94-4B21-98C5-F1153E9B8D5B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5D413-912B-4AC5-A914-D34206F1E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99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070D-7B94-4B21-98C5-F1153E9B8D5B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5D413-912B-4AC5-A914-D34206F1E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969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070D-7B94-4B21-98C5-F1153E9B8D5B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5D413-912B-4AC5-A914-D34206F1E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73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070D-7B94-4B21-98C5-F1153E9B8D5B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5D413-912B-4AC5-A914-D34206F1E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1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F070D-7B94-4B21-98C5-F1153E9B8D5B}" type="datetimeFigureOut">
              <a:rPr lang="ru-RU" smtClean="0"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5D413-912B-4AC5-A914-D34206F1E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99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1.wdp"/><Relationship Id="rId7" Type="http://schemas.openxmlformats.org/officeDocument/2006/relationships/image" Target="../media/image5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352839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Monotype Corsiva" pitchFamily="66" charset="0"/>
              </a:rPr>
              <a:t>ГБУСОН РО «СРЦ г. Новошахтинска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Экологический проект:</a:t>
            </a:r>
            <a:b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«Эко школа»</a:t>
            </a:r>
            <a:b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60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4581128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Воспитатель ГБУСОН РО «СРЦ г. Новошахтинска»: Лютова Н.В.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30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00"/>
                    </a14:imgEffect>
                    <a14:imgEffect>
                      <a14:saturation sat="2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5024" y="5445224"/>
            <a:ext cx="4140968" cy="10395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Кто-то деревца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сажает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075" name="Picture 3" descr="C:\Users\Наталья\Desktop\экология\тел\QNxvS52___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50" y="548680"/>
            <a:ext cx="2565285" cy="3420380"/>
          </a:xfrm>
          <a:prstGeom prst="rect">
            <a:avLst/>
          </a:prstGeom>
          <a:noFill/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Наталья\Desktop\экология\тел\1OuwAA5Np5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5" y="2312876"/>
            <a:ext cx="2484276" cy="3312368"/>
          </a:xfrm>
          <a:prstGeom prst="rect">
            <a:avLst/>
          </a:prstGeom>
          <a:noFill/>
          <a:scene3d>
            <a:camera prst="orthographicFront">
              <a:rot lat="0" lon="0" rev="3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18884"/>
            <a:ext cx="2232248" cy="297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48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00"/>
                    </a14:imgEffect>
                    <a14:imgEffect>
                      <a14:saturation sat="2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Кто-то в клумбах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копошится, всюду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радостные лица.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Никто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ни с кем не ссорится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, у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всех работа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спорится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61499"/>
            <a:ext cx="2736304" cy="205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825" y="1428819"/>
            <a:ext cx="2791050" cy="209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02394"/>
            <a:ext cx="2066925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63701"/>
            <a:ext cx="1870163" cy="24952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3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208" y="4267962"/>
            <a:ext cx="1607375" cy="21485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38150"/>
            <a:ext cx="1987550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41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00"/>
                    </a14:imgEffect>
                    <a14:imgEffect>
                      <a14:saturation sat="2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Клумбы новые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разбили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41750"/>
            <a:ext cx="2520280" cy="167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52658"/>
            <a:ext cx="2627313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42256"/>
            <a:ext cx="3039012" cy="227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06709"/>
            <a:ext cx="2160240" cy="194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28601"/>
            <a:ext cx="231616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51055"/>
            <a:ext cx="210741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53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00"/>
                    </a14:imgEffect>
                    <a14:imgEffect>
                      <a14:saturation sat="2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86916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2400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395372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и цветочки посадили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73725"/>
            <a:ext cx="298540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579" y="1104793"/>
            <a:ext cx="28956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2998787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73128"/>
            <a:ext cx="3024336" cy="22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55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25"/>
                    </a14:imgEffect>
                    <a14:imgEffect>
                      <a14:saturation sat="2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  <a:latin typeface="Monotype Corsiva" pitchFamily="66" charset="0"/>
              </a:rPr>
              <a:t>Нет </a:t>
            </a:r>
            <a:r>
              <a:rPr lang="ru-RU" sz="2700" b="1" dirty="0">
                <a:solidFill>
                  <a:srgbClr val="FF0000"/>
                </a:solidFill>
                <a:latin typeface="Monotype Corsiva" pitchFamily="66" charset="0"/>
              </a:rPr>
              <a:t>ничего прекраснее цветов, пришедших в палисады и жилища. Они пришли из глубины веков, чтоб сделать жизнь </a:t>
            </a:r>
            <a:r>
              <a:rPr lang="ru-RU" sz="2700" b="1" dirty="0" err="1">
                <a:solidFill>
                  <a:srgbClr val="FF0000"/>
                </a:solidFill>
                <a:latin typeface="Monotype Corsiva" pitchFamily="66" charset="0"/>
              </a:rPr>
              <a:t>возвышенней</a:t>
            </a:r>
            <a:r>
              <a:rPr lang="ru-RU" sz="2700" b="1" dirty="0">
                <a:solidFill>
                  <a:srgbClr val="FF0000"/>
                </a:solidFill>
                <a:latin typeface="Monotype Corsiva" pitchFamily="66" charset="0"/>
              </a:rPr>
              <a:t> и </a:t>
            </a:r>
            <a:r>
              <a:rPr lang="ru-RU" sz="2700" b="1" dirty="0" smtClean="0">
                <a:solidFill>
                  <a:srgbClr val="FF0000"/>
                </a:solidFill>
                <a:latin typeface="Monotype Corsiva" pitchFamily="66" charset="0"/>
              </a:rPr>
              <a:t>чище</a:t>
            </a:r>
            <a:endParaRPr lang="ru-RU" sz="2700" dirty="0"/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2" y="1759345"/>
            <a:ext cx="2196238" cy="164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" y="5016599"/>
            <a:ext cx="202406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5" y="3603489"/>
            <a:ext cx="1591551" cy="119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335" y="3603489"/>
            <a:ext cx="1961669" cy="147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31469"/>
            <a:ext cx="2664296" cy="240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996" y="4077072"/>
            <a:ext cx="2988660" cy="223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913" y="1401359"/>
            <a:ext cx="2684515" cy="201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53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00"/>
                    </a14:imgEffect>
                    <a14:imgEffect>
                      <a14:saturation sat="2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49817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Давайте Землю украшать,</a:t>
            </a:r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</a:rPr>
              <a:t> с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ажать цветы повсюду.</a:t>
            </a:r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Давайте Землю уважать</a:t>
            </a:r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и относиться </a:t>
            </a:r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</a:rPr>
              <a:t>с нежностью, как к чуду!</a:t>
            </a:r>
            <a:r>
              <a:rPr lang="ru-RU" sz="2000" b="1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281247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21" y="1386711"/>
            <a:ext cx="2167533" cy="162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76217"/>
            <a:ext cx="2425700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3212976"/>
            <a:ext cx="217646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6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00"/>
                    </a14:imgEffect>
                    <a14:imgEffect>
                      <a14:saturation sat="2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Своими руками из бросового материала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4058" y="1928989"/>
            <a:ext cx="2566987" cy="19272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3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08754" y="1828232"/>
            <a:ext cx="2692424" cy="202151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860" y="1745785"/>
            <a:ext cx="2763729" cy="207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067" y="4957245"/>
            <a:ext cx="1804987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37" y="4390547"/>
            <a:ext cx="145732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2" y="4354035"/>
            <a:ext cx="26892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17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00"/>
                    </a14:imgEffect>
                    <a14:imgEffect>
                      <a14:saturation sat="2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65004"/>
            <a:ext cx="231091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Город, в котором мы живем – наш общий дом. Каждый человек, живущий в нём, должен заботливо и бережно относиться к нему, сохраняя чистоту и красоту.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Наша территория СРЦ  есть частичка города, окультуривая ландшафтную зону и озеленяя прогулочные участки, мы вносим свою лепту в оздоровление экологической обстановки в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городе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653136"/>
            <a:ext cx="2109787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06802"/>
            <a:ext cx="1820359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63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00"/>
                    </a14:imgEffect>
                    <a14:imgEffect>
                      <a14:saturation sat="2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</a:t>
            </a:r>
            <a:endParaRPr lang="ru-RU" sz="5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Наталья\Desktop\экология\тел\20170505_10231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5105541" cy="382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84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50"/>
                    </a14:imgEffect>
                    <a14:imgEffect>
                      <a14:saturation sat="2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Актуальность 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Проблема экологического образования – одна из самых актуальных на сегодняшний день. </a:t>
            </a:r>
            <a:endParaRPr lang="ru-RU" sz="2800" b="1" dirty="0" smtClean="0">
              <a:solidFill>
                <a:schemeClr val="bg2">
                  <a:lumMod val="10000"/>
                </a:schemeClr>
              </a:solidFill>
              <a:latin typeface="Monotype Corsiva" pitchFamily="66" charset="0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Обострение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экологической проблемы в стране и в мире диктует необходимость интенсивной просветительской работы по формированию у детей экологического сознания, культуры природопользования.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Наши дети экологически не воспитаны, т. е. не у всех проявляется доброжелательное отношение к живым существам, объектам природы, не у всех достаточен запас знаний об окружающей нас природе, они потребительски относятся к ней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Эта проект поможет решить эту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 проблему.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00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00"/>
                    </a14:imgEffect>
                    <a14:imgEffect>
                      <a14:saturation sat="2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Цель: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31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Формирование у воспитанников ответственного отношения к окружающей природе и активной экологической позиции</a:t>
            </a:r>
            <a:endParaRPr lang="ru-RU" sz="3100" b="1" dirty="0">
              <a:solidFill>
                <a:schemeClr val="bg2">
                  <a:lumMod val="1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8052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ru-RU" sz="21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sz="4300" b="1" dirty="0" smtClean="0">
                <a:solidFill>
                  <a:srgbClr val="FF0000"/>
                </a:solidFill>
                <a:latin typeface="Monotype Corsiva" pitchFamily="66" charset="0"/>
              </a:rPr>
              <a:t>Задачи: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- Воспитание </a:t>
            </a:r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экологической культуры и осознанного отношения к природе</a:t>
            </a: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;</a:t>
            </a:r>
          </a:p>
          <a:p>
            <a:pPr marL="0" indent="0">
              <a:buNone/>
            </a:pPr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- </a:t>
            </a: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Прививать любовь </a:t>
            </a:r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к природе родного края, восприятие её красоты и многообразия;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- Развивать: </a:t>
            </a:r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наблюдательность и познавательный </a:t>
            </a: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интерес, навыки трудового </a:t>
            </a:r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воспитания несовершеннолетних в процессе ухода за зеленными насаждениями; 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- Создать </a:t>
            </a:r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экологически </a:t>
            </a: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благоприятную среду </a:t>
            </a:r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на территории </a:t>
            </a:r>
            <a:r>
              <a:rPr lang="ru-RU" sz="3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СРЦ.</a:t>
            </a:r>
            <a:endParaRPr lang="ru-RU" sz="3000" b="1" dirty="0">
              <a:solidFill>
                <a:schemeClr val="bg2">
                  <a:lumMod val="10000"/>
                </a:schemeClr>
              </a:solidFill>
              <a:latin typeface="Monotype Corsiva" pitchFamily="66" charset="0"/>
            </a:endParaRPr>
          </a:p>
          <a:p>
            <a:pPr>
              <a:buFontTx/>
              <a:buChar char="-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2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25"/>
                    </a14:imgEffect>
                    <a14:imgEffect>
                      <a14:saturation sat="2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93244"/>
            <a:ext cx="2866746" cy="214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Формы </a:t>
            </a:r>
            <a:r>
              <a:rPr lang="ru-RU" b="1" dirty="0">
                <a:solidFill>
                  <a:srgbClr val="FF0000"/>
                </a:solidFill>
                <a:latin typeface="Monotype Corsiva" pitchFamily="66" charset="0"/>
              </a:rPr>
              <a:t>реализации 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проекта: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- Экологические занятия;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- Наблюдения </a:t>
            </a:r>
            <a:r>
              <a:rPr lang="ru-RU" dirty="0"/>
              <a:t>и экологические </a:t>
            </a:r>
            <a:r>
              <a:rPr lang="ru-RU" dirty="0" smtClean="0">
                <a:solidFill>
                  <a:schemeClr val="bg1"/>
                </a:solidFill>
              </a:rPr>
              <a:t>экскурсии;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/>
              <a:t>- Познавательное чтение;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- Лаборатория «Опыты» </a:t>
            </a:r>
            <a:r>
              <a:rPr lang="ru-RU" dirty="0"/>
              <a:t>(опыты </a:t>
            </a:r>
            <a:r>
              <a:rPr lang="ru-RU" dirty="0">
                <a:solidFill>
                  <a:schemeClr val="bg1"/>
                </a:solidFill>
              </a:rPr>
              <a:t>и эксперименты</a:t>
            </a:r>
            <a:r>
              <a:rPr lang="ru-RU" dirty="0" smtClean="0">
                <a:solidFill>
                  <a:schemeClr val="bg1"/>
                </a:solidFill>
              </a:rPr>
              <a:t>);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/>
              <a:t>- Природоохранные акции;</a:t>
            </a:r>
          </a:p>
          <a:p>
            <a:pPr marL="0" indent="0">
              <a:buNone/>
            </a:pPr>
            <a:r>
              <a:rPr lang="ru-RU" dirty="0" smtClean="0"/>
              <a:t>- Подвижные</a:t>
            </a:r>
            <a:r>
              <a:rPr lang="ru-RU" dirty="0"/>
              <a:t>, дидактические, имитационные игры, инсценировки экологической </a:t>
            </a:r>
            <a:r>
              <a:rPr lang="ru-RU" dirty="0" smtClean="0"/>
              <a:t>направленности;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- Конструирование </a:t>
            </a:r>
            <a:r>
              <a:rPr lang="ru-RU" dirty="0"/>
              <a:t>из разных </a:t>
            </a:r>
            <a:r>
              <a:rPr lang="ru-RU" dirty="0" smtClean="0"/>
              <a:t>материалов;</a:t>
            </a:r>
          </a:p>
          <a:p>
            <a:pPr marL="0" indent="0">
              <a:buNone/>
            </a:pPr>
            <a:r>
              <a:rPr lang="ru-RU" dirty="0" smtClean="0"/>
              <a:t>- Практическая деятельность.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Срок </a:t>
            </a:r>
            <a:r>
              <a:rPr lang="ru-RU" dirty="0">
                <a:solidFill>
                  <a:srgbClr val="FF0000"/>
                </a:solidFill>
                <a:latin typeface="Monotype Corsiva" pitchFamily="66" charset="0"/>
              </a:rPr>
              <a:t>реализации проекта: </a:t>
            </a:r>
            <a:r>
              <a:rPr lang="ru-RU" dirty="0" smtClean="0"/>
              <a:t>6 месяцев.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3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00"/>
                    </a14:imgEffect>
                    <a14:imgEffect>
                      <a14:saturation sat="2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Участники: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Сотрудники СРЦ и воспитанники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от 4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до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18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лет 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Территория реализации проекта: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ГБУСОН РО «СРЦ г. Новошахтинска»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http://mintrud.donland.ru/Data/Sites/7/userfiles/10538/dscn9889%D0%BA%D0%BE%D0%BF%D0%B8%D1%8F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5184576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6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00"/>
                    </a14:imgEffect>
                    <a14:imgEffect>
                      <a14:saturation sat="2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5112568" cy="328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Раздел </a:t>
            </a:r>
            <a:r>
              <a:rPr lang="en-US" sz="3600" b="1" dirty="0" smtClean="0">
                <a:solidFill>
                  <a:srgbClr val="FF0000"/>
                </a:solidFill>
                <a:latin typeface="Monotype Corsiva" pitchFamily="66" charset="0"/>
              </a:rPr>
              <a:t>I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. Проблема экологии города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Состояние атмосферного воздуха города: «Чем мы дышим»;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Состояние водных ресурсов города. Вода в нашем доме;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Состояние зелёного фонда города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00"/>
                    </a14:imgEffect>
                    <a14:imgEffect>
                      <a14:saturation sat="2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914880"/>
            <a:ext cx="5184577" cy="344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Monotype Corsiva" pitchFamily="66" charset="0"/>
              </a:rPr>
              <a:t>Раздел </a:t>
            </a:r>
            <a:r>
              <a:rPr lang="en-US" b="1" dirty="0" smtClean="0">
                <a:solidFill>
                  <a:srgbClr val="FF0000"/>
                </a:solidFill>
                <a:latin typeface="Monotype Corsiva" pitchFamily="66" charset="0"/>
              </a:rPr>
              <a:t>II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. Оздоровление экологии города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Чистый воздух в моём городе. Охрана воздуха и меры принимаемые для сохранения чистоты в городе;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Охрана воды и меры применяемые для снижения негативного воздействия на водные объекты города;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Охрана зелёных насаждений города</a:t>
            </a:r>
            <a:endParaRPr lang="ru-RU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84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00"/>
                    </a14:imgEffect>
                    <a14:imgEffect>
                      <a14:saturation sat="2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>Раздел </a:t>
            </a:r>
            <a:r>
              <a:rPr lang="en-US" sz="4000" b="1" dirty="0">
                <a:solidFill>
                  <a:srgbClr val="FF0000"/>
                </a:solidFill>
                <a:latin typeface="Monotype Corsiva" pitchFamily="66" charset="0"/>
              </a:rPr>
              <a:t>III</a:t>
            </a:r>
            <a:r>
              <a:rPr lang="en-US" sz="4000" b="1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 Эко практика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Экологическая игра «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Экодром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»;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Игра викторина «Вода – это жизнь»;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Зелёный десант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08236"/>
            <a:ext cx="1872696" cy="24969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39819"/>
            <a:ext cx="1872208" cy="249627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3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50599"/>
            <a:ext cx="2088232" cy="278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48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50"/>
                    </a14:imgEffect>
                    <a14:imgEffect>
                      <a14:saturation sat="2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Достигнутые результаты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Не бросайте никогда корки, шкурки, палки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–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б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ыстро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наши города превратятся в свалки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.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Проведение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мероприятий по уборке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территории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СРЦ 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15454"/>
            <a:ext cx="1584176" cy="168671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3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1" y="2315516"/>
            <a:ext cx="2167205" cy="177012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3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57492"/>
            <a:ext cx="1511570" cy="20210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1032" y="5737991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Грабли, вёдра и лопаты разобрали все ребята. Навалились на дела,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и работа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 ход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пошла. Кто-то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мусор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собирает, кто дорожки подметает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547" y="2644296"/>
            <a:ext cx="1473795" cy="221361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44296"/>
            <a:ext cx="2069915" cy="288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8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497</Words>
  <Application>Microsoft Office PowerPoint</Application>
  <PresentationFormat>Экран (4:3)</PresentationFormat>
  <Paragraphs>58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ГБУСОН РО «СРЦ г. Новошахтинска»  Экологический проект:  «Эко школа» </vt:lpstr>
      <vt:lpstr>Актуальность </vt:lpstr>
      <vt:lpstr>Цель: Формирование у воспитанников ответственного отношения к окружающей природе и активной экологической позиции</vt:lpstr>
      <vt:lpstr>Формы реализации проекта:</vt:lpstr>
      <vt:lpstr>Участники:</vt:lpstr>
      <vt:lpstr>Раздел I. Проблема экологии города</vt:lpstr>
      <vt:lpstr>Раздел II. Оздоровление экологии города</vt:lpstr>
      <vt:lpstr>Раздел III. Эко практика</vt:lpstr>
      <vt:lpstr>Достигнутые результаты</vt:lpstr>
      <vt:lpstr>Кто-то деревца сажает </vt:lpstr>
      <vt:lpstr>Кто-то в клумбах копошится, всюду радостные лица.  Никто ни с кем не ссорится, у всех работа спорится</vt:lpstr>
      <vt:lpstr>Клумбы новые разбили</vt:lpstr>
      <vt:lpstr> </vt:lpstr>
      <vt:lpstr>Нет ничего прекраснее цветов, пришедших в палисады и жилища. Они пришли из глубины веков, чтоб сделать жизнь возвышенней и чище</vt:lpstr>
      <vt:lpstr>Давайте Землю украшать, сажать цветы повсюду.  Давайте Землю уважать и относиться с нежностью, как к чуду! </vt:lpstr>
      <vt:lpstr>Своими руками из бросового материала</vt:lpstr>
      <vt:lpstr>Город, в котором мы живем – наш общий дом. Каждый человек, живущий в нём, должен заботливо и бережно относиться к нему, сохраняя чистоту и красоту.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Образовательная программа в сфере экологии «Эко школа»</dc:title>
  <dc:creator>Наталья Лютова</dc:creator>
  <cp:lastModifiedBy>Наталья Лютова</cp:lastModifiedBy>
  <cp:revision>46</cp:revision>
  <dcterms:created xsi:type="dcterms:W3CDTF">2017-05-08T06:08:23Z</dcterms:created>
  <dcterms:modified xsi:type="dcterms:W3CDTF">2017-05-09T16:31:51Z</dcterms:modified>
</cp:coreProperties>
</file>