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97" r:id="rId2"/>
    <p:sldMasterId id="2147483849" r:id="rId3"/>
  </p:sldMasterIdLst>
  <p:sldIdLst>
    <p:sldId id="256" r:id="rId4"/>
    <p:sldId id="272" r:id="rId5"/>
    <p:sldId id="271" r:id="rId6"/>
    <p:sldId id="280" r:id="rId7"/>
    <p:sldId id="282" r:id="rId8"/>
    <p:sldId id="273" r:id="rId9"/>
    <p:sldId id="274" r:id="rId10"/>
    <p:sldId id="283" r:id="rId11"/>
    <p:sldId id="259" r:id="rId12"/>
    <p:sldId id="284" r:id="rId13"/>
    <p:sldId id="261" r:id="rId14"/>
    <p:sldId id="262" r:id="rId15"/>
    <p:sldId id="263" r:id="rId16"/>
    <p:sldId id="264" r:id="rId17"/>
    <p:sldId id="265" r:id="rId18"/>
    <p:sldId id="285" r:id="rId19"/>
    <p:sldId id="266" r:id="rId20"/>
    <p:sldId id="276" r:id="rId21"/>
    <p:sldId id="286" r:id="rId22"/>
    <p:sldId id="268" r:id="rId23"/>
    <p:sldId id="287" r:id="rId24"/>
    <p:sldId id="269" r:id="rId25"/>
    <p:sldId id="270" r:id="rId26"/>
    <p:sldId id="289" r:id="rId27"/>
    <p:sldId id="288" r:id="rId28"/>
    <p:sldId id="290" r:id="rId29"/>
    <p:sldId id="291" r:id="rId30"/>
    <p:sldId id="292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8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52D483B-53DF-4E83-9768-5C3D15F942C3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3F7F9F2-3106-4FB6-9ADD-9E412F7DA5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E89C99B-C300-4962-A401-BCB642BEED0A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2F4C368-04FA-46A0-9507-DD0E593F46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D1B3-E6FB-45E5-B08D-F738B2DDBD0B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6CC1672-CB93-42C0-AB22-556CDCE82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085C4-4694-4C17-BE31-44ABF84DC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EFC0C-9EAF-4D9E-A5B9-BBC1E4A60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18C5F-DFFD-4A57-93F2-3027F6321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FB8D4-C9E8-4AD6-B52D-FFE903F0F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1F663-B451-4C5B-B282-29C623385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217DE-FC47-492E-80EA-114044B4B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5D9EA-DD97-4937-A733-89410A418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A15EC-D806-42BB-A221-D4BC7B6FB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FB4379-6AE8-410D-A3B1-C2C3EE50A806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8A3140-E076-4C16-AEBE-3DAF318077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CD642-A40B-46D5-886F-7A41EF44D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00324-CBC6-4987-B1DF-A72D5F6B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33DEB-03A8-4B3F-B336-CAD6A158D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B0A-EB96-4B92-BF75-7AC010A0C42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01.04.2016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0262-941F-4E85-9FB6-3A82F574463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71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B0A-EB96-4B92-BF75-7AC010A0C42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01.04.2016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0262-941F-4E85-9FB6-3A82F574463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126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B0A-EB96-4B92-BF75-7AC010A0C42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01.04.2016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0262-941F-4E85-9FB6-3A82F574463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20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B0A-EB96-4B92-BF75-7AC010A0C42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01.04.2016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0262-941F-4E85-9FB6-3A82F574463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02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B0A-EB96-4B92-BF75-7AC010A0C42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01.04.2016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0262-941F-4E85-9FB6-3A82F574463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821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B0A-EB96-4B92-BF75-7AC010A0C42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01.04.2016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0262-941F-4E85-9FB6-3A82F574463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5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B0A-EB96-4B92-BF75-7AC010A0C42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01.04.2016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0262-941F-4E85-9FB6-3A82F574463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6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3E7B70D-965D-4F6D-9261-20B10982C6AA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4B9ED93-B268-4647-988E-2CBA06FB2C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B0A-EB96-4B92-BF75-7AC010A0C42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01.04.2016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0262-941F-4E85-9FB6-3A82F574463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7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B0A-EB96-4B92-BF75-7AC010A0C42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01.04.2016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0262-941F-4E85-9FB6-3A82F574463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76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B0A-EB96-4B92-BF75-7AC010A0C42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01.04.2016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0262-941F-4E85-9FB6-3A82F574463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67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2B0A-EB96-4B92-BF75-7AC010A0C42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01.04.2016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0262-941F-4E85-9FB6-3A82F574463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53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EDD51D-246B-4FAE-8300-B6D78E3862E4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94D9360-9F00-4136-AC39-4418A8843B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F9390E4-5C3F-4BFF-A95E-27E39CEB008C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7F374F5-2CE2-4354-B5C7-0716AD352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F15AC6-1CFA-42A3-812E-1B9C89D3493A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F06532-459A-4793-B5C3-04FB716013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F03A6C9-AB60-4300-A4BA-0EB6C07900A2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6C885E1-8FDE-4764-AC6C-3886CF33F6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DB5525E-D92D-49C2-B784-2D4A08C136AE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D52A37B-EAB3-4506-AF55-BCFF3545B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55201C-72C1-4161-B215-079FF351613C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D19DCD7-5F76-4098-A361-8F1E42C7EA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6220BB8-806A-4501-A9FF-996DA8178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3315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31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927BC92-366F-4066-9B48-5125B98AA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3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19" r:id="rId2"/>
    <p:sldLayoutId id="2147483832" r:id="rId3"/>
    <p:sldLayoutId id="2147483818" r:id="rId4"/>
    <p:sldLayoutId id="2147483817" r:id="rId5"/>
    <p:sldLayoutId id="2147483816" r:id="rId6"/>
    <p:sldLayoutId id="2147483833" r:id="rId7"/>
    <p:sldLayoutId id="2147483834" r:id="rId8"/>
    <p:sldLayoutId id="2147483835" r:id="rId9"/>
    <p:sldLayoutId id="2147483815" r:id="rId10"/>
    <p:sldLayoutId id="21474838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0A72B0A-EB96-4B92-BF75-7AC010A0C429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01.04.2016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5010262-941F-4E85-9FB6-3A82F574463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0972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file:///F:\Hor-i-orkestr-Gosudarstvennogo-akademicheskogo-Bol_shogo-teatra-SSSR-Gosudarstvennyy-gimn-Sovetskogo-Soyuza(muzbaron.com).mp3" TargetMode="External"/><Relationship Id="rId3" Type="http://schemas.microsoft.com/office/2007/relationships/media" Target="file:///F:\&#1043;&#1083;&#1080;&#1085;&#1082;&#1072;%20-%20&#1055;&#1072;&#1090;&#1088;&#1080;&#1086;&#1090;&#1080;&#1095;&#1077;&#1089;&#1082;&#1072;&#1103;%20&#1055;&#1077;&#1089;&#1085;&#1103;%20%20(audiopoisk.com).mp3" TargetMode="External"/><Relationship Id="rId7" Type="http://schemas.microsoft.com/office/2007/relationships/media" Target="file:///F:\Hor-i-orkestr-Gosudarstvennogo-akademicheskogo-Bol_shogo-teatra-SSSR-Gosudarstvennyy-gimn-Sovetskogo-Soyuza(muzbaron.com).mp3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file:///F:\Orkestor-Rossiyskoy-armii-Gimn-Rossii-kuplet-pripev-po-reglamentu-dlya-negosudarstvennyh-i-ne-voennyh-meropriyatiy(muztune.com).mp3" TargetMode="External"/><Relationship Id="rId11" Type="http://schemas.openxmlformats.org/officeDocument/2006/relationships/image" Target="../media/image6.png"/><Relationship Id="rId5" Type="http://schemas.microsoft.com/office/2007/relationships/media" Target="file:///F:\Orkestor-Rossiyskoy-armii-Gimn-Rossii-kuplet-pripev-po-reglamentu-dlya-negosudarstvennyh-i-ne-voennyh-meropriyatiy(muztune.com).mp3" TargetMode="External"/><Relationship Id="rId10" Type="http://schemas.openxmlformats.org/officeDocument/2006/relationships/image" Target="../media/image40.png"/><Relationship Id="rId4" Type="http://schemas.openxmlformats.org/officeDocument/2006/relationships/audio" Target="file:///F:\&#1043;&#1083;&#1080;&#1085;&#1082;&#1072;%20-%20&#1055;&#1072;&#1090;&#1088;&#1080;&#1086;&#1090;&#1080;&#1095;&#1077;&#1089;&#1082;&#1072;&#1103;%20&#1055;&#1077;&#1089;&#1085;&#1103;%20%20(audiopoisk.com).mp3" TargetMode="External"/><Relationship Id="rId9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file:///F:\&#1060;&#1072;&#1085;&#1092;&#1072;&#1088;&#1072;%20-%20&#1058;&#1086;&#1088;&#1078;&#1077;&#1089;&#1090;&#1074;&#1077;&#1085;&#1085;&#1072;&#1103;.mp3" TargetMode="External"/><Relationship Id="rId1" Type="http://schemas.microsoft.com/office/2007/relationships/media" Target="file:///F:\&#1060;&#1072;&#1085;&#1092;&#1072;&#1088;&#1072;%20-%20&#1058;&#1086;&#1088;&#1078;&#1077;&#1089;&#1090;&#1074;&#1077;&#1085;&#1085;&#1072;&#1103;.mp3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4" descr="C:\Users\USER\Desktop\сканирование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502443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19650" y="404813"/>
            <a:ext cx="4324350" cy="2447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en-US" i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4400" b="1" i="1" dirty="0" smtClean="0">
                <a:solidFill>
                  <a:srgbClr val="000099"/>
                </a:solidFill>
                <a:latin typeface="Monotype Corsiva" pitchFamily="66" charset="0"/>
              </a:rPr>
              <a:t>Закон, </a:t>
            </a:r>
            <a:r>
              <a:rPr lang="en-US" sz="4400" b="1" i="1" dirty="0" smtClean="0">
                <a:solidFill>
                  <a:srgbClr val="000099"/>
                </a:solidFill>
                <a:latin typeface="Monotype Corsiva" pitchFamily="66" charset="0"/>
              </a:rPr>
              <a:t/>
            </a:r>
            <a:br>
              <a:rPr lang="en-US" sz="4400" b="1" i="1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4400" b="1" i="1" dirty="0" smtClean="0">
                <a:solidFill>
                  <a:srgbClr val="000099"/>
                </a:solidFill>
                <a:latin typeface="Monotype Corsiva" pitchFamily="66" charset="0"/>
              </a:rPr>
              <a:t>по которому жить.</a:t>
            </a:r>
            <a:endParaRPr lang="ru-RU" sz="4400" b="1" i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219700" y="3573463"/>
            <a:ext cx="3635375" cy="20875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ru-RU" b="1" i="1" kern="0" dirty="0" smtClean="0">
                <a:solidFill>
                  <a:srgbClr val="A50021"/>
                </a:solidFill>
                <a:latin typeface="Arial"/>
                <a:cs typeface="Arial"/>
              </a:rPr>
              <a:t> </a:t>
            </a:r>
            <a:r>
              <a:rPr lang="ru-RU" sz="2800" b="1" i="1" kern="0" dirty="0" smtClean="0">
                <a:solidFill>
                  <a:srgbClr val="C00000"/>
                </a:solidFill>
                <a:latin typeface="Monotype Corsiva" pitchFamily="66" charset="0"/>
                <a:cs typeface="Arial"/>
              </a:rPr>
              <a:t>20</a:t>
            </a:r>
            <a:r>
              <a:rPr lang="en-US" sz="2800" b="1" i="1" kern="0" dirty="0" smtClean="0">
                <a:solidFill>
                  <a:srgbClr val="C00000"/>
                </a:solidFill>
                <a:latin typeface="Monotype Corsiva" pitchFamily="66" charset="0"/>
                <a:cs typeface="Arial"/>
              </a:rPr>
              <a:t> </a:t>
            </a:r>
            <a:r>
              <a:rPr lang="ru-RU" sz="2800" b="1" i="1" kern="0" dirty="0" smtClean="0">
                <a:solidFill>
                  <a:srgbClr val="C00000"/>
                </a:solidFill>
                <a:latin typeface="Monotype Corsiva" pitchFamily="66" charset="0"/>
                <a:cs typeface="Arial"/>
              </a:rPr>
              <a:t>лет Конституции </a:t>
            </a:r>
          </a:p>
          <a:p>
            <a:pPr>
              <a:defRPr/>
            </a:pPr>
            <a:r>
              <a:rPr lang="ru-RU" sz="2800" b="1" i="1" kern="0" dirty="0" smtClean="0">
                <a:solidFill>
                  <a:srgbClr val="C00000"/>
                </a:solidFill>
                <a:latin typeface="Monotype Corsiva" pitchFamily="66" charset="0"/>
                <a:cs typeface="Arial"/>
              </a:rPr>
              <a:t>Российской</a:t>
            </a:r>
          </a:p>
          <a:p>
            <a:pPr>
              <a:defRPr/>
            </a:pPr>
            <a:r>
              <a:rPr lang="ru-RU" sz="2800" b="1" i="1" kern="0" dirty="0" smtClean="0">
                <a:solidFill>
                  <a:srgbClr val="C00000"/>
                </a:solidFill>
                <a:latin typeface="Monotype Corsiva" pitchFamily="66" charset="0"/>
                <a:cs typeface="Arial"/>
              </a:rPr>
              <a:t> Федерации</a:t>
            </a:r>
            <a:endParaRPr lang="ru-RU" sz="2800" b="1" i="1" kern="0" dirty="0">
              <a:solidFill>
                <a:srgbClr val="C00000"/>
              </a:solidFill>
              <a:latin typeface="Monotype Corsiva" pitchFamily="66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0"/>
          <a:stretch/>
        </p:blipFill>
        <p:spPr bwMode="auto">
          <a:xfrm>
            <a:off x="467544" y="908720"/>
            <a:ext cx="2737258" cy="519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3204801" y="1687957"/>
            <a:ext cx="573917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Batang"/>
                <a:cs typeface="Andalus"/>
              </a:rPr>
              <a:t>Народ осуществляет  свою власть непосредственно, а также через органы государственной власти и органы местного самоуправления.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Batang"/>
                <a:cs typeface="Andalus"/>
              </a:rPr>
              <a:t>Высшим непосредственным выражением власти 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itchFamily="66" charset="0"/>
                <a:ea typeface="Batang"/>
                <a:cs typeface="Andalus"/>
              </a:rPr>
              <a:t>народв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Batang"/>
                <a:cs typeface="Andalus"/>
              </a:rPr>
              <a:t> является референдум и свободные выборы».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ea typeface="Batang"/>
                <a:cs typeface="Andalus"/>
              </a:rPr>
              <a:t>Конституция РФ, ч.2 и 3 ст. 3</a:t>
            </a:r>
            <a:endParaRPr lang="ru-RU" sz="2400" dirty="0">
              <a:latin typeface="Monotype Corsiva" pitchFamily="66" charset="0"/>
              <a:ea typeface="Batang"/>
              <a:cs typeface="Andalus"/>
            </a:endParaRPr>
          </a:p>
        </p:txBody>
      </p:sp>
    </p:spTree>
    <p:extLst>
      <p:ext uri="{BB962C8B-B14F-4D97-AF65-F5344CB8AC3E}">
        <p14:creationId xmlns:p14="http://schemas.microsoft.com/office/powerpoint/2010/main" val="82657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550863" y="2636838"/>
            <a:ext cx="4713287" cy="1081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C00000"/>
                </a:solidFill>
              </a:rPr>
              <a:t>Президент?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3655219" y="1639094"/>
            <a:ext cx="673100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20713"/>
            <a:ext cx="292417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Заголовок 3"/>
          <p:cNvSpPr>
            <a:spLocks noGrp="1"/>
          </p:cNvSpPr>
          <p:nvPr>
            <p:ph type="title"/>
          </p:nvPr>
        </p:nvSpPr>
        <p:spPr>
          <a:xfrm>
            <a:off x="3149221" y="260648"/>
            <a:ext cx="5834062" cy="1252537"/>
          </a:xfrm>
        </p:spPr>
        <p:txBody>
          <a:bodyPr/>
          <a:lstStyle/>
          <a:p>
            <a:r>
              <a:rPr lang="ru-RU" sz="2400" b="1" dirty="0" smtClean="0"/>
              <a:t>С какого возраста  и при каких условиях гражданин России может баллотироваться на пост Президента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921000" y="3068960"/>
            <a:ext cx="6034087" cy="201590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</a:rPr>
              <a:t>На какой срок избирается Президент РФ?</a:t>
            </a:r>
            <a:endParaRPr lang="ru-RU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3100388" y="3789363"/>
            <a:ext cx="5854700" cy="18716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60000"/>
              </a:lnSpc>
              <a:spcAft>
                <a:spcPts val="0"/>
              </a:spcAft>
              <a:defRPr/>
            </a:pP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1145604" y="2436812"/>
            <a:ext cx="56022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3"/>
          <p:cNvSpPr>
            <a:spLocks noGrp="1"/>
          </p:cNvSpPr>
          <p:nvPr>
            <p:ph idx="1"/>
          </p:nvPr>
        </p:nvSpPr>
        <p:spPr>
          <a:xfrm>
            <a:off x="3348038" y="2781300"/>
            <a:ext cx="5761037" cy="3743325"/>
          </a:xfrm>
        </p:spPr>
        <p:txBody>
          <a:bodyPr/>
          <a:lstStyle/>
          <a:p>
            <a:pPr marL="457200" indent="-457200"/>
            <a:r>
              <a:rPr lang="ru-RU" sz="4000" dirty="0" smtClean="0">
                <a:latin typeface="Monotype Corsiva" pitchFamily="66" charset="0"/>
              </a:rPr>
              <a:t>постановления и распоряжения;</a:t>
            </a:r>
          </a:p>
          <a:p>
            <a:pPr marL="457200" indent="-457200"/>
            <a:r>
              <a:rPr lang="ru-RU" sz="4000" dirty="0" smtClean="0">
                <a:latin typeface="Monotype Corsiva" pitchFamily="66" charset="0"/>
              </a:rPr>
              <a:t>указы и распоряжения;</a:t>
            </a:r>
          </a:p>
          <a:p>
            <a:pPr marL="457200" indent="-457200"/>
            <a:r>
              <a:rPr lang="ru-RU" sz="4000" dirty="0" smtClean="0">
                <a:latin typeface="Monotype Corsiva" pitchFamily="66" charset="0"/>
              </a:rPr>
              <a:t>указы и постановления.</a:t>
            </a:r>
          </a:p>
        </p:txBody>
      </p:sp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3348038" y="188913"/>
            <a:ext cx="5421312" cy="2808287"/>
          </a:xfrm>
        </p:spPr>
        <p:txBody>
          <a:bodyPr rtlCol="0">
            <a:normAutofit/>
          </a:bodyPr>
          <a:lstStyle/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ea typeface="BatangChe" pitchFamily="49" charset="-127"/>
                <a:cs typeface="+mn-cs"/>
              </a:rPr>
              <a:t>В соответствии с Конституцией Российской Федерации Президент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ea typeface="BatangChe" pitchFamily="49" charset="-127"/>
                <a:cs typeface="+mn-cs"/>
              </a:rPr>
              <a:t>Российской 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ea typeface="BatangChe" pitchFamily="49" charset="-127"/>
                <a:cs typeface="+mn-cs"/>
              </a:rPr>
              <a:t>Федерации издает: </a:t>
            </a:r>
            <a:r>
              <a:rPr lang="ru-RU" sz="32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  <a:cs typeface="+mn-cs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  <a:cs typeface="+mn-cs"/>
              </a:rPr>
            </a:br>
            <a:endParaRPr lang="ru-RU" sz="3200" b="1" dirty="0" smtClean="0">
              <a:solidFill>
                <a:srgbClr val="FF0000"/>
              </a:solidFill>
              <a:latin typeface="BatangChe" pitchFamily="49" charset="-127"/>
              <a:ea typeface="BatangChe" pitchFamily="49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://rubezh-ohrana.ru/1291915283foto1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3175"/>
            <a:ext cx="3979863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3"/>
          <p:cNvSpPr>
            <a:spLocks noGrp="1"/>
          </p:cNvSpPr>
          <p:nvPr>
            <p:ph idx="1"/>
          </p:nvPr>
        </p:nvSpPr>
        <p:spPr>
          <a:xfrm>
            <a:off x="395288" y="2781300"/>
            <a:ext cx="8569325" cy="3671888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 smtClean="0"/>
              <a:t>Подписание и обнародование федеральных законов осуществляет:</a:t>
            </a:r>
            <a:r>
              <a:rPr lang="ru-RU" dirty="0" smtClean="0"/>
              <a:t> </a:t>
            </a:r>
          </a:p>
          <a:p>
            <a:pPr marL="457200" indent="-4572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Президент Российской Федерации;</a:t>
            </a:r>
          </a:p>
          <a:p>
            <a:pPr marL="457200" indent="-4572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6600"/>
                </a:solidFill>
                <a:latin typeface="Monotype Corsiva" pitchFamily="66" charset="0"/>
              </a:rPr>
              <a:t>Председатель Правительства РФ;</a:t>
            </a:r>
          </a:p>
          <a:p>
            <a:pPr marL="457200" indent="-4572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Председатель Государственной Думы Федерального Собрания Российской Федерации.</a:t>
            </a:r>
          </a:p>
        </p:txBody>
      </p:sp>
      <p:sp>
        <p:nvSpPr>
          <p:cNvPr id="36867" name="Rectangle 2"/>
          <p:cNvSpPr>
            <a:spLocks noGrp="1"/>
          </p:cNvSpPr>
          <p:nvPr>
            <p:ph type="title"/>
          </p:nvPr>
        </p:nvSpPr>
        <p:spPr>
          <a:xfrm>
            <a:off x="3976688" y="115888"/>
            <a:ext cx="5057775" cy="1657350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Согласно Конституции РФ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/>
          </p:cNvSpPr>
          <p:nvPr>
            <p:ph idx="1"/>
          </p:nvPr>
        </p:nvSpPr>
        <p:spPr>
          <a:xfrm>
            <a:off x="250825" y="2867025"/>
            <a:ext cx="8713788" cy="3802063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Batang"/>
                <a:ea typeface="Batang"/>
                <a:cs typeface="Batang"/>
              </a:rPr>
              <a:t>Президент РФ приступает к исполнению полномочий с какого момента?</a:t>
            </a:r>
          </a:p>
          <a:p>
            <a:r>
              <a:rPr lang="ru-RU" sz="3200" b="1" dirty="0" smtClean="0">
                <a:solidFill>
                  <a:srgbClr val="000099"/>
                </a:solidFill>
                <a:latin typeface="Batang"/>
                <a:ea typeface="Batang"/>
                <a:cs typeface="Batang"/>
              </a:rPr>
              <a:t>В каких случаях Президент РФ прекращает исполнение полномочий досрочно? 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Batang"/>
                <a:ea typeface="Batang"/>
                <a:cs typeface="Batang"/>
              </a:rPr>
              <a:t>Были ли такие случаи в истории РФ?</a:t>
            </a:r>
          </a:p>
        </p:txBody>
      </p:sp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4883150" y="338138"/>
            <a:ext cx="3803650" cy="1252537"/>
          </a:xfrm>
        </p:spPr>
        <p:txBody>
          <a:bodyPr/>
          <a:lstStyle/>
          <a:p>
            <a:r>
              <a:rPr lang="ru-RU" sz="3600" b="1" smtClean="0"/>
              <a:t>Согласно Конституции РФ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632325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52537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Кто был первым и последним Президентом СССР?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5987313" cy="449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52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>Другой ветвью  власти является – законодательная власть.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2" y="1624013"/>
            <a:ext cx="8697958" cy="515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228519"/>
            <a:ext cx="468052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rebuchet MS"/>
              </a:rPr>
              <a:t>Остроносов, </a:t>
            </a:r>
            <a:r>
              <a:rPr lang="ru-RU" sz="2800" b="1" dirty="0" err="1">
                <a:solidFill>
                  <a:srgbClr val="002060"/>
                </a:solidFill>
                <a:latin typeface="Trebuchet MS"/>
              </a:rPr>
              <a:t>Логвин</a:t>
            </a:r>
            <a:r>
              <a:rPr lang="ru-RU" sz="2800" b="1" dirty="0">
                <a:solidFill>
                  <a:srgbClr val="002060"/>
                </a:solidFill>
                <a:latin typeface="Trebuchet MS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rebuchet MS"/>
              </a:rPr>
              <a:t>Зосимович</a:t>
            </a:r>
            <a:endParaRPr lang="ru-RU" sz="2800" b="1" dirty="0">
              <a:solidFill>
                <a:srgbClr val="002060"/>
              </a:solidFill>
              <a:latin typeface="Trebuchet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2400" dirty="0" smtClean="0">
              <a:solidFill>
                <a:prstClr val="black"/>
              </a:solidFill>
              <a:latin typeface="Trebuchet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rebuchet MS"/>
              </a:rPr>
              <a:t>Депутат </a:t>
            </a:r>
            <a:r>
              <a:rPr lang="ru-RU" sz="2400" dirty="0">
                <a:solidFill>
                  <a:prstClr val="black"/>
                </a:solidFill>
                <a:latin typeface="Trebuchet MS"/>
              </a:rPr>
              <a:t>Первой Думы, 1906 г.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latin typeface="Trebuchet MS"/>
              </a:rPr>
              <a:t>Дата рождения: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latin typeface="Trebuchet MS"/>
              </a:rPr>
              <a:t>1875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latin typeface="Trebuchet MS"/>
              </a:rPr>
              <a:t>Место рождения: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latin typeface="Trebuchet MS"/>
              </a:rPr>
              <a:t>д. Казённая </a:t>
            </a:r>
            <a:r>
              <a:rPr lang="ru-RU" sz="2400" dirty="0" err="1">
                <a:solidFill>
                  <a:prstClr val="black"/>
                </a:solidFill>
                <a:latin typeface="Trebuchet MS"/>
              </a:rPr>
              <a:t>Туросна</a:t>
            </a:r>
            <a:r>
              <a:rPr lang="ru-RU" sz="2400" dirty="0">
                <a:solidFill>
                  <a:prstClr val="black"/>
                </a:solidFill>
                <a:latin typeface="Trebuchet MS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rebuchet MS"/>
              </a:rPr>
              <a:t>Суражский</a:t>
            </a:r>
            <a:r>
              <a:rPr lang="ru-RU" sz="2400" dirty="0">
                <a:solidFill>
                  <a:prstClr val="black"/>
                </a:solidFill>
                <a:latin typeface="Trebuchet MS"/>
              </a:rPr>
              <a:t> уезд Черниговская губерния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latin typeface="Trebuchet MS"/>
              </a:rPr>
              <a:t>Дата смерти: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latin typeface="Trebuchet MS"/>
              </a:rPr>
              <a:t>1957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latin typeface="Trebuchet MS"/>
              </a:rPr>
              <a:t>Место смерти: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err="1">
                <a:solidFill>
                  <a:prstClr val="black"/>
                </a:solidFill>
                <a:latin typeface="Trebuchet MS"/>
              </a:rPr>
              <a:t>Клинцы</a:t>
            </a:r>
            <a:endParaRPr lang="ru-RU" sz="24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476"/>
            <a:ext cx="3933825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01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34481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На какой срок избирается Государственная Дума?</a:t>
            </a:r>
            <a:endParaRPr lang="ru-RU" sz="36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877312"/>
              </p:ext>
            </p:extLst>
          </p:nvPr>
        </p:nvGraphicFramePr>
        <p:xfrm>
          <a:off x="1259632" y="1844824"/>
          <a:ext cx="7632848" cy="4206240"/>
        </p:xfrm>
        <a:graphic>
          <a:graphicData uri="http://schemas.openxmlformats.org/drawingml/2006/table">
            <a:tbl>
              <a:tblPr firstRow="1" firstCol="1" bandRow="1"/>
              <a:tblGrid>
                <a:gridCol w="7632848"/>
              </a:tblGrid>
              <a:tr h="3420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Andalus" pitchFamily="18" charset="-78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Andalus" pitchFamily="18" charset="-78"/>
                        </a:rPr>
                        <a:t>В Совет Федерации Федерального Собрания Российской Федерации входят:</a:t>
                      </a: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Andalus" pitchFamily="18" charset="-78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ndalus" pitchFamily="18" charset="-78"/>
                        </a:rPr>
                        <a:t>по одному представителю от каждого субъекта Российской Федерации;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ndalus" pitchFamily="18" charset="-78"/>
                        </a:rPr>
                        <a:t>по два представителя от каждого субъекта Российской Федерации: по одному от представительного и исполнительного органов государственной власти;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ndalus" pitchFamily="18" charset="-78"/>
                        </a:rPr>
                        <a:t>450 депутатов.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Andalus" pitchFamily="18" charset="-78"/>
                        </a:rPr>
                        <a:t>Федеральное 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Andalus" pitchFamily="18" charset="-78"/>
                        </a:rPr>
                        <a:t>Собрание Российской Федерации является:</a:t>
                      </a: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Andalus" pitchFamily="18" charset="-78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ndalus" pitchFamily="18" charset="-78"/>
                        </a:rPr>
                        <a:t>законодательным органом власти;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ndalus" pitchFamily="18" charset="-78"/>
                        </a:rPr>
                        <a:t>представительным органом власти;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038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Andalus" pitchFamily="18" charset="-78"/>
                        </a:rPr>
                        <a:t>законодательным и представительным органом власти.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4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tronews.ru/den-gi/ekonomist-rossijskaja-ekonomika-ne-smozhet-rasti-na-5-v-god/Tpomax---GWGYDpKVsk9ro/Kremlin-river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697982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404813"/>
            <a:ext cx="8892480" cy="79193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all" spc="0" normalizeH="0" baseline="0" noProof="0" dirty="0" smtClean="0">
                <a:ln>
                  <a:noFill/>
                </a:ln>
                <a:solidFill>
                  <a:srgbClr val="F96A1B">
                    <a:lumMod val="50000"/>
                  </a:srgb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3200" b="0" i="1" u="none" strike="noStrike" kern="1200" cap="all" spc="0" normalizeH="0" baseline="0" noProof="0" dirty="0" smtClean="0">
                <a:ln>
                  <a:noFill/>
                </a:ln>
                <a:solidFill>
                  <a:srgbClr val="F96A1B">
                    <a:lumMod val="50000"/>
                  </a:srgb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lang="ru-RU" sz="4400" b="1" i="1" dirty="0" smtClean="0">
                <a:solidFill>
                  <a:srgbClr val="000099"/>
                </a:solidFill>
                <a:latin typeface="Monotype Corsiva" pitchFamily="66" charset="0"/>
              </a:rPr>
              <a:t>московский   Кремль</a:t>
            </a:r>
            <a:endParaRPr kumimoji="0" lang="ru-RU" sz="4400" b="1" i="1" u="none" strike="noStrike" kern="1200" cap="all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6" name="Picture 2" descr="http://www.metronews.ru/den-gi/ekonomist-rossijskaja-ekonomika-ne-smozhet-rasti-na-5-v-god/Tpomax---GWGYDpKVsk9ro/Kremlin-river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7" y="1390336"/>
            <a:ext cx="8697982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Марш Радость победы (композитор - В. Беккер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170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0851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683568" y="21938"/>
            <a:ext cx="8147248" cy="81477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Исполнительная власть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234201"/>
              </p:ext>
            </p:extLst>
          </p:nvPr>
        </p:nvGraphicFramePr>
        <p:xfrm>
          <a:off x="251520" y="2804847"/>
          <a:ext cx="8496944" cy="2095676"/>
        </p:xfrm>
        <a:graphic>
          <a:graphicData uri="http://schemas.openxmlformats.org/drawingml/2006/table">
            <a:tbl>
              <a:tblPr firstRow="1" firstCol="1" bandRow="1"/>
              <a:tblGrid>
                <a:gridCol w="8496944"/>
              </a:tblGrid>
              <a:tr h="261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Правительство Российской Федерации состоит из:</a:t>
                      </a:r>
                      <a:r>
                        <a:rPr lang="ru-RU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marL="88900" lvl="1" indent="3683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Президент 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РФ, </a:t>
                      </a:r>
                      <a:r>
                        <a:rPr lang="ru-RU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Председателя Правительства 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РФ </a:t>
                      </a:r>
                      <a:r>
                        <a:rPr lang="ru-RU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 федеральных министров;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marL="88900" lvl="1" indent="3556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Председателя Правительства 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РФ, </a:t>
                      </a:r>
                      <a:r>
                        <a:rPr lang="ru-RU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заместителей Председателя Правительства 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РФ </a:t>
                      </a:r>
                      <a:r>
                        <a:rPr lang="ru-RU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 федеральных министров;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marL="88900" lvl="1" indent="1778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Председателя </a:t>
                      </a:r>
                      <a:r>
                        <a:rPr lang="ru-RU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Правительства 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РФ </a:t>
                      </a:r>
                      <a:r>
                        <a:rPr lang="ru-RU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 заместителей Председателя Правительства 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РФ.</a:t>
                      </a:r>
                      <a:endParaRPr lang="ru-RU" sz="1600" b="1" i="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723234"/>
              </p:ext>
            </p:extLst>
          </p:nvPr>
        </p:nvGraphicFramePr>
        <p:xfrm>
          <a:off x="260389" y="4869160"/>
          <a:ext cx="8507789" cy="1892808"/>
        </p:xfrm>
        <a:graphic>
          <a:graphicData uri="http://schemas.openxmlformats.org/drawingml/2006/table">
            <a:tbl>
              <a:tblPr firstRow="1" firstCol="1" bandRow="1"/>
              <a:tblGrid>
                <a:gridCol w="8507789"/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Председатель </a:t>
                      </a:r>
                      <a:r>
                        <a:rPr lang="ru-R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правительства </a:t>
                      </a:r>
                      <a:r>
                        <a:rPr lang="ru-R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РФ </a:t>
                      </a:r>
                      <a:r>
                        <a:rPr lang="ru-R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назначается Президентом РФ по соглашению с: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 marL="171450" lvl="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000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Федеральным </a:t>
                      </a:r>
                      <a:r>
                        <a:rPr lang="ru-RU" sz="2000" dirty="0"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собранием;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 marL="171450" lvl="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000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Советом </a:t>
                      </a:r>
                      <a:r>
                        <a:rPr lang="ru-RU" sz="2000" dirty="0"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Федерации Федерального Собрания РФ;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 marL="171450" lvl="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000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Государственной </a:t>
                      </a:r>
                      <a:r>
                        <a:rPr lang="ru-RU" sz="2000" dirty="0"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Думой Федерального Собрания РФ.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3312368" cy="221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874434"/>
              </p:ext>
            </p:extLst>
          </p:nvPr>
        </p:nvGraphicFramePr>
        <p:xfrm>
          <a:off x="611560" y="2473310"/>
          <a:ext cx="7992888" cy="4333092"/>
        </p:xfrm>
        <a:graphic>
          <a:graphicData uri="http://schemas.openxmlformats.org/drawingml/2006/table">
            <a:tbl>
              <a:tblPr firstRow="1" firstCol="1" bandRow="1"/>
              <a:tblGrid>
                <a:gridCol w="7992888"/>
              </a:tblGrid>
              <a:tr h="4885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66700" algn="l"/>
                        </a:tabLs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Федеральные министры назначаются на должность и освобождаются от должности: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02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  <a:tabLst>
                          <a:tab pos="266700" algn="l"/>
                        </a:tabLs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Президентом РФ по предложению Председателя Правительства РФ;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02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  <a:tabLst>
                          <a:tab pos="266700" algn="l"/>
                        </a:tabLs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Представителем Правительства РФ по согласованию с Президентом РФ;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02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  <a:tabLst>
                          <a:tab pos="266700" algn="l"/>
                        </a:tabLs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Государственной Думой Федерального Собрания РФ по представлению Президента РФ.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0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66700" algn="l"/>
                        </a:tabLs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Правительство РФ издаёт: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02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  <a:tabLst>
                          <a:tab pos="266700" algn="l"/>
                        </a:tabLs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указы и распоряжения;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02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  <a:tabLst>
                          <a:tab pos="266700" algn="l"/>
                        </a:tabLs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постановления и распоряжения;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02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  <a:tabLst>
                          <a:tab pos="266700" algn="l"/>
                        </a:tabLst>
                      </a:pPr>
                      <a:r>
                        <a:rPr lang="ru-RU" sz="1600" b="1" dirty="0">
                          <a:solidFill>
                            <a:srgbClr val="00009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постановления и приказы.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8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99"/>
                </a:solidFill>
              </a:rPr>
              <a:t>Судебная власть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5718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3967411" y="1702034"/>
            <a:ext cx="5069086" cy="446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Ее основная задача – разрешение  конфликтов и споров, возникающих в общественной и государственной жизни страны, восстановление нарушенных прав, наказание тех, кто преступил закон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>
          <a:xfrm>
            <a:off x="3659391" y="338138"/>
            <a:ext cx="5027409" cy="1252537"/>
          </a:xfrm>
        </p:spPr>
        <p:txBody>
          <a:bodyPr/>
          <a:lstStyle/>
          <a:p>
            <a:r>
              <a:rPr lang="ru-RU" dirty="0" smtClean="0"/>
              <a:t>Государственные символы РФ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551887" cy="426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96591"/>
            <a:ext cx="3888432" cy="254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4337" b="4165"/>
          <a:stretch/>
        </p:blipFill>
        <p:spPr bwMode="auto">
          <a:xfrm>
            <a:off x="5266400" y="1818066"/>
            <a:ext cx="3270858" cy="488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950"/>
            <a:ext cx="579782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79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Герб СССР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16" y="1340768"/>
            <a:ext cx="531151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44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15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3945"/>
            <a:ext cx="4392488" cy="657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Гимны_-_Боже,_Царя_храни_2_(-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44008" y="6248400"/>
            <a:ext cx="609600" cy="609600"/>
          </a:xfrm>
          <a:prstGeom prst="rect">
            <a:avLst/>
          </a:prstGeom>
        </p:spPr>
      </p:pic>
      <p:pic>
        <p:nvPicPr>
          <p:cNvPr id="3" name="Глинка - Патриотическая Песня  (audiopoisk.co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36096" y="6182266"/>
            <a:ext cx="609600" cy="609600"/>
          </a:xfrm>
          <a:prstGeom prst="rect">
            <a:avLst/>
          </a:prstGeom>
        </p:spPr>
      </p:pic>
      <p:pic>
        <p:nvPicPr>
          <p:cNvPr id="4" name="Orkestor-Rossiyskoy-armii-Gimn-Rossii-kuplet-pripev-po-reglamentu-dlya-negosudarstvennyh-i-ne-voennyh-meropriyatiy(muztune.com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80312" y="6248400"/>
            <a:ext cx="609600" cy="609600"/>
          </a:xfrm>
          <a:prstGeom prst="rect">
            <a:avLst/>
          </a:prstGeom>
        </p:spPr>
      </p:pic>
      <p:pic>
        <p:nvPicPr>
          <p:cNvPr id="7" name="Hor-i-orkestr-Gosudarstvennogo-akademicheskogo-Bol_shogo-teatra-SSSR-Gosudarstvennyy-gimn-Sovetskogo-Soyuza(muzbaron.com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8424" y="6275784"/>
            <a:ext cx="609600" cy="609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44008" y="1283227"/>
            <a:ext cx="39604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 smtClean="0">
                <a:solidFill>
                  <a:srgbClr val="000099"/>
                </a:solidFill>
              </a:rPr>
              <a:t>В переводе с древнегреческого «гимн» - это «торжественная песня,  восхваляющая и прославляющая кого-либо».</a:t>
            </a:r>
            <a:endParaRPr lang="ru-RU" sz="32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0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09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анфара - Торжественна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6021288"/>
            <a:ext cx="609600" cy="6096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8543" y="1052736"/>
            <a:ext cx="4042792" cy="42656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48573" y="2355770"/>
            <a:ext cx="41367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Каждый гражданин обязан знать: </a:t>
            </a:r>
          </a:p>
          <a:p>
            <a:pPr algn="just"/>
            <a:r>
              <a:rPr lang="ru-RU" i="1" dirty="0"/>
              <a:t>Нужно Конституцию читать, </a:t>
            </a:r>
          </a:p>
          <a:p>
            <a:pPr algn="just"/>
            <a:r>
              <a:rPr lang="ru-RU" i="1" dirty="0"/>
              <a:t>Выучить законы, соблюдать, </a:t>
            </a:r>
          </a:p>
          <a:p>
            <a:pPr algn="just"/>
            <a:r>
              <a:rPr lang="ru-RU" i="1" dirty="0"/>
              <a:t>Чтить и механизм их понимать. </a:t>
            </a:r>
          </a:p>
          <a:p>
            <a:r>
              <a:rPr lang="ru-RU" i="1" dirty="0"/>
              <a:t> </a:t>
            </a:r>
          </a:p>
          <a:p>
            <a:r>
              <a:rPr lang="ru-RU" i="1" dirty="0"/>
              <a:t> </a:t>
            </a:r>
            <a:r>
              <a:rPr lang="ru-RU" i="1" dirty="0" smtClean="0"/>
              <a:t>И </a:t>
            </a:r>
            <a:r>
              <a:rPr lang="ru-RU" i="1" dirty="0"/>
              <a:t>на праздник в этот зимний день </a:t>
            </a:r>
          </a:p>
          <a:p>
            <a:r>
              <a:rPr lang="ru-RU" i="1" dirty="0"/>
              <a:t>Можно Конституцию дарить, </a:t>
            </a:r>
          </a:p>
          <a:p>
            <a:r>
              <a:rPr lang="ru-RU" i="1" dirty="0"/>
              <a:t>С детства приучать своих детей </a:t>
            </a:r>
          </a:p>
          <a:p>
            <a:r>
              <a:rPr lang="ru-RU" i="1" dirty="0"/>
              <a:t>Книжку эту крепко полюбить. </a:t>
            </a:r>
          </a:p>
          <a:p>
            <a:endParaRPr lang="ru-RU" i="1" dirty="0" smtClean="0"/>
          </a:p>
          <a:p>
            <a:r>
              <a:rPr lang="ru-RU" i="1" dirty="0" smtClean="0"/>
              <a:t>Процветает </a:t>
            </a:r>
            <a:r>
              <a:rPr lang="ru-RU" i="1" dirty="0"/>
              <a:t>пусть Россия вновь, </a:t>
            </a:r>
          </a:p>
          <a:p>
            <a:r>
              <a:rPr lang="ru-RU" i="1" dirty="0"/>
              <a:t>Соблюдая граждан всех права, </a:t>
            </a:r>
          </a:p>
          <a:p>
            <a:r>
              <a:rPr lang="ru-RU" i="1" dirty="0"/>
              <a:t>Чтобы радость наполняла дух, </a:t>
            </a:r>
          </a:p>
          <a:p>
            <a:r>
              <a:rPr lang="ru-RU" i="1" dirty="0"/>
              <a:t>Жизнь у нас прекрасною была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8" y="1266019"/>
            <a:ext cx="46085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shkola-48.ru/data/objects/352/images/den_konstitutci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6" t="4446" r="7808" b="54252"/>
          <a:stretch/>
        </p:blipFill>
        <p:spPr bwMode="auto">
          <a:xfrm>
            <a:off x="7179261" y="164679"/>
            <a:ext cx="1842261" cy="219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64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333375"/>
            <a:ext cx="3813175" cy="995363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atang" pitchFamily="18" charset="-127"/>
                <a:ea typeface="Batang" pitchFamily="18" charset="-127"/>
              </a:rPr>
              <a:t>Для любителей цифр сообщаем: </a:t>
            </a:r>
          </a:p>
        </p:txBody>
      </p:sp>
      <p:sp>
        <p:nvSpPr>
          <p:cNvPr id="27650" name="Текст 2"/>
          <p:cNvSpPr>
            <a:spLocks noGrp="1"/>
          </p:cNvSpPr>
          <p:nvPr>
            <p:ph type="body" sz="half" idx="2"/>
          </p:nvPr>
        </p:nvSpPr>
        <p:spPr>
          <a:xfrm>
            <a:off x="4032250" y="1628775"/>
            <a:ext cx="4860925" cy="3671888"/>
          </a:xfrm>
        </p:spPr>
        <p:txBody>
          <a:bodyPr/>
          <a:lstStyle/>
          <a:p>
            <a:r>
              <a:rPr lang="ru-RU" sz="2800" b="1" smtClean="0">
                <a:solidFill>
                  <a:srgbClr val="002060"/>
                </a:solidFill>
                <a:latin typeface="Batang"/>
                <a:ea typeface="Batang"/>
                <a:cs typeface="Batang"/>
              </a:rPr>
              <a:t>Конституция состоит из краткого предисловия (преамбулы) </a:t>
            </a:r>
          </a:p>
          <a:p>
            <a:r>
              <a:rPr lang="ru-RU" sz="2800" b="1" smtClean="0">
                <a:solidFill>
                  <a:srgbClr val="002060"/>
                </a:solidFill>
                <a:latin typeface="Batang"/>
                <a:ea typeface="Batang"/>
                <a:cs typeface="Batang"/>
              </a:rPr>
              <a:t>и двух разделов. </a:t>
            </a:r>
          </a:p>
          <a:p>
            <a:r>
              <a:rPr lang="ru-RU" sz="2800" b="1" smtClean="0">
                <a:solidFill>
                  <a:srgbClr val="002060"/>
                </a:solidFill>
                <a:latin typeface="Batang"/>
                <a:ea typeface="Batang"/>
                <a:cs typeface="Batang"/>
              </a:rPr>
              <a:t>В первом разделе 9 глав, 137 статей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33375"/>
            <a:ext cx="3563937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200150" y="115888"/>
            <a:ext cx="7127875" cy="7921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Историческая справка</a:t>
            </a:r>
            <a:endParaRPr lang="ru-RU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22" name="Picture 2" descr="http://s08.radikal.ru/i181/1006/c5/6f3b0b1113f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765175"/>
            <a:ext cx="2305050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4325" y="1484313"/>
            <a:ext cx="211137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/>
          <a:srcRect t="5655" r="7367"/>
          <a:stretch>
            <a:fillRect/>
          </a:stretch>
        </p:blipFill>
        <p:spPr bwMode="auto">
          <a:xfrm>
            <a:off x="2641600" y="846138"/>
            <a:ext cx="4002088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77425">
            <a:off x="2058988" y="4030663"/>
            <a:ext cx="2492375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4663" y="4152900"/>
            <a:ext cx="193992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076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ctrTitle"/>
          </p:nvPr>
        </p:nvSpPr>
        <p:spPr>
          <a:xfrm>
            <a:off x="2339975" y="57150"/>
            <a:ext cx="6624638" cy="936625"/>
          </a:xfrm>
        </p:spPr>
        <p:txBody>
          <a:bodyPr/>
          <a:lstStyle/>
          <a:p>
            <a:r>
              <a:rPr lang="ru-RU" sz="3200" b="1" smtClean="0"/>
              <a:t>Конституции в истории страны 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1030288"/>
            <a:ext cx="3462338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333375"/>
            <a:ext cx="2232025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1006475"/>
            <a:ext cx="2473325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/>
          <p:cNvPicPr>
            <a:picLocks noChangeAspect="1" noChangeArrowheads="1"/>
          </p:cNvPicPr>
          <p:nvPr/>
        </p:nvPicPr>
        <p:blipFill>
          <a:blip r:embed="rId5"/>
          <a:srcRect l="7095" t="11404" r="3870" b="13374"/>
          <a:stretch>
            <a:fillRect/>
          </a:stretch>
        </p:blipFill>
        <p:spPr bwMode="auto">
          <a:xfrm>
            <a:off x="215900" y="4222750"/>
            <a:ext cx="45037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9"/>
          <p:cNvPicPr>
            <a:picLocks noChangeAspect="1" noChangeArrowheads="1"/>
          </p:cNvPicPr>
          <p:nvPr/>
        </p:nvPicPr>
        <p:blipFill>
          <a:blip r:embed="rId6"/>
          <a:srcRect l="23830" t="5849" r="32288" b="4485"/>
          <a:stretch>
            <a:fillRect/>
          </a:stretch>
        </p:blipFill>
        <p:spPr bwMode="auto">
          <a:xfrm>
            <a:off x="4835525" y="3963988"/>
            <a:ext cx="18780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250825" y="3760788"/>
            <a:ext cx="2017713" cy="315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1918 год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68575" y="3284538"/>
            <a:ext cx="2016125" cy="317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1924 год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89725" y="3479800"/>
            <a:ext cx="2016125" cy="315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1936 год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03350" y="6286500"/>
            <a:ext cx="2016125" cy="315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1977 год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713538" y="5095875"/>
            <a:ext cx="2016125" cy="317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1993 год</a:t>
            </a:r>
          </a:p>
        </p:txBody>
      </p:sp>
    </p:spTree>
    <p:extLst>
      <p:ext uri="{BB962C8B-B14F-4D97-AF65-F5344CB8AC3E}">
        <p14:creationId xmlns:p14="http://schemas.microsoft.com/office/powerpoint/2010/main" val="294591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http://img1.liveinternet.ru/images/attach/c/1/59/969/59969162_CFEEE4F0EEE1EDE0FF20EAE0F0F2E020D0EEF1F1E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92150"/>
            <a:ext cx="8713787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1"/>
          <p:cNvSpPr>
            <a:spLocks noChangeArrowheads="1"/>
          </p:cNvSpPr>
          <p:nvPr/>
        </p:nvSpPr>
        <p:spPr bwMode="auto">
          <a:xfrm>
            <a:off x="107950" y="2889250"/>
            <a:ext cx="883602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Monotype Corsiva" pitchFamily="66" charset="0"/>
                <a:ea typeface="Batang"/>
                <a:cs typeface="Andalus"/>
              </a:rPr>
              <a:t>Конституция действует на всей территории и провозглашает:</a:t>
            </a:r>
          </a:p>
          <a:p>
            <a:pPr algn="just"/>
            <a:r>
              <a:rPr lang="ru-RU" sz="2800" dirty="0">
                <a:latin typeface="Monotype Corsiva" pitchFamily="66" charset="0"/>
                <a:ea typeface="Batang"/>
                <a:cs typeface="Andalus"/>
              </a:rPr>
              <a:t>«</a:t>
            </a:r>
            <a:r>
              <a:rPr lang="ru-RU" sz="2400" dirty="0">
                <a:latin typeface="Monotype Corsiva" pitchFamily="66" charset="0"/>
                <a:ea typeface="Batang"/>
                <a:cs typeface="Andalus"/>
              </a:rPr>
              <a:t>Человек, его права и свободы являются высшей ценностью. Признание, соблюдение и защита прав и свобод человека и гражданина – обязанность государства.</a:t>
            </a:r>
          </a:p>
          <a:p>
            <a:pPr algn="just"/>
            <a:r>
              <a:rPr lang="ru-RU" sz="2400" dirty="0">
                <a:latin typeface="Monotype Corsiva" pitchFamily="66" charset="0"/>
                <a:ea typeface="Batang"/>
                <a:cs typeface="Andalus"/>
              </a:rPr>
              <a:t>Носителем суверенитета и единственным источником власти в РФ является её многонациональный народ.</a:t>
            </a:r>
          </a:p>
          <a:p>
            <a:pPr algn="just"/>
            <a:r>
              <a:rPr lang="ru-RU" sz="2400" dirty="0">
                <a:latin typeface="Monotype Corsiva" pitchFamily="66" charset="0"/>
                <a:ea typeface="Batang"/>
                <a:cs typeface="Andalus"/>
              </a:rPr>
              <a:t>РФ – социальное государство, политика которого направлена на создание условий, обеспечивающих достойную жизнь и свободное развитие человека</a:t>
            </a:r>
            <a:r>
              <a:rPr lang="ru-RU" sz="2400" dirty="0" smtClean="0">
                <a:latin typeface="Monotype Corsiva" pitchFamily="66" charset="0"/>
                <a:ea typeface="Batang"/>
                <a:cs typeface="Andalus"/>
              </a:rPr>
              <a:t>»</a:t>
            </a:r>
          </a:p>
          <a:p>
            <a:pPr algn="ctr"/>
            <a:r>
              <a:rPr lang="ru-RU" sz="2400" i="1" dirty="0" smtClean="0">
                <a:solidFill>
                  <a:srgbClr val="006600"/>
                </a:solidFill>
                <a:latin typeface="Monotype Corsiva" pitchFamily="66" charset="0"/>
                <a:ea typeface="Batang"/>
                <a:cs typeface="Andalus"/>
              </a:rPr>
              <a:t>Конституция РФ ст. 2,3 и 7</a:t>
            </a:r>
            <a:endParaRPr lang="ru-RU" sz="2400" i="1" dirty="0">
              <a:solidFill>
                <a:srgbClr val="006600"/>
              </a:solidFill>
              <a:latin typeface="Monotype Corsiva" pitchFamily="66" charset="0"/>
              <a:ea typeface="Batang"/>
              <a:cs typeface="Andalus"/>
            </a:endParaRPr>
          </a:p>
        </p:txBody>
      </p:sp>
      <p:pic>
        <p:nvPicPr>
          <p:cNvPr id="29698" name="Рисунок 3" descr="http://im5-tub-ru.yandex.net/i?id=353726684-19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92075"/>
            <a:ext cx="321945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 descr="http://omkpt.ru/sites/omkpt.ru/files/images/d_konst.previ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3500"/>
            <a:ext cx="5616575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6" t="5919" r="2118"/>
          <a:stretch/>
        </p:blipFill>
        <p:spPr bwMode="auto">
          <a:xfrm>
            <a:off x="179512" y="44624"/>
            <a:ext cx="443364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188640"/>
            <a:ext cx="5220072" cy="5400600"/>
          </a:xfrm>
        </p:spPr>
        <p:txBody>
          <a:bodyPr anchor="ctr" anchorCtr="0"/>
          <a:lstStyle/>
          <a:p>
            <a:pPr algn="just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«Государственная власть в РФ осуществляется на основе разделения на законодательную, исполнительную и судебную. Органы законодательной, исполнительной и судебной  власти самостоятельны»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                  </a:t>
            </a:r>
            <a:r>
              <a:rPr lang="ru-RU" sz="2800" b="1" dirty="0" smtClean="0">
                <a:solidFill>
                  <a:srgbClr val="000099"/>
                </a:solidFill>
              </a:rPr>
              <a:t>Конституция РФ, ст. 10</a:t>
            </a:r>
            <a:endParaRPr lang="ru-RU" sz="2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5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372398"/>
            <a:ext cx="4109467" cy="792163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Сперанский М. М.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60648"/>
            <a:ext cx="418147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4505003" y="260648"/>
            <a:ext cx="4357887" cy="4248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</a:rPr>
              <a:t>Законы существуют для пользы и безопасности людей…Три силы движут и управляют государством: сила законодательная, исполнительная и судная»  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647</Words>
  <Application>Microsoft Office PowerPoint</Application>
  <PresentationFormat>Экран (4:3)</PresentationFormat>
  <Paragraphs>101</Paragraphs>
  <Slides>28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Углы</vt:lpstr>
      <vt:lpstr>Волна</vt:lpstr>
      <vt:lpstr>1_Воздушный поток</vt:lpstr>
      <vt:lpstr> Закон,  по которому жить.</vt:lpstr>
      <vt:lpstr>Презентация PowerPoint</vt:lpstr>
      <vt:lpstr>Для любителей цифр сообщаем: </vt:lpstr>
      <vt:lpstr>Презентация PowerPoint</vt:lpstr>
      <vt:lpstr>Конституции в истории страны </vt:lpstr>
      <vt:lpstr>Презентация PowerPoint</vt:lpstr>
      <vt:lpstr>Презентация PowerPoint</vt:lpstr>
      <vt:lpstr>«Государственная власть в РФ осуществляется на основе разделения на законодательную, исполнительную и судебную. Органы законодательной, исполнительной и судебной  власти самостоятельны»                    Конституция РФ, ст. 10</vt:lpstr>
      <vt:lpstr>Сперанский М. М. </vt:lpstr>
      <vt:lpstr>Презентация PowerPoint</vt:lpstr>
      <vt:lpstr>Презентация PowerPoint</vt:lpstr>
      <vt:lpstr>С какого возраста  и при каких условиях гражданин России может баллотироваться на пост Президента</vt:lpstr>
      <vt:lpstr>В соответствии с Конституцией Российской Федерации Президент Российской Федерации издает:  </vt:lpstr>
      <vt:lpstr>Согласно Конституции РФ</vt:lpstr>
      <vt:lpstr>Согласно Конституции РФ</vt:lpstr>
      <vt:lpstr>Кто был первым и последним Президентом СССР?</vt:lpstr>
      <vt:lpstr>Другой ветвью  власти является – законодательная власть. </vt:lpstr>
      <vt:lpstr>Презентация PowerPoint</vt:lpstr>
      <vt:lpstr>На какой срок избирается Государственная Дума?</vt:lpstr>
      <vt:lpstr>Исполнительная власть</vt:lpstr>
      <vt:lpstr>Презентация PowerPoint</vt:lpstr>
      <vt:lpstr>Судебная власть </vt:lpstr>
      <vt:lpstr>Государственные символы РФ</vt:lpstr>
      <vt:lpstr>Презентация PowerPoint</vt:lpstr>
      <vt:lpstr>Герб СССР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Закон, по которому жить.</dc:title>
  <dc:creator>USER</dc:creator>
  <cp:lastModifiedBy>USER</cp:lastModifiedBy>
  <cp:revision>58</cp:revision>
  <dcterms:created xsi:type="dcterms:W3CDTF">2013-12-05T07:51:41Z</dcterms:created>
  <dcterms:modified xsi:type="dcterms:W3CDTF">2016-04-01T10:24:05Z</dcterms:modified>
</cp:coreProperties>
</file>