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8" r:id="rId3"/>
    <p:sldId id="260" r:id="rId4"/>
    <p:sldId id="277" r:id="rId5"/>
    <p:sldId id="280" r:id="rId6"/>
    <p:sldId id="279" r:id="rId7"/>
    <p:sldId id="28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30D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833" autoAdjust="0"/>
  </p:normalViewPr>
  <p:slideViewPr>
    <p:cSldViewPr>
      <p:cViewPr varScale="1">
        <p:scale>
          <a:sx n="97" d="100"/>
          <a:sy n="97" d="100"/>
        </p:scale>
        <p:origin x="-103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27CE0-0915-4FC2-88AA-A8EA51A5338E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1D23C-0FC4-40F8-9AC6-4DABCD41405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33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1D23C-0FC4-40F8-9AC6-4DABCD41405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5195EC0-90CA-4549-88A8-45A2D24573CA}" type="datetimeFigureOut">
              <a:rPr lang="ru-RU" smtClean="0"/>
              <a:pPr/>
              <a:t>08.12.2020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A1EB614-FF42-4CF1-B82E-26399862EA5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229600" cy="1214446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80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МБУДО  «ЦЕНТР РАЗВИТИЯ ТВОРЧЕСТВА </a:t>
            </a:r>
            <a:br>
              <a:rPr lang="ru-RU" sz="180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80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ДЕТЕЙ И ЮНОШЕСТВА» </a:t>
            </a:r>
            <a:br>
              <a:rPr lang="ru-RU" sz="180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1800" dirty="0" smtClean="0">
                <a:ln w="1905"/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г. НЕРЮНГРИ 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b="0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2143116"/>
            <a:ext cx="8572560" cy="371477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Constantia" pitchFamily="18" charset="0"/>
              </a:rPr>
              <a:t>Авторский мастер-класс</a:t>
            </a:r>
            <a:endParaRPr lang="ru-RU" sz="3200" b="1" dirty="0">
              <a:solidFill>
                <a:schemeClr val="tx1"/>
              </a:solidFill>
              <a:latin typeface="Constantia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itchFamily="18" charset="0"/>
              </a:rPr>
              <a:t>Стильная брошь «Кленовый листочек»</a:t>
            </a:r>
          </a:p>
          <a:p>
            <a:pPr algn="ctr"/>
            <a:endParaRPr lang="ru-RU" sz="1800" dirty="0" smtClean="0">
              <a:latin typeface="Constantia" pitchFamily="18" charset="0"/>
            </a:endParaRPr>
          </a:p>
          <a:p>
            <a:pPr algn="r"/>
            <a:r>
              <a:rPr lang="ru-RU" sz="1800" dirty="0" smtClean="0">
                <a:latin typeface="Constantia" pitchFamily="18" charset="0"/>
              </a:rPr>
              <a:t>                                    </a:t>
            </a:r>
            <a:endParaRPr lang="ru-RU" sz="1400" dirty="0" smtClean="0">
              <a:latin typeface="Constantia" pitchFamily="18" charset="0"/>
            </a:endParaRPr>
          </a:p>
          <a:p>
            <a:pPr lvl="0">
              <a:buClr>
                <a:srgbClr val="9D936F">
                  <a:lumMod val="75000"/>
                </a:srgbClr>
              </a:buClr>
              <a:defRPr/>
            </a:pPr>
            <a:endParaRPr lang="ru-RU" sz="1800" dirty="0" smtClean="0">
              <a:solidFill>
                <a:srgbClr val="C00000"/>
              </a:solidFill>
              <a:latin typeface="Constantia" pitchFamily="18" charset="0"/>
            </a:endParaRPr>
          </a:p>
          <a:p>
            <a:pPr lvl="0" algn="ctr">
              <a:buClr>
                <a:srgbClr val="9D936F">
                  <a:lumMod val="75000"/>
                </a:srgbClr>
              </a:buClr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Руководитель мастер-класса: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   </a:t>
            </a:r>
          </a:p>
          <a:p>
            <a:pPr lvl="0" algn="ctr">
              <a:buClr>
                <a:srgbClr val="9D936F">
                  <a:lumMod val="75000"/>
                </a:srgbClr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дополнительного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</a:p>
          <a:p>
            <a:pPr lvl="0" algn="ctr">
              <a:buClr>
                <a:srgbClr val="9D936F">
                  <a:lumMod val="75000"/>
                </a:srgbClr>
              </a:buClr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Белкина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Ольга Сергеевна </a:t>
            </a:r>
          </a:p>
          <a:p>
            <a:endParaRPr lang="ru-RU" sz="1800" dirty="0" smtClean="0">
              <a:latin typeface="Constantia" pitchFamily="18" charset="0"/>
            </a:endParaRPr>
          </a:p>
          <a:p>
            <a:pPr algn="ctr"/>
            <a:r>
              <a:rPr lang="ru-RU" sz="1800" dirty="0" smtClean="0">
                <a:latin typeface="Constantia" pitchFamily="18" charset="0"/>
              </a:rPr>
              <a:t>                                             </a:t>
            </a:r>
          </a:p>
          <a:p>
            <a:pPr algn="ctr"/>
            <a:endParaRPr lang="ru-RU" sz="1800" dirty="0" smtClean="0"/>
          </a:p>
          <a:p>
            <a:pPr algn="ctr"/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6215082"/>
            <a:ext cx="2448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onstantia" pitchFamily="18" charset="0"/>
              </a:rPr>
              <a:t>г</a:t>
            </a:r>
            <a:r>
              <a:rPr lang="ru-RU" dirty="0" smtClean="0">
                <a:latin typeface="Constantia" pitchFamily="18" charset="0"/>
              </a:rPr>
              <a:t>. Нерюнгри.</a:t>
            </a:r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86766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1400" b="0" dirty="0" smtClean="0">
                <a:solidFill>
                  <a:schemeClr val="tx1"/>
                </a:solidFill>
                <a:effectLst/>
              </a:rPr>
            </a:br>
            <a:r>
              <a:rPr lang="ru-RU" sz="1400" b="0" dirty="0" smtClean="0">
                <a:solidFill>
                  <a:schemeClr val="tx1"/>
                </a:solidFill>
                <a:effectLst/>
              </a:rPr>
              <a:t> </a:t>
            </a:r>
            <a:endParaRPr lang="ru-RU" sz="1400" dirty="0" smtClean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51520" y="-123110"/>
            <a:ext cx="8535322" cy="9233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dirty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Обоснование </a:t>
            </a:r>
            <a:r>
              <a:rPr lang="ru-RU" sz="3200" i="1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мастер-класса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3200" i="1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onstantia" pitchFamily="18" charset="0"/>
                <a:cs typeface="Arial" pitchFamily="34" charset="0"/>
              </a:rPr>
              <a:t>     </a:t>
            </a:r>
            <a:r>
              <a:rPr lang="ru-RU" sz="1400" dirty="0" smtClean="0">
                <a:latin typeface="Cambria" pitchFamily="18" charset="0"/>
                <a:cs typeface="Times New Roman" pitchFamily="18" charset="0"/>
              </a:rPr>
              <a:t>Я не случайно для своего мастер-класса  выбрала стильную брошь  «Кленовый листочек»</a:t>
            </a:r>
            <a:r>
              <a:rPr lang="ru-RU" sz="1400" b="1" dirty="0" smtClean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-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это невероятно красиво и очень стильно. Яркие бисеринки сияют, словно драгоценные камни, оттеняя и подчеркивая  ваш непревзойденный </a:t>
            </a:r>
            <a:r>
              <a:rPr lang="ru-RU" sz="1400" dirty="0" smtClean="0">
                <a:solidFill>
                  <a:prstClr val="black"/>
                </a:solidFill>
                <a:latin typeface="Cambria" pitchFamily="18" charset="0"/>
                <a:cs typeface="Times New Roman" pitchFamily="18" charset="0"/>
              </a:rPr>
              <a:t>стиль</a:t>
            </a:r>
            <a:r>
              <a:rPr lang="ru-RU" sz="1400" dirty="0" smtClean="0">
                <a:latin typeface="Cambria" pitchFamily="18" charset="0"/>
                <a:cs typeface="Times New Roman" pitchFamily="18" charset="0"/>
              </a:rPr>
              <a:t>. Девушки всегда стремились подчеркнуть свою индивидуальность с помощью красивых серег, колец, ожерелий. Наибольшей популярностью пользуются вышитые бисером брошки – их можно прикрепить на сумку или на пальто, чтобы дополнить образ. С таким очаровательным украшением вам гарантированно  будут обеспечены восхищенные взгляды окружающих.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400" u="sng" dirty="0" smtClean="0"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u="sng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Актуальность:  </a:t>
            </a: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Брошь «Кленовый листочек» сделанная  своими руками из бисера вещь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индивидуальна, хранит тепло рук мастера и может стать оригинальным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украшением для друзей и близких.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изготовление стильной броши «Кленовый листочек» своими руками в технике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ышивание из бисера.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400" u="sng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Исследовать современные  направления изготовления броши,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подобрать цветовое решение.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Разработать и выполнить мастер-класс.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Выбрать материал, инструменты и оборудование.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Составить последовательность изготовления мастер-класса.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14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Сделать эколого-экономическое обоснование и выводы.</a:t>
            </a:r>
          </a:p>
          <a:p>
            <a:endParaRPr lang="ru-RU" sz="1400" dirty="0" smtClean="0">
              <a:latin typeface="Constanti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Constantia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/>
              <a:t>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1710" y="332656"/>
            <a:ext cx="6408712" cy="158417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02832" cy="301148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b="0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b="0" i="1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0" i="1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b="0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b="0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b="0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3200" b="0" i="1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3200" b="0" i="1" dirty="0" smtClean="0"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</a:br>
            <a:endParaRPr lang="ru-RU" sz="3200" b="0" i="1" dirty="0">
              <a:latin typeface="Constantia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80928"/>
            <a:ext cx="2592288" cy="3397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548680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Брошь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бисера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– оригинальный и очень красивый аксессуар, который неизменно подчеркивает шарм и изящество его обладательницы.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107188"/>
            <a:ext cx="3096344" cy="3163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81665"/>
            <a:ext cx="2133600" cy="233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74" y="1749009"/>
            <a:ext cx="1699556" cy="220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-246221"/>
            <a:ext cx="87154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Материалы и инструменты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57158" y="-107887"/>
            <a:ext cx="8072494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2400" dirty="0" smtClean="0">
              <a:latin typeface="Constantia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2400" dirty="0">
              <a:latin typeface="Constantia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2400" dirty="0" smtClean="0">
              <a:latin typeface="Constantia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2400" dirty="0">
              <a:latin typeface="Constantia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ru-RU" sz="2400" dirty="0" smtClean="0">
              <a:latin typeface="Constantia" pitchFamily="18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 smtClean="0">
                <a:latin typeface="Constantia" pitchFamily="18" charset="0"/>
                <a:cs typeface="Arial" pitchFamily="34" charset="0"/>
              </a:rPr>
              <a:t>бисер зеленый;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н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итки;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и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голка для вышивания бисером;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к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усочек фетра;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б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улавка;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к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лей момент;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lang="ru-RU" sz="2400" dirty="0">
                <a:latin typeface="Constantia" pitchFamily="18" charset="0"/>
                <a:cs typeface="Arial" pitchFamily="34" charset="0"/>
              </a:rPr>
              <a:t>с</a:t>
            </a:r>
            <a:r>
              <a:rPr lang="ru-RU" sz="2400" dirty="0" smtClean="0">
                <a:latin typeface="Constantia" pitchFamily="18" charset="0"/>
                <a:cs typeface="Arial" pitchFamily="34" charset="0"/>
              </a:rPr>
              <a:t>тразы разных размеров.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sz="1600" dirty="0" smtClean="0"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571472" y="2092880"/>
            <a:ext cx="85725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0213">
            <a:off x="5119514" y="3696035"/>
            <a:ext cx="3367463" cy="2807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707364">
            <a:off x="6679845" y="1960697"/>
            <a:ext cx="1494192" cy="1520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-246221"/>
            <a:ext cx="8640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Эколого-экономическое обоснование работы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11560" y="1617816"/>
            <a:ext cx="792088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Материал:	</a:t>
            </a:r>
            <a:r>
              <a:rPr lang="ru-RU" sz="20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                          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ол-во:	                                      Цена: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Бисер зеленого цвета                         1 пачка (5 грамм)                                           15 руб.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Нитки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                                                      1 шт.                                                             </a:t>
            </a: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30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руб.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onstantia" pitchFamily="18" charset="0"/>
                <a:cs typeface="Arial" pitchFamily="34" charset="0"/>
              </a:rPr>
              <a:t>Иголка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                                                       </a:t>
            </a:r>
            <a:r>
              <a:rPr lang="ru-RU" sz="1600" dirty="0" smtClean="0">
                <a:latin typeface="Constantia" pitchFamily="18" charset="0"/>
                <a:cs typeface="Arial" pitchFamily="34" charset="0"/>
              </a:rPr>
              <a:t>1 шт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.                                                             </a:t>
            </a:r>
            <a:r>
              <a:rPr lang="ru-RU" sz="1600" dirty="0" smtClean="0">
                <a:latin typeface="Constantia" pitchFamily="18" charset="0"/>
                <a:cs typeface="Arial" pitchFamily="34" charset="0"/>
              </a:rPr>
              <a:t>20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 руб.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Фетр                                                           1</a:t>
            </a:r>
            <a:r>
              <a:rPr lang="ru-RU" sz="1600" dirty="0" smtClean="0">
                <a:latin typeface="Constantia" pitchFamily="18" charset="0"/>
                <a:cs typeface="Arial" pitchFamily="34" charset="0"/>
              </a:rPr>
              <a:t>0 см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.                                                           20 руб.</a:t>
            </a:r>
            <a:endParaRPr lang="ru-RU" sz="1600" dirty="0" smtClean="0"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Клей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 </a:t>
            </a:r>
            <a:r>
              <a:rPr lang="ru-RU" sz="1600" dirty="0" smtClean="0">
                <a:latin typeface="Constantia" pitchFamily="18" charset="0"/>
                <a:cs typeface="Arial" pitchFamily="34" charset="0"/>
              </a:rPr>
              <a:t>момент               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cs typeface="Arial" pitchFamily="34" charset="0"/>
              </a:rPr>
              <a:t>                             1 шт.                                                            15 руб.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Булавка                                                      1 шт.                                                             10 руб.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Стразы                                                 1 пачка (5 грамм)                                            55 руб.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                                 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   Итого: </a:t>
            </a:r>
            <a:r>
              <a:rPr lang="ru-RU" sz="1600" dirty="0" smtClean="0">
                <a:latin typeface="Constantia" pitchFamily="18" charset="0"/>
                <a:ea typeface="Times New Roman" pitchFamily="18" charset="0"/>
                <a:cs typeface="Arial" pitchFamily="34" charset="0"/>
              </a:rPr>
              <a:t>165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руб.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Изделие является экологически чистым, так как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применялись материалы не содержащие токсичных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веществ, оно не будет выделять вредоносное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излучение или запах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237366" y="-188078"/>
            <a:ext cx="860961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Последовательность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выполнения проекта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07504" y="2689631"/>
            <a:ext cx="90010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>
                <a:latin typeface="Constantia" pitchFamily="18" charset="0"/>
                <a:cs typeface="Arial" pitchFamily="34" charset="0"/>
              </a:rPr>
              <a:t>   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400" dirty="0" smtClean="0">
              <a:latin typeface="Constantia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r>
              <a:rPr lang="ru-RU" sz="1400" dirty="0" smtClean="0">
                <a:latin typeface="Constantia" pitchFamily="18" charset="0"/>
              </a:rPr>
              <a:t> 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Constantia" pitchFamily="18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7366" y="1484784"/>
            <a:ext cx="901515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  <a:cs typeface="Arial" pitchFamily="34" charset="0"/>
              </a:rPr>
              <a:t>Зарисовка эскиза  броши  на картоне, затем  вырезать его и переносим его на фетр 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Вышивать брошь начинаем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по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контуру зеленым бисером</a:t>
            </a:r>
            <a:endParaRPr lang="ru-RU" sz="1400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Стразы я сначала приклеила клеем моментом, затем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пришила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3927223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Готовую брошь, вырезаем  маникюрными ножницами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На обратную сторону, чтобы закрыть нити, </a:t>
            </a:r>
            <a:endParaRPr lang="ru-RU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lvl="0"/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вырезаем </a:t>
            </a: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по шаблону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листик на </a:t>
            </a: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картоне и фетра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Приклеиваем картон, затем фетр и булавку  </a:t>
            </a:r>
            <a:endParaRPr lang="ru-RU" sz="1400" dirty="0" smtClean="0">
              <a:solidFill>
                <a:prstClr val="black"/>
              </a:solidFill>
              <a:latin typeface="Constantia" pitchFamily="18" charset="0"/>
            </a:endParaRPr>
          </a:p>
          <a:p>
            <a:pPr lvl="0"/>
            <a:endParaRPr lang="ru-RU" sz="1400" dirty="0">
              <a:solidFill>
                <a:prstClr val="black"/>
              </a:solidFill>
              <a:latin typeface="Constantia" pitchFamily="18" charset="0"/>
            </a:endParaRPr>
          </a:p>
          <a:p>
            <a:pPr lvl="0"/>
            <a:endParaRPr lang="ru-RU" sz="1400" dirty="0">
              <a:solidFill>
                <a:prstClr val="black"/>
              </a:solidFill>
              <a:latin typeface="Constantia" pitchFamily="18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Наша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стильная </a:t>
            </a:r>
            <a:r>
              <a:rPr lang="ru-RU" sz="1400" dirty="0">
                <a:solidFill>
                  <a:prstClr val="black"/>
                </a:solidFill>
                <a:latin typeface="Constantia" pitchFamily="18" charset="0"/>
              </a:rPr>
              <a:t>брошь </a:t>
            </a:r>
            <a:r>
              <a:rPr lang="ru-RU" sz="1400" dirty="0" smtClean="0">
                <a:solidFill>
                  <a:prstClr val="black"/>
                </a:solidFill>
                <a:latin typeface="Constantia" pitchFamily="18" charset="0"/>
              </a:rPr>
              <a:t>готова!                                            </a:t>
            </a:r>
            <a:endParaRPr lang="ru-RU" sz="1400" dirty="0">
              <a:solidFill>
                <a:prstClr val="black"/>
              </a:solidFill>
              <a:latin typeface="Constant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09" y="2495298"/>
            <a:ext cx="108012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9053" y="2522936"/>
            <a:ext cx="1610780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522936"/>
            <a:ext cx="1788199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536770"/>
            <a:ext cx="1883322" cy="1412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92279" y="2536770"/>
            <a:ext cx="1901768" cy="1426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79" y="4221088"/>
            <a:ext cx="1652443" cy="123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593" y="4221088"/>
            <a:ext cx="1720957" cy="1290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20190" y="5297232"/>
            <a:ext cx="1299043" cy="1728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485950" y="242885"/>
            <a:ext cx="73264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nstantia" pitchFamily="18" charset="0"/>
                <a:ea typeface="Times New Roman" pitchFamily="18" charset="0"/>
                <a:cs typeface="Arial" pitchFamily="34" charset="0"/>
              </a:rPr>
              <a:t>       Заключение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tantia" pitchFamily="18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95536" y="2304747"/>
            <a:ext cx="37444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sz="2400" i="1" dirty="0" smtClean="0"/>
          </a:p>
          <a:p>
            <a:endParaRPr lang="ru-RU" sz="2400" i="1" dirty="0"/>
          </a:p>
          <a:p>
            <a:r>
              <a:rPr lang="ru-RU" sz="2400" i="1" dirty="0" smtClean="0"/>
              <a:t>    </a:t>
            </a:r>
            <a:endParaRPr lang="ru-RU" sz="2400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8300" y="707396"/>
            <a:ext cx="46917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ru-RU" sz="1600" b="1" dirty="0">
              <a:solidFill>
                <a:srgbClr val="333333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Эта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стильная брошь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из 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бисера, сделанная 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своими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руками для начинающих мастеров подойдёт просто идеально. Сочетание оттенков и размеров бисера и 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страз 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можно подобрать по своему вкусу, что добавит украшению индивидуальности. Поставив перед собой чёткую цель сделать красивую брошь, из </a:t>
            </a:r>
            <a:r>
              <a:rPr lang="ru-RU" sz="2400" dirty="0" smtClean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бисера</a:t>
            </a:r>
            <a:r>
              <a:rPr lang="ru-RU" sz="24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 своими руками можно сотворить настоящее искусство.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196001"/>
            <a:ext cx="2352453" cy="2285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1110</TotalTime>
  <Words>314</Words>
  <Application>Microsoft Office PowerPoint</Application>
  <PresentationFormat>Экран (4:3)</PresentationFormat>
  <Paragraphs>105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МБУДО  «ЦЕНТР РАЗВИТИЯ ТВОРЧЕСТВА  ДЕТЕЙ И ЮНОШЕСТВА»  г. НЕРЮНГРИ   </vt:lpstr>
      <vt:lpstr>        </vt:lpstr>
      <vt:lpstr>  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образовательное учреждение дополнительного образования детей - Дом детского творчества пос. Серебряный Бор, Нерюнгринского района</dc:title>
  <dc:creator>Ольга</dc:creator>
  <cp:lastModifiedBy>User</cp:lastModifiedBy>
  <cp:revision>110</cp:revision>
  <dcterms:created xsi:type="dcterms:W3CDTF">2012-02-14T10:10:34Z</dcterms:created>
  <dcterms:modified xsi:type="dcterms:W3CDTF">2020-12-08T01:20:44Z</dcterms:modified>
</cp:coreProperties>
</file>