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70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9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6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2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52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94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0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4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8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5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0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8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2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9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7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6825B8-46AA-4ED3-9D7F-058DF469AD9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AF3A-70AC-4AAA-A4DB-DFED81C79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60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3F093-363D-4323-B241-A539173E9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354" y="3242329"/>
            <a:ext cx="8615265" cy="1578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Инновационные технологии, направленные на предупреждение несчастных случаев на дорогах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C7A14F-8FCA-4D45-8B8A-0A7A99E51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2661" y="4615148"/>
            <a:ext cx="2808515" cy="213671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Подготовила:</a:t>
            </a:r>
          </a:p>
          <a:p>
            <a:pPr algn="l"/>
            <a:r>
              <a:rPr lang="ru-RU" dirty="0"/>
              <a:t>студентка Ш-31 группы</a:t>
            </a:r>
          </a:p>
          <a:p>
            <a:pPr algn="l"/>
            <a:r>
              <a:rPr lang="ru-RU" dirty="0"/>
              <a:t>Сербина Мария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D86EEA2-C2F4-4E93-BEA9-A4C89DE88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03800"/>
              </p:ext>
            </p:extLst>
          </p:nvPr>
        </p:nvGraphicFramePr>
        <p:xfrm>
          <a:off x="1942260" y="106142"/>
          <a:ext cx="8307480" cy="19392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53740">
                  <a:extLst>
                    <a:ext uri="{9D8B030D-6E8A-4147-A177-3AD203B41FA5}">
                      <a16:colId xmlns:a16="http://schemas.microsoft.com/office/drawing/2014/main" val="2972387910"/>
                    </a:ext>
                  </a:extLst>
                </a:gridCol>
                <a:gridCol w="4153740">
                  <a:extLst>
                    <a:ext uri="{9D8B030D-6E8A-4147-A177-3AD203B41FA5}">
                      <a16:colId xmlns:a16="http://schemas.microsoft.com/office/drawing/2014/main" val="135612225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Министерство образования, науки и молодёжной политики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Краснодарского края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875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Государственное бюджетное профессиональное образовательное учреждение Краснодарского края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«ЕЙСКИЙ ПОЛИПРОФИЛЬНЫЙ КОЛЛЕДЖ»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445366"/>
                  </a:ext>
                </a:extLst>
              </a:tr>
            </a:tbl>
          </a:graphicData>
        </a:graphic>
      </p:graphicFrame>
      <p:pic>
        <p:nvPicPr>
          <p:cNvPr id="1025" name="Рисунок 1">
            <a:extLst>
              <a:ext uri="{FF2B5EF4-FFF2-40B4-BE49-F238E27FC236}">
                <a16:creationId xmlns:a16="http://schemas.microsoft.com/office/drawing/2014/main" id="{A00294F9-6ADE-4A99-A9D0-A17B4096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33" y="215839"/>
            <a:ext cx="2020234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30A5CF-D748-46EF-9CC1-5FEDBFAAA71A}"/>
              </a:ext>
            </a:extLst>
          </p:cNvPr>
          <p:cNvSpPr txBox="1"/>
          <p:nvPr/>
        </p:nvSpPr>
        <p:spPr>
          <a:xfrm>
            <a:off x="3235390" y="621471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Ейск, 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92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7CF1F-8AD5-473F-839B-D93F4310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FCC15-8CEA-49F6-95CD-AE53237D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794" y="3340543"/>
            <a:ext cx="8946541" cy="2388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6704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18EF5-32B7-4E19-80D2-C3B60721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D3457-23FD-4D66-9940-99972FFD5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491457"/>
            <a:ext cx="8946541" cy="4195481"/>
          </a:xfrm>
        </p:spPr>
        <p:txBody>
          <a:bodyPr/>
          <a:lstStyle/>
          <a:p>
            <a:r>
              <a:rPr lang="ru-RU" sz="28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комплекс методов и средств, направленных на поддержание этапов реализации конкретного нововведения.</a:t>
            </a:r>
          </a:p>
          <a:p>
            <a:endParaRPr lang="ru-RU" dirty="0"/>
          </a:p>
        </p:txBody>
      </p:sp>
      <p:pic>
        <p:nvPicPr>
          <p:cNvPr id="5" name="Picture 2" descr="C:\Users\1\Desktop\23326858.gif">
            <a:extLst>
              <a:ext uri="{FF2B5EF4-FFF2-40B4-BE49-F238E27FC236}">
                <a16:creationId xmlns:a16="http://schemas.microsoft.com/office/drawing/2014/main" id="{DF3C811B-D723-4D73-BBD9-1768EED512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2" y="3922536"/>
            <a:ext cx="2108846" cy="241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1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15EC7-07E9-4522-84FB-03158F7D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76ABB-4F2D-4179-964F-DFC2B7AD9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452718"/>
            <a:ext cx="10691564" cy="5795681"/>
          </a:xfrm>
        </p:spPr>
        <p:txBody>
          <a:bodyPr/>
          <a:lstStyle/>
          <a:p>
            <a:pPr marL="12700" indent="444500" algn="just">
              <a:lnSpc>
                <a:spcPts val="1560"/>
              </a:lnSpc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 algn="just">
              <a:lnSpc>
                <a:spcPts val="156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дорожно-транспортных происшествий чаще всего являются сами дети. Приводит к этому незнание элементарных основ правил дорожного движения, безучастное отношение взрослых к поведению детей на проезжей части.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 algn="just">
              <a:lnSpc>
                <a:spcPts val="156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 опасностей можно лишь путем соответствующего воспитания ребенка с самого раннего возраста и на протяжении всей учебы в школе.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444500" algn="just">
              <a:lnSpc>
                <a:spcPts val="1560"/>
              </a:lnSpc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ts val="1560"/>
              </a:lnSpc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7145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необходимо:</a:t>
            </a:r>
          </a:p>
          <a:p>
            <a:pPr marL="342900" marR="12700" lvl="0" indent="-342900" algn="just">
              <a:lnSpc>
                <a:spcPts val="1560"/>
              </a:lnSpc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7145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обучения детей правилам безопасного поведения на дороге,</a:t>
            </a:r>
          </a:p>
          <a:p>
            <a:pPr marL="342900" marR="12700" lvl="0" indent="-342900" algn="just">
              <a:lnSpc>
                <a:spcPts val="1560"/>
              </a:lnSpc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2827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 дошкольников устойчивые навыки соблюдения и выполнения правил дорожного движения (ПДД);</a:t>
            </a:r>
          </a:p>
          <a:p>
            <a:pPr marL="342900" lvl="0" indent="-342900" algn="just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отслеживать уровень знания и умений детей в начале и конце учебного года;</a:t>
            </a:r>
          </a:p>
          <a:p>
            <a:pPr marL="342900" marR="12700" lvl="0" indent="-342900" algn="just">
              <a:lnSpc>
                <a:spcPts val="1560"/>
              </a:lnSpc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274955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современные формы, методы обучения и воспитания, направленные на предупреждение несчастных случаев с детьми на улицах и во дворах;</a:t>
            </a:r>
          </a:p>
          <a:p>
            <a:pPr marL="342900" marR="12700" lvl="0" indent="-342900" algn="just">
              <a:lnSpc>
                <a:spcPts val="1560"/>
              </a:lnSpc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7399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 родителей устойчивый интерес к безопасности детей как участников дорожного движения, привлекать взрослых к совместной деятельности с детьми;</a:t>
            </a:r>
          </a:p>
          <a:p>
            <a:pPr marL="342900" marR="12700" lvl="0" indent="-342900" algn="just">
              <a:lnSpc>
                <a:spcPts val="1560"/>
              </a:lnSpc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46685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возможность и материально-технический потенциал для обучения и воспитания грамотных участников дорожного движения.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57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68961CBA-2C43-42CD-8B0D-27DCEADF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905069"/>
            <a:ext cx="9620645" cy="4447591"/>
          </a:xfrm>
        </p:spPr>
        <p:txBody>
          <a:bodyPr/>
          <a:lstStyle/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работы: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просмотр презентаций, мультфильмов, видео материалов; </a:t>
            </a:r>
          </a:p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целевые прогулки; </a:t>
            </a:r>
          </a:p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чтение художественной литературы; </a:t>
            </a:r>
          </a:p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загадывание загадок; </a:t>
            </a:r>
          </a:p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составление рассказов по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мнемотаблицам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компьютерные игры по ПДД; </a:t>
            </a:r>
          </a:p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продуктивная деятельность; </a:t>
            </a:r>
          </a:p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конструирование; </a:t>
            </a:r>
          </a:p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подвижные игры; </a:t>
            </a:r>
          </a:p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игровые обогащающие ситуации (ситуации-упражнения, ситуации- проблемы, ситуации-оценки); </a:t>
            </a:r>
          </a:p>
          <a:p>
            <a:pPr marL="12700" marR="12700" indent="444500" algn="just">
              <a:lnSpc>
                <a:spcPts val="156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моделирование опасных и безопасных дорожных ситуаций.</a:t>
            </a:r>
          </a:p>
          <a:p>
            <a:endParaRPr lang="ru-RU" dirty="0"/>
          </a:p>
        </p:txBody>
      </p:sp>
      <p:pic>
        <p:nvPicPr>
          <p:cNvPr id="2052" name="Picture 4" descr="Обучение детей правилам дорожного движения">
            <a:extLst>
              <a:ext uri="{FF2B5EF4-FFF2-40B4-BE49-F238E27FC236}">
                <a16:creationId xmlns:a16="http://schemas.microsoft.com/office/drawing/2014/main" id="{BBB1AD49-FABA-4EC8-BA0C-FB51AA83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27" y="1433319"/>
            <a:ext cx="3830504" cy="234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1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198BD-11C0-4BEE-950F-38C1DCF9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678CC9-67E7-4001-B799-7A34D26EA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393" y="681318"/>
            <a:ext cx="10321279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Реализация</a:t>
            </a:r>
            <a:r>
              <a:rPr lang="ru-RU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:</a:t>
            </a:r>
            <a:endParaRPr lang="ru-RU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через непосредственное восприятие дорожной среды во время целевых прогулок, где дети наблюдают движение транспорта и пешеходов, дорожные знаки, светофоры;</a:t>
            </a:r>
            <a:endParaRPr lang="ru-RU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на специально организованных занятиях по безопасности;</a:t>
            </a:r>
            <a:endParaRPr lang="ru-RU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в процессе кружковой работе «Уроки </a:t>
            </a:r>
            <a:r>
              <a:rPr lang="ru-RU" dirty="0" err="1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Светофорика</a:t>
            </a:r>
            <a:r>
              <a:rPr lang="ru-RU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». Все занятия сохраняют форму занимательной, увлекательной игры, реализация интегрированного подхода делает обучение более интересным, развивает потенциал;</a:t>
            </a:r>
            <a:endParaRPr lang="ru-RU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в совместной деятельности взрослого с детьми, строящаяся в непринужденной, необязательной форме  (в ходе режимных моментов,  прогулок);</a:t>
            </a:r>
            <a:endParaRPr lang="ru-RU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953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в развивающей среде группы (уголок «</a:t>
            </a:r>
            <a:r>
              <a:rPr lang="ru-RU" dirty="0" err="1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Светофорика</a:t>
            </a:r>
            <a:r>
              <a:rPr lang="ru-RU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», изо -деятельность, настольно-печатные, подвижные, сюжетно-ролевые игры).</a:t>
            </a:r>
            <a:endParaRPr lang="ru-RU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ru-RU" dirty="0"/>
          </a:p>
        </p:txBody>
      </p:sp>
      <p:pic>
        <p:nvPicPr>
          <p:cNvPr id="3074" name="Picture 2" descr="ПДД — детям! — Детский сад №58">
            <a:extLst>
              <a:ext uri="{FF2B5EF4-FFF2-40B4-BE49-F238E27FC236}">
                <a16:creationId xmlns:a16="http://schemas.microsoft.com/office/drawing/2014/main" id="{80CC3E4F-D770-472C-99E8-AFE8A43D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61" y="5105399"/>
            <a:ext cx="7464489" cy="15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8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FFF39-6C21-4B35-84D7-DD0E379C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F5110B-659F-471A-AB1B-9EA614C4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46" y="828870"/>
            <a:ext cx="7546166" cy="4897015"/>
          </a:xfrm>
        </p:spPr>
        <p:txBody>
          <a:bodyPr>
            <a:normAutofit fontScale="77500" lnSpcReduction="20000"/>
          </a:bodyPr>
          <a:lstStyle/>
          <a:p>
            <a:pPr marL="38100" algn="just"/>
            <a:r>
              <a:rPr lang="ru-RU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Методы и приемы, реализуемые в работе:</a:t>
            </a:r>
            <a:endParaRPr lang="ru-RU" sz="2200" dirty="0"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Взаимодействие со сказочным персонажем- подсказать, как себя вести, помочь справиться в трудной ситуации, найти ошибки в его поведении, научить.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Словесные приёмы - рассказ взрослого из личного опыта, сказка познавательного содержания, вопросы, беседа-рассказ ребенка, беседа-рассказ взрослого.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Игровые приемы - занятие-игра, дидактические игры, игровые упражнения, игры - соревнования, игры с правилами, элементы сюжетно-ролевых игр.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Наглядные приемы - иллюстрации, видеоматериалы, фотографии, схемы.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Художественное слово - стихи, сказки, загадки, рассказы.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Использование театра – спектакли (кукольный, настольный), инсценировки в исполнении отдельных детей.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Использование музыкального репертуара.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Практические действия детей - разбор проблемных ситуаций, творческая деятельность детей.</a:t>
            </a:r>
          </a:p>
          <a:p>
            <a:endParaRPr lang="ru-RU" dirty="0"/>
          </a:p>
        </p:txBody>
      </p:sp>
      <p:pic>
        <p:nvPicPr>
          <p:cNvPr id="4098" name="Picture 2" descr="Правоохранители призывают родителей уделить внимание соблюдению ПДД детьми  | ГТРК ЛНР">
            <a:extLst>
              <a:ext uri="{FF2B5EF4-FFF2-40B4-BE49-F238E27FC236}">
                <a16:creationId xmlns:a16="http://schemas.microsoft.com/office/drawing/2014/main" id="{041CD2C2-4338-4767-BD6D-7F0E4A65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913" y="1853248"/>
            <a:ext cx="1507866" cy="15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жарная машина. Шаблон для макета по ПДД — скачать и распечатать.  Профессии и труд — Транспорт. Правила … | Детский сад транспорт, Детские  мероприятия, Детский сад">
            <a:extLst>
              <a:ext uri="{FF2B5EF4-FFF2-40B4-BE49-F238E27FC236}">
                <a16:creationId xmlns:a16="http://schemas.microsoft.com/office/drawing/2014/main" id="{9728BBFA-9B8A-43E7-AC9F-EFE7DEC9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38" y="3929843"/>
            <a:ext cx="2992016" cy="21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2E66B-03A4-4604-B652-45046252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E8713-FCDC-48C7-9599-85EB82249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402" y="1437097"/>
            <a:ext cx="8946541" cy="4195481"/>
          </a:xfrm>
        </p:spPr>
        <p:txBody>
          <a:bodyPr/>
          <a:lstStyle/>
          <a:p>
            <a:pPr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спекты взаимодействия ребёнка с транспортной системой: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Ребёнок - пешеход;</a:t>
            </a:r>
            <a:endParaRPr lang="ru-RU" sz="1800" dirty="0"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Главная задача в этом направлении – воспитать грамотного пешехода (необходимый минимум правил дорожного движения, дорожных знаков, которые должны знать дети);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Ребёнок - пассажир;</a:t>
            </a:r>
            <a:endParaRPr lang="ru-RU" sz="1800" dirty="0"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 изучаем правила пользования маршрутным транспортом, знакомлю с обязанностями пассажиров, учу наблюдать за правильными и неправильными действиями водителя и пассажиров.</a:t>
            </a:r>
          </a:p>
          <a:p>
            <a:pPr algn="just">
              <a:buSzPts val="1000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Ребёнок - водитель детских транспортных средств</a:t>
            </a:r>
            <a:r>
              <a:rPr lang="ru-RU" sz="1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(велосипед, санки, ролики и т.д.).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46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2032A-3932-4565-972C-EB82B1A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BDA084-EB36-42FC-941D-C8BBC972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8" y="242596"/>
            <a:ext cx="11921412" cy="6615404"/>
          </a:xfrm>
        </p:spPr>
        <p:txBody>
          <a:bodyPr/>
          <a:lstStyle/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Предметно-развивающая среда</a:t>
            </a:r>
            <a:endParaRPr lang="ru-RU" dirty="0"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Должны быть созданы все условия для работы по обучению основам безопасному поведению детей на дорогах. Оборудован специальный уголок, где имеются:</a:t>
            </a:r>
          </a:p>
          <a:p>
            <a:pPr marL="342900" lvl="0" indent="-342900" algn="l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знаки дорожного движения - демонстрационные и раздаточные,</a:t>
            </a:r>
          </a:p>
          <a:p>
            <a:pPr marL="342900" lvl="0" indent="-342900" algn="l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полки с играми, игрушками,</a:t>
            </a:r>
          </a:p>
          <a:p>
            <a:pPr marL="342900" lvl="0" indent="-342900" algn="l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макет микрорайона,</a:t>
            </a:r>
          </a:p>
          <a:p>
            <a:pPr marL="342900" lvl="0" indent="-342900" algn="l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1049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магнитная доска с набором дорожных знаков и машин,</a:t>
            </a:r>
          </a:p>
          <a:p>
            <a:pPr marL="342900" lvl="0" indent="-342900" algn="l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07315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игры,</a:t>
            </a:r>
          </a:p>
          <a:p>
            <a:pPr marL="342900" lvl="0" indent="-342900" algn="l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стенд для работы с родителями.</a:t>
            </a:r>
          </a:p>
          <a:p>
            <a:pPr marL="342900" lvl="0" indent="-342900" algn="l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атрибуты для сюжетно-ролевой игры «Автомастерская», «Водители и пешеходы», «Заправочная станция»; </a:t>
            </a:r>
          </a:p>
          <a:p>
            <a:pPr marL="342900" lvl="0" indent="-342900" algn="l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плакаты и иллюстрации, отражающие дорожные ситуации; </a:t>
            </a:r>
          </a:p>
          <a:p>
            <a:pPr marL="342900" lvl="0" indent="-342900" algn="l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разрезные картинки, </a:t>
            </a:r>
          </a:p>
          <a:p>
            <a:pPr marL="342900" lvl="0" indent="-342900" algn="l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альбомы</a:t>
            </a:r>
          </a:p>
          <a:p>
            <a:pPr marL="342900" lvl="0" indent="-342900" algn="just">
              <a:lnSpc>
                <a:spcPts val="1560"/>
              </a:lnSpc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113030" algn="l"/>
              </a:tabLst>
            </a:pP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художественной литературы, книг-раскрасок: «Я на улице», Н.И. Андреев «Как человек поехал по железной дороге, О. Тарутина «Для чего нам светофор?», Н. Дорохова «Зеленый, желтый, красный», </a:t>
            </a:r>
            <a:r>
              <a:rPr lang="ru-RU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Г.Шалаева</a:t>
            </a: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«Величайшие изобретения!», </a:t>
            </a:r>
            <a:r>
              <a:rPr lang="ru-RU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П.Синявский</a:t>
            </a:r>
            <a:r>
              <a:rPr lang="ru-RU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«Жили-были автомобили»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38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31E53-CB5D-486A-B45F-E9AD71AA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32ECE46-DBCA-45A4-B723-3976F3B5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452718"/>
            <a:ext cx="11293961" cy="570548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родителями.      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В вопросах соблюдения детьми правил дорожного движения, культуры поведения в транспорте родители должны быть примером, поэтому на них лежит большая ответственность. Взаимопонимание детского сада и семьи помогает вырабатывать у детей необходимые навыки культуры поведения на улице, дисциплинированность, которая побуждает подчиняться порядку. Тогда и привычка правильно ходить по улице станет у детей нормой поведения. </a:t>
            </a:r>
          </a:p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этой целью: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уголке для родителей  разместила материалы по обучению детей правилам поведения на улице, в общественном транспорте (папки-передвижки, ширмы).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собраниях и в беседах с помощью наглядной пропаганды подчеркивала моральную ответственность, которая лежит на взрослых.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разработала материалы по работе с родителями по вопросам обучения детей безопасному поведению на дороге;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оформила тематический информационный стенд, папки-передвижки: «О значении обучения детей ПДД», «Как должны вести себя взрослые, находясь на улице с ребенком»;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провела родительские собрания с показом фрагментов занятий, беседы, консультации  с участием  инспекторов ГИБДД и других заинтересованных лиц;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привлекала родителей для участия в проектной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789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</TotalTime>
  <Words>918</Words>
  <Application>Microsoft Office PowerPoint</Application>
  <PresentationFormat>Широкоэкранный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Courier New</vt:lpstr>
      <vt:lpstr>Symbol</vt:lpstr>
      <vt:lpstr>Times New Roman</vt:lpstr>
      <vt:lpstr>Wingdings 3</vt:lpstr>
      <vt:lpstr>Ион</vt:lpstr>
      <vt:lpstr>Инновационные технологии, направленные на предупреждение несчастных случаев на дорогах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технологии, направленные на предупреждение несчастных случаев</dc:title>
  <dc:creator>Марина Сербина</dc:creator>
  <cp:lastModifiedBy>Марина Сербина</cp:lastModifiedBy>
  <cp:revision>10</cp:revision>
  <dcterms:created xsi:type="dcterms:W3CDTF">2020-10-27T18:11:00Z</dcterms:created>
  <dcterms:modified xsi:type="dcterms:W3CDTF">2020-10-27T20:48:48Z</dcterms:modified>
</cp:coreProperties>
</file>