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78" r:id="rId4"/>
    <p:sldId id="282" r:id="rId5"/>
    <p:sldId id="258" r:id="rId6"/>
    <p:sldId id="280" r:id="rId7"/>
    <p:sldId id="257" r:id="rId8"/>
    <p:sldId id="259" r:id="rId9"/>
    <p:sldId id="260" r:id="rId10"/>
    <p:sldId id="261" r:id="rId11"/>
    <p:sldId id="262" r:id="rId12"/>
    <p:sldId id="264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84" r:id="rId21"/>
    <p:sldId id="271" r:id="rId22"/>
    <p:sldId id="272" r:id="rId23"/>
    <p:sldId id="273" r:id="rId24"/>
    <p:sldId id="274" r:id="rId25"/>
    <p:sldId id="275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A2A-46CB-4AEB-88FB-074FEF367597}" type="datetimeFigureOut">
              <a:rPr lang="ru-RU" smtClean="0"/>
              <a:pPr/>
              <a:t>04.12.2020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6DC114-3AE2-4D90-A204-A6A65F0CB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A2A-46CB-4AEB-88FB-074FEF367597}" type="datetimeFigureOut">
              <a:rPr lang="ru-RU" smtClean="0"/>
              <a:pPr/>
              <a:t>04.12.2020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C114-3AE2-4D90-A204-A6A65F0CB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A2A-46CB-4AEB-88FB-074FEF367597}" type="datetimeFigureOut">
              <a:rPr lang="ru-RU" smtClean="0"/>
              <a:pPr/>
              <a:t>04.12.2020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C114-3AE2-4D90-A204-A6A65F0CB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A2A-46CB-4AEB-88FB-074FEF367597}" type="datetimeFigureOut">
              <a:rPr lang="ru-RU" smtClean="0"/>
              <a:pPr/>
              <a:t>04.12.2020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6DC114-3AE2-4D90-A204-A6A65F0CB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A2A-46CB-4AEB-88FB-074FEF367597}" type="datetimeFigureOut">
              <a:rPr lang="ru-RU" smtClean="0"/>
              <a:pPr/>
              <a:t>04.12.2020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C114-3AE2-4D90-A204-A6A65F0CB9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A2A-46CB-4AEB-88FB-074FEF367597}" type="datetimeFigureOut">
              <a:rPr lang="ru-RU" smtClean="0"/>
              <a:pPr/>
              <a:t>04.12.2020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C114-3AE2-4D90-A204-A6A65F0CB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A2A-46CB-4AEB-88FB-074FEF367597}" type="datetimeFigureOut">
              <a:rPr lang="ru-RU" smtClean="0"/>
              <a:pPr/>
              <a:t>04.12.2020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A6DC114-3AE2-4D90-A204-A6A65F0CB9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A2A-46CB-4AEB-88FB-074FEF367597}" type="datetimeFigureOut">
              <a:rPr lang="ru-RU" smtClean="0"/>
              <a:pPr/>
              <a:t>04.12.2020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C114-3AE2-4D90-A204-A6A65F0CB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A2A-46CB-4AEB-88FB-074FEF367597}" type="datetimeFigureOut">
              <a:rPr lang="ru-RU" smtClean="0"/>
              <a:pPr/>
              <a:t>04.12.2020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C114-3AE2-4D90-A204-A6A65F0CB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A2A-46CB-4AEB-88FB-074FEF367597}" type="datetimeFigureOut">
              <a:rPr lang="ru-RU" smtClean="0"/>
              <a:pPr/>
              <a:t>04.12.2020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C114-3AE2-4D90-A204-A6A65F0CB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A2A-46CB-4AEB-88FB-074FEF367597}" type="datetimeFigureOut">
              <a:rPr lang="ru-RU" smtClean="0"/>
              <a:pPr/>
              <a:t>04.12.2020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C114-3AE2-4D90-A204-A6A65F0CB9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EAFA2A-46CB-4AEB-88FB-074FEF367597}" type="datetimeFigureOut">
              <a:rPr lang="ru-RU" smtClean="0"/>
              <a:pPr/>
              <a:t>04.12.2020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6DC114-3AE2-4D90-A204-A6A65F0CB9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103;&#1095;&#1077;&#1089;&#1083;&#1072;&#1074;\Desktop\&#1076;&#1083;&#1103;%20&#1087;&#1088;&#1077;&#1079;&#1077;&#1085;&#1090;&#1072;&#1094;&#1080;&#1080;%20&#1043;&#1091;&#1084;&#1080;&#1083;&#1077;&#1074;\Boris-Vetrov-chitaet-stihotvorenie-Nikolaya-Gumileva.mp3" TargetMode="Externa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2;&#1103;&#1095;&#1077;&#1089;&#1083;&#1072;&#1074;\Desktop\&#1076;&#1083;&#1103;%20&#1087;&#1088;&#1077;&#1079;&#1077;&#1085;&#1090;&#1072;&#1094;&#1080;&#1080;%20&#1043;&#1091;&#1084;&#1080;&#1083;&#1077;&#1074;\urok1zhiraf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143116"/>
            <a:ext cx="66437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Николаем Гумилёвым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Африке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4143380"/>
            <a:ext cx="51435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Интегрированный урок  литературы и географии. Подготовил   учитель литературы   Разенко Вячеслав Викторович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00166" y="135729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85720" y="1071546"/>
            <a:ext cx="6000792" cy="13716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МКОУ </a:t>
            </a: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«Вечерняя (сменная) общеобразовательная школа №10» Ленинского района г. Саратова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42852"/>
            <a:ext cx="38948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 когда выплывает луна на зенит,</a:t>
            </a:r>
            <a:br>
              <a:rPr lang="ru-RU" b="1" dirty="0"/>
            </a:br>
            <a:r>
              <a:rPr lang="ru-RU" b="1" dirty="0" err="1"/>
              <a:t>Ветр</a:t>
            </a:r>
            <a:r>
              <a:rPr lang="ru-RU" b="1" dirty="0"/>
              <a:t> проносится, запахи леса тая,</a:t>
            </a:r>
            <a:br>
              <a:rPr lang="ru-RU" b="1" dirty="0"/>
            </a:br>
            <a:r>
              <a:rPr lang="ru-RU" b="1" dirty="0"/>
              <a:t>От Суэца до </a:t>
            </a:r>
            <a:r>
              <a:rPr lang="ru-RU" b="1" dirty="0" err="1"/>
              <a:t>Баб-эль-Мандеба</a:t>
            </a:r>
            <a:r>
              <a:rPr lang="ru-RU" b="1" dirty="0"/>
              <a:t> звенит,</a:t>
            </a:r>
            <a:br>
              <a:rPr lang="ru-RU" b="1" dirty="0"/>
            </a:br>
            <a:r>
              <a:rPr lang="ru-RU" b="1" dirty="0"/>
              <a:t>Как Эолова арфа, поверхность твоя.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Picture 2" descr="http://www.citysmile.org/uploads/posts/2011-05/CitySmile.ORG_desktop-wallpapers-22-21_novyy-razm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7364"/>
            <a:ext cx="57150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642918"/>
            <a:ext cx="4258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 обрывистый берег выходят слоны,</a:t>
            </a:r>
            <a:br>
              <a:rPr lang="ru-RU" b="1" dirty="0" smtClean="0"/>
            </a:br>
            <a:r>
              <a:rPr lang="ru-RU" b="1" dirty="0" smtClean="0"/>
              <a:t>Чутко слушая волн набегающих шум,</a:t>
            </a:r>
            <a:br>
              <a:rPr lang="ru-RU" b="1" dirty="0" smtClean="0"/>
            </a:br>
            <a:r>
              <a:rPr lang="ru-RU" b="1" dirty="0" smtClean="0"/>
              <a:t>Обожать отраженье ущербной луны,</a:t>
            </a:r>
            <a:br>
              <a:rPr lang="ru-RU" b="1" dirty="0" smtClean="0"/>
            </a:br>
            <a:r>
              <a:rPr lang="ru-RU" b="1" dirty="0" smtClean="0"/>
              <a:t>Подступают к воде и боятся акул.</a:t>
            </a:r>
            <a:endParaRPr lang="ru-RU" b="1" dirty="0"/>
          </a:p>
        </p:txBody>
      </p:sp>
      <p:pic>
        <p:nvPicPr>
          <p:cNvPr id="2" name="Рисунок 1" descr="слоны в мор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143224"/>
            <a:ext cx="495303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налы в египте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00240"/>
            <a:ext cx="526177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500694" y="2071678"/>
            <a:ext cx="37714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Как картинка из книжки старинной,</a:t>
            </a:r>
            <a:br>
              <a:rPr lang="ru-RU" b="1" dirty="0"/>
            </a:br>
            <a:r>
              <a:rPr lang="ru-RU" b="1" dirty="0"/>
              <a:t>Услаждавшей мои вечера,</a:t>
            </a:r>
            <a:br>
              <a:rPr lang="ru-RU" b="1" dirty="0"/>
            </a:br>
            <a:r>
              <a:rPr lang="ru-RU" b="1" dirty="0"/>
              <a:t>Изумрудные эти равнины</a:t>
            </a:r>
            <a:br>
              <a:rPr lang="ru-RU" b="1" dirty="0"/>
            </a:br>
            <a:r>
              <a:rPr lang="ru-RU" b="1" dirty="0"/>
              <a:t>И раскидистых пальм веера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0694" y="3429000"/>
            <a:ext cx="34742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 каналы, каналы, каналы,</a:t>
            </a:r>
            <a:br>
              <a:rPr lang="ru-RU" b="1" dirty="0"/>
            </a:br>
            <a:r>
              <a:rPr lang="ru-RU" b="1" dirty="0"/>
              <a:t>Что несутся вдоль глиняных стен,</a:t>
            </a:r>
            <a:br>
              <a:rPr lang="ru-RU" b="1" dirty="0"/>
            </a:br>
            <a:r>
              <a:rPr lang="ru-RU" b="1" dirty="0"/>
              <a:t>Орошая </a:t>
            </a:r>
            <a:r>
              <a:rPr lang="ru-RU" b="1" dirty="0" err="1"/>
              <a:t>Дамьетские</a:t>
            </a:r>
            <a:r>
              <a:rPr lang="ru-RU" b="1" dirty="0"/>
              <a:t> скалы</a:t>
            </a:r>
            <a:br>
              <a:rPr lang="ru-RU" b="1" dirty="0"/>
            </a:br>
            <a:r>
              <a:rPr lang="ru-RU" b="1" dirty="0"/>
              <a:t>Розоватыми брызгами пен.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0694" y="4786322"/>
            <a:ext cx="3490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 такие смешные верблюды,</a:t>
            </a:r>
            <a:br>
              <a:rPr lang="ru-RU" b="1" dirty="0"/>
            </a:br>
            <a:r>
              <a:rPr lang="ru-RU" b="1" dirty="0"/>
              <a:t>С телом рыб и с головками змей,</a:t>
            </a:r>
            <a:br>
              <a:rPr lang="ru-RU" b="1" dirty="0"/>
            </a:br>
            <a:r>
              <a:rPr lang="ru-RU" b="1" dirty="0"/>
              <a:t>Как огромные, древние чуда</a:t>
            </a:r>
            <a:br>
              <a:rPr lang="ru-RU" b="1" dirty="0"/>
            </a:br>
            <a:r>
              <a:rPr lang="ru-RU" b="1" dirty="0"/>
              <a:t>Из глубин </a:t>
            </a:r>
            <a:r>
              <a:rPr lang="ru-RU" b="1" dirty="0" err="1"/>
              <a:t>пышноцветных</a:t>
            </a:r>
            <a:r>
              <a:rPr lang="ru-RU" b="1" dirty="0"/>
              <a:t> морей.</a:t>
            </a:r>
          </a:p>
        </p:txBody>
      </p:sp>
      <p:pic>
        <p:nvPicPr>
          <p:cNvPr id="6" name="Рисунок 5" descr="вепблюды египет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071678"/>
            <a:ext cx="5286412" cy="3964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643306" y="428604"/>
            <a:ext cx="214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Египет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и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071678"/>
            <a:ext cx="5715000" cy="3819525"/>
          </a:xfrm>
          <a:prstGeom prst="rect">
            <a:avLst/>
          </a:prstGeom>
        </p:spPr>
      </p:pic>
      <p:pic>
        <p:nvPicPr>
          <p:cNvPr id="19458" name="Picture 2" descr="http://www.privatetoursinegypt.com/uploads/73/River-Nile-Vacations-Pack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43240" y="500042"/>
            <a:ext cx="35754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Здесь недаром страна сотворила</a:t>
            </a:r>
            <a:br>
              <a:rPr lang="ru-RU" b="1" dirty="0"/>
            </a:br>
            <a:r>
              <a:rPr lang="ru-RU" b="1" dirty="0"/>
              <a:t>Поговорку, прошедшую мир:</a:t>
            </a:r>
            <a:br>
              <a:rPr lang="ru-RU" b="1" dirty="0"/>
            </a:br>
            <a:r>
              <a:rPr lang="ru-RU" b="1" dirty="0"/>
              <a:t>— Кто испробовал воду из Нила,</a:t>
            </a:r>
            <a:br>
              <a:rPr lang="ru-RU" b="1" dirty="0"/>
            </a:br>
            <a:r>
              <a:rPr lang="ru-RU" b="1" dirty="0"/>
              <a:t>Будет вечно стремиться в Каир. —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гипет ни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93" y="1785926"/>
            <a:ext cx="5785529" cy="3357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63038" y="500042"/>
            <a:ext cx="3980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Пусть! Но истинный царь над страною</a:t>
            </a:r>
            <a:br>
              <a:rPr lang="ru-RU" b="1" dirty="0"/>
            </a:br>
            <a:r>
              <a:rPr lang="ru-RU" b="1" dirty="0"/>
              <a:t>Не араб и не белый, а тот,</a:t>
            </a:r>
            <a:br>
              <a:rPr lang="ru-RU" b="1" dirty="0"/>
            </a:br>
            <a:r>
              <a:rPr lang="ru-RU" b="1" dirty="0"/>
              <a:t>Кто с сохою </a:t>
            </a:r>
            <a:r>
              <a:rPr lang="ru-RU" b="1" dirty="0" smtClean="0"/>
              <a:t>иль </a:t>
            </a:r>
            <a:r>
              <a:rPr lang="ru-RU" b="1" dirty="0"/>
              <a:t>с бороною</a:t>
            </a:r>
            <a:br>
              <a:rPr lang="ru-RU" b="1" dirty="0"/>
            </a:br>
            <a:r>
              <a:rPr lang="ru-RU" b="1" dirty="0"/>
              <a:t>Черных буйволов в поле ведет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98303" y="2857496"/>
            <a:ext cx="32456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Хоть ютится он в доме из ила,</a:t>
            </a:r>
            <a:br>
              <a:rPr lang="ru-RU" b="1" dirty="0"/>
            </a:br>
            <a:r>
              <a:rPr lang="ru-RU" b="1" dirty="0"/>
              <a:t>Умирает, как </a:t>
            </a:r>
            <a:r>
              <a:rPr lang="ru-RU" b="1" dirty="0" smtClean="0"/>
              <a:t>звери </a:t>
            </a:r>
            <a:r>
              <a:rPr lang="ru-RU" b="1" dirty="0"/>
              <a:t>в лесах,</a:t>
            </a:r>
            <a:br>
              <a:rPr lang="ru-RU" b="1" dirty="0"/>
            </a:br>
            <a:r>
              <a:rPr lang="ru-RU" b="1" dirty="0"/>
              <a:t>Он любимец священного Нила</a:t>
            </a:r>
            <a:br>
              <a:rPr lang="ru-RU" b="1" dirty="0"/>
            </a:br>
            <a:r>
              <a:rPr lang="ru-RU" b="1" dirty="0"/>
              <a:t>И его современник — феллах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14942" y="5357826"/>
            <a:ext cx="33162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Для него ежегодно разливы</a:t>
            </a:r>
            <a:br>
              <a:rPr lang="ru-RU" b="1" dirty="0"/>
            </a:br>
            <a:r>
              <a:rPr lang="ru-RU" b="1" dirty="0"/>
              <a:t>Этих рыжих всклокоченных вод</a:t>
            </a:r>
            <a:br>
              <a:rPr lang="ru-RU" b="1" dirty="0"/>
            </a:br>
            <a:r>
              <a:rPr lang="ru-RU" b="1" dirty="0"/>
              <a:t>Затопляют богатые нивы,</a:t>
            </a:r>
            <a:br>
              <a:rPr lang="ru-RU" b="1" dirty="0"/>
            </a:br>
            <a:r>
              <a:rPr lang="ru-RU" b="1" dirty="0"/>
              <a:t>Где тройную он жатву берет.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ахара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5857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7752" y="1142984"/>
            <a:ext cx="39903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Все пустыни друг другу от века родны,</a:t>
            </a:r>
            <a:br>
              <a:rPr lang="ru-RU" b="1" dirty="0"/>
            </a:br>
            <a:r>
              <a:rPr lang="ru-RU" b="1" dirty="0"/>
              <a:t>Но Аравия, Сирия, Гоби -</a:t>
            </a:r>
            <a:br>
              <a:rPr lang="ru-RU" b="1" dirty="0"/>
            </a:br>
            <a:r>
              <a:rPr lang="ru-RU" b="1" dirty="0"/>
              <a:t>Это лишь затиханье Сахарской волны,</a:t>
            </a:r>
            <a:br>
              <a:rPr lang="ru-RU" b="1" dirty="0"/>
            </a:br>
            <a:r>
              <a:rPr lang="ru-RU" b="1" dirty="0"/>
              <a:t>В сатанинской воспрянувшей злобе.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28992" y="0"/>
            <a:ext cx="2350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Сахара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2285992"/>
            <a:ext cx="4423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Плещет Красное море, Персидский залив,</a:t>
            </a:r>
            <a:br>
              <a:rPr lang="ru-RU" b="1" dirty="0"/>
            </a:br>
            <a:r>
              <a:rPr lang="ru-RU" b="1" dirty="0"/>
              <a:t>И глубоки снега на Памире,</a:t>
            </a:r>
            <a:br>
              <a:rPr lang="ru-RU" b="1" dirty="0"/>
            </a:br>
            <a:r>
              <a:rPr lang="ru-RU" b="1" dirty="0"/>
              <a:t>Но ее океана песчаный разлив</a:t>
            </a:r>
            <a:br>
              <a:rPr lang="ru-RU" b="1" dirty="0"/>
            </a:br>
            <a:r>
              <a:rPr lang="ru-RU" b="1" dirty="0"/>
              <a:t>До зеленой доходит Сибири.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45177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Ни в дремучих лесах, ни в просторе морей,</a:t>
            </a:r>
            <a:br>
              <a:rPr lang="ru-RU" b="1" dirty="0"/>
            </a:br>
            <a:r>
              <a:rPr lang="ru-RU" b="1" dirty="0"/>
              <a:t>Ты в одной лишь пустыне на свете</a:t>
            </a:r>
            <a:br>
              <a:rPr lang="ru-RU" b="1" dirty="0"/>
            </a:br>
            <a:r>
              <a:rPr lang="ru-RU" b="1" dirty="0"/>
              <a:t>Не захочешь людей и не встретишь людей,</a:t>
            </a:r>
            <a:br>
              <a:rPr lang="ru-RU" b="1" dirty="0"/>
            </a:br>
            <a:r>
              <a:rPr lang="ru-RU" b="1" dirty="0"/>
              <a:t>А полюбишь лишь солнце да </a:t>
            </a:r>
            <a:r>
              <a:rPr lang="ru-RU" b="1" dirty="0" smtClean="0"/>
              <a:t>ветер.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хара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21339" cy="6072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571480"/>
            <a:ext cx="44530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Буйный ветер в пустыне второй властелин,</a:t>
            </a:r>
            <a:br>
              <a:rPr lang="ru-RU" b="1" dirty="0"/>
            </a:br>
            <a:r>
              <a:rPr lang="ru-RU" b="1" dirty="0"/>
              <a:t>Вот он мчится порывами, точно</a:t>
            </a:r>
            <a:br>
              <a:rPr lang="ru-RU" b="1" dirty="0"/>
            </a:br>
            <a:r>
              <a:rPr lang="ru-RU" b="1" dirty="0"/>
              <a:t>Средь высоких холмов и широких долин</a:t>
            </a:r>
            <a:br>
              <a:rPr lang="ru-RU" b="1" dirty="0"/>
            </a:br>
            <a:r>
              <a:rPr lang="ru-RU" b="1" dirty="0"/>
              <a:t>Дорогой иноходец восточный.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9124" y="1500174"/>
            <a:ext cx="4499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 звенит и поет, поднимаясь, песок,</a:t>
            </a:r>
            <a:br>
              <a:rPr lang="ru-RU" b="1" dirty="0"/>
            </a:br>
            <a:r>
              <a:rPr lang="ru-RU" b="1" dirty="0"/>
              <a:t>Он узнал своего господина,</a:t>
            </a:r>
            <a:br>
              <a:rPr lang="ru-RU" b="1" dirty="0"/>
            </a:br>
            <a:r>
              <a:rPr lang="ru-RU" b="1" dirty="0"/>
              <a:t>Воздух меркнет, становится солнца </a:t>
            </a:r>
            <a:r>
              <a:rPr lang="ru-RU" b="1" dirty="0" smtClean="0"/>
              <a:t>зрачок,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Как гранатовая сердцевина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азара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8303"/>
            <a:ext cx="8786874" cy="65901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2066" y="3429000"/>
            <a:ext cx="36922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 в оазисах слышится ржанье коня</a:t>
            </a:r>
            <a:br>
              <a:rPr lang="ru-RU" b="1" dirty="0"/>
            </a:br>
            <a:r>
              <a:rPr lang="ru-RU" b="1" dirty="0"/>
              <a:t>И под пальмами веянье нарда,</a:t>
            </a:r>
            <a:br>
              <a:rPr lang="ru-RU" b="1" dirty="0"/>
            </a:br>
            <a:r>
              <a:rPr lang="ru-RU" b="1" dirty="0"/>
              <a:t>Хоть редки острова в океане огня,</a:t>
            </a:r>
            <a:br>
              <a:rPr lang="ru-RU" b="1" dirty="0"/>
            </a:br>
            <a:r>
              <a:rPr lang="ru-RU" b="1" dirty="0"/>
              <a:t>Точно пятна на шкуре гепарда.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хара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0"/>
            <a:ext cx="8572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3571876"/>
            <a:ext cx="37900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Потому что пустынные ветры горды</a:t>
            </a:r>
            <a:br>
              <a:rPr lang="ru-RU" b="1" dirty="0"/>
            </a:br>
            <a:r>
              <a:rPr lang="ru-RU" b="1" dirty="0"/>
              <a:t>И не знают преград своеволью.</a:t>
            </a:r>
            <a:br>
              <a:rPr lang="ru-RU" b="1" dirty="0"/>
            </a:br>
            <a:r>
              <a:rPr lang="ru-RU" b="1" dirty="0"/>
              <a:t>Рушат стены, сады засыпают, пруды</a:t>
            </a:r>
            <a:br>
              <a:rPr lang="ru-RU" b="1" dirty="0"/>
            </a:br>
            <a:r>
              <a:rPr lang="ru-RU" b="1" dirty="0"/>
              <a:t>Отравляют белеющей солью.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4857760"/>
            <a:ext cx="4181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И, быть может, немного осталось веков,</a:t>
            </a:r>
            <a:br>
              <a:rPr lang="ru-RU" b="1" dirty="0"/>
            </a:br>
            <a:r>
              <a:rPr lang="ru-RU" b="1" dirty="0"/>
              <a:t>Как на мир наш, зеленый и старый,</a:t>
            </a:r>
            <a:br>
              <a:rPr lang="ru-RU" b="1" dirty="0"/>
            </a:br>
            <a:r>
              <a:rPr lang="ru-RU" b="1" dirty="0"/>
              <a:t>Дико ринутся хищные стаи песков</a:t>
            </a:r>
            <a:br>
              <a:rPr lang="ru-RU" b="1" dirty="0"/>
            </a:br>
            <a:r>
              <a:rPr lang="ru-RU" b="1" dirty="0"/>
              <a:t>Из пылающей юной Сахары</a:t>
            </a:r>
            <a:r>
              <a:rPr lang="ru-RU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6314" y="3500438"/>
            <a:ext cx="38961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Средиземное море засыпят они,</a:t>
            </a:r>
            <a:br>
              <a:rPr lang="ru-RU" b="1" dirty="0"/>
            </a:br>
            <a:r>
              <a:rPr lang="ru-RU" b="1" dirty="0"/>
              <a:t>И Париж, и Москву, и Афины,</a:t>
            </a:r>
            <a:br>
              <a:rPr lang="ru-RU" b="1" dirty="0"/>
            </a:br>
            <a:r>
              <a:rPr lang="ru-RU" b="1" dirty="0"/>
              <a:t>И мы будем в небесные верить огни,</a:t>
            </a:r>
            <a:br>
              <a:rPr lang="ru-RU" b="1" dirty="0"/>
            </a:br>
            <a:r>
              <a:rPr lang="ru-RU" b="1" dirty="0"/>
              <a:t>На верблюдах своих бедуины</a:t>
            </a:r>
            <a:r>
              <a:rPr lang="ru-RU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6314" y="4929198"/>
            <a:ext cx="3806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 </a:t>
            </a:r>
            <a:r>
              <a:rPr lang="ru-RU" b="1" dirty="0" smtClean="0"/>
              <a:t>когда, </a:t>
            </a:r>
            <a:r>
              <a:rPr lang="ru-RU" b="1" dirty="0"/>
              <a:t>наконец </a:t>
            </a:r>
            <a:r>
              <a:rPr lang="ru-RU" b="1" dirty="0" smtClean="0"/>
              <a:t>, корабли </a:t>
            </a:r>
            <a:r>
              <a:rPr lang="ru-RU" b="1" dirty="0"/>
              <a:t>марсиан</a:t>
            </a:r>
            <a:br>
              <a:rPr lang="ru-RU" b="1" dirty="0"/>
            </a:br>
            <a:r>
              <a:rPr lang="ru-RU" b="1" dirty="0"/>
              <a:t>У земного окажутся шара,</a:t>
            </a:r>
            <a:br>
              <a:rPr lang="ru-RU" b="1" dirty="0"/>
            </a:br>
            <a:r>
              <a:rPr lang="ru-RU" b="1" dirty="0"/>
              <a:t>То увидят сплошной золотой океан</a:t>
            </a:r>
            <a:br>
              <a:rPr lang="ru-RU" b="1" dirty="0"/>
            </a:br>
            <a:r>
              <a:rPr lang="ru-RU" b="1" dirty="0"/>
              <a:t>И дадут ему имя: Сахара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357166"/>
            <a:ext cx="455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Суэцкий канал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суэцкий канал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500174"/>
            <a:ext cx="4500594" cy="4409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86446" y="1571612"/>
            <a:ext cx="24976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Стаи дней и ночей</a:t>
            </a:r>
            <a:br>
              <a:rPr lang="ru-RU" b="1" dirty="0"/>
            </a:br>
            <a:r>
              <a:rPr lang="ru-RU" b="1" dirty="0"/>
              <a:t>Надо мной колдовали,</a:t>
            </a:r>
            <a:br>
              <a:rPr lang="ru-RU" b="1" dirty="0"/>
            </a:br>
            <a:r>
              <a:rPr lang="ru-RU" b="1" dirty="0"/>
              <a:t>Но не знаю светлей,</a:t>
            </a:r>
            <a:br>
              <a:rPr lang="ru-RU" b="1" dirty="0"/>
            </a:br>
            <a:r>
              <a:rPr lang="ru-RU" b="1" dirty="0"/>
              <a:t>Чем в Суэцком канале,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6446" y="3500438"/>
            <a:ext cx="2749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Где идут корабли,</a:t>
            </a:r>
            <a:br>
              <a:rPr lang="ru-RU" b="1" dirty="0"/>
            </a:br>
            <a:r>
              <a:rPr lang="ru-RU" b="1" dirty="0"/>
              <a:t>Не по морю, по лужам,</a:t>
            </a:r>
            <a:br>
              <a:rPr lang="ru-RU" b="1" dirty="0"/>
            </a:br>
            <a:r>
              <a:rPr lang="ru-RU" b="1" dirty="0"/>
              <a:t>Посредине земли</a:t>
            </a:r>
            <a:br>
              <a:rPr lang="ru-RU" b="1" dirty="0"/>
            </a:br>
            <a:r>
              <a:rPr lang="ru-RU" b="1" dirty="0"/>
              <a:t>Караваном верблюжьим.</a:t>
            </a:r>
          </a:p>
        </p:txBody>
      </p:sp>
      <p:pic>
        <p:nvPicPr>
          <p:cNvPr id="7" name="Рисунок 6" descr="суэцций канал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857364"/>
            <a:ext cx="5591175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gif-and-jpeg.ru/d/36106-2/jivotniy_mir1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5905541" cy="44291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43636" y="1571612"/>
            <a:ext cx="2881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Сколько птиц, сколько птиц</a:t>
            </a:r>
            <a:br>
              <a:rPr lang="ru-RU" b="1" dirty="0"/>
            </a:br>
            <a:r>
              <a:rPr lang="ru-RU" b="1" dirty="0"/>
              <a:t>Здесь на каменных скатах,</a:t>
            </a:r>
            <a:br>
              <a:rPr lang="ru-RU" b="1" dirty="0"/>
            </a:br>
            <a:r>
              <a:rPr lang="ru-RU" b="1" dirty="0" err="1"/>
              <a:t>Голубых</a:t>
            </a:r>
            <a:r>
              <a:rPr lang="ru-RU" b="1" dirty="0"/>
              <a:t> небылиц,</a:t>
            </a:r>
            <a:br>
              <a:rPr lang="ru-RU" b="1" dirty="0"/>
            </a:br>
            <a:r>
              <a:rPr lang="ru-RU" b="1" dirty="0"/>
              <a:t>Голенастых, зобатых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5074" y="4286256"/>
            <a:ext cx="2838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Виден ящериц рой</a:t>
            </a:r>
            <a:br>
              <a:rPr lang="ru-RU" b="1" dirty="0"/>
            </a:br>
            <a:r>
              <a:rPr lang="ru-RU" b="1" dirty="0"/>
              <a:t>Золотисто-зеленых,</a:t>
            </a:r>
            <a:br>
              <a:rPr lang="ru-RU" b="1" dirty="0"/>
            </a:br>
            <a:r>
              <a:rPr lang="ru-RU" b="1" dirty="0"/>
              <a:t>Словно влаги морской</a:t>
            </a:r>
            <a:br>
              <a:rPr lang="ru-RU" b="1" dirty="0"/>
            </a:br>
            <a:r>
              <a:rPr lang="ru-RU" b="1" dirty="0"/>
              <a:t>Стынут брызги на склонах.</a:t>
            </a:r>
          </a:p>
        </p:txBody>
      </p:sp>
      <p:pic>
        <p:nvPicPr>
          <p:cNvPr id="22530" name="Picture 2" descr="http://yahooeu.ru/uploads/posts/08/10/03/25/yahooeu_ru_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621507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714356"/>
            <a:ext cx="845994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Николай Гумилев совершил </a:t>
            </a:r>
            <a:r>
              <a:rPr lang="ru-RU" b="1" dirty="0" smtClean="0"/>
              <a:t>три </a:t>
            </a:r>
            <a:r>
              <a:rPr lang="ru-RU" b="1" dirty="0"/>
              <a:t>путешествия </a:t>
            </a:r>
            <a:r>
              <a:rPr lang="ru-RU" b="1" dirty="0" smtClean="0"/>
              <a:t>в</a:t>
            </a:r>
          </a:p>
          <a:p>
            <a:r>
              <a:rPr lang="ru-RU" b="1" dirty="0" smtClean="0"/>
              <a:t> </a:t>
            </a:r>
            <a:r>
              <a:rPr lang="ru-RU" b="1" dirty="0"/>
              <a:t>Африку</a:t>
            </a:r>
            <a:r>
              <a:rPr lang="ru-RU" b="1" dirty="0" smtClean="0"/>
              <a:t>:  </a:t>
            </a:r>
          </a:p>
          <a:p>
            <a:r>
              <a:rPr lang="ru-RU" b="1" dirty="0" smtClean="0"/>
              <a:t>    в </a:t>
            </a:r>
            <a:r>
              <a:rPr lang="ru-RU" b="1" dirty="0"/>
              <a:t>декабре 1909 - январе 1910 г. </a:t>
            </a:r>
            <a:r>
              <a:rPr lang="ru-RU" b="1" dirty="0" smtClean="0"/>
              <a:t>он побывал </a:t>
            </a:r>
          </a:p>
          <a:p>
            <a:r>
              <a:rPr lang="ru-RU" b="1" dirty="0" smtClean="0"/>
              <a:t> во </a:t>
            </a:r>
            <a:r>
              <a:rPr lang="ru-RU" b="1" dirty="0"/>
              <a:t>Французском </a:t>
            </a:r>
            <a:r>
              <a:rPr lang="ru-RU" b="1" dirty="0" smtClean="0"/>
              <a:t>Сомали (</a:t>
            </a:r>
            <a:r>
              <a:rPr lang="ru-RU" b="1" dirty="0"/>
              <a:t>теперь эта страна </a:t>
            </a:r>
            <a:endParaRPr lang="ru-RU" b="1" dirty="0" smtClean="0"/>
          </a:p>
          <a:p>
            <a:r>
              <a:rPr lang="ru-RU" b="1" dirty="0" smtClean="0"/>
              <a:t>называется Республика Джибути) </a:t>
            </a:r>
            <a:r>
              <a:rPr lang="ru-RU" b="1" dirty="0"/>
              <a:t>и восточной </a:t>
            </a:r>
            <a:endParaRPr lang="ru-RU" b="1" dirty="0" smtClean="0"/>
          </a:p>
          <a:p>
            <a:r>
              <a:rPr lang="ru-RU" b="1" dirty="0" smtClean="0"/>
              <a:t>окраине </a:t>
            </a:r>
            <a:r>
              <a:rPr lang="ru-RU" b="1" dirty="0"/>
              <a:t>Абиссинии;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в сентябре </a:t>
            </a:r>
            <a:r>
              <a:rPr lang="ru-RU" b="1" dirty="0"/>
              <a:t>1910 - марте 1911 г. - собственно в </a:t>
            </a:r>
            <a:endParaRPr lang="ru-RU" b="1" dirty="0" smtClean="0"/>
          </a:p>
          <a:p>
            <a:r>
              <a:rPr lang="ru-RU" b="1" dirty="0" smtClean="0"/>
              <a:t>Абиссинии; </a:t>
            </a:r>
          </a:p>
          <a:p>
            <a:r>
              <a:rPr lang="ru-RU" b="1" dirty="0" smtClean="0"/>
              <a:t>   в  </a:t>
            </a:r>
            <a:r>
              <a:rPr lang="ru-RU" b="1" dirty="0"/>
              <a:t>апреле </a:t>
            </a:r>
            <a:r>
              <a:rPr lang="ru-RU" b="1" dirty="0" smtClean="0"/>
              <a:t>- августе </a:t>
            </a:r>
            <a:r>
              <a:rPr lang="ru-RU" b="1" dirty="0"/>
              <a:t>1913 г. санкт-петербургский </a:t>
            </a:r>
            <a:endParaRPr lang="ru-RU" b="1" dirty="0" smtClean="0"/>
          </a:p>
          <a:p>
            <a:r>
              <a:rPr lang="ru-RU" b="1" dirty="0" smtClean="0"/>
              <a:t>Музей </a:t>
            </a:r>
            <a:r>
              <a:rPr lang="ru-RU" b="1" dirty="0"/>
              <a:t>антропологии </a:t>
            </a:r>
            <a:r>
              <a:rPr lang="ru-RU" b="1" dirty="0" smtClean="0"/>
              <a:t>и </a:t>
            </a:r>
            <a:r>
              <a:rPr lang="ru-RU" b="1" dirty="0"/>
              <a:t>этнографии добился государственных дотаций </a:t>
            </a:r>
            <a:endParaRPr lang="ru-RU" b="1" dirty="0" smtClean="0"/>
          </a:p>
          <a:p>
            <a:r>
              <a:rPr lang="ru-RU" b="1" dirty="0" smtClean="0"/>
              <a:t>на </a:t>
            </a:r>
            <a:r>
              <a:rPr lang="ru-RU" b="1" dirty="0"/>
              <a:t>дальние экспедиции</a:t>
            </a:r>
            <a:r>
              <a:rPr lang="ru-RU" b="1" dirty="0" smtClean="0"/>
              <a:t>.  </a:t>
            </a:r>
            <a:r>
              <a:rPr lang="ru-RU" b="1" dirty="0"/>
              <a:t>Музею были нужны африканские коллекции</a:t>
            </a:r>
            <a:r>
              <a:rPr lang="ru-RU" b="1" dirty="0" smtClean="0"/>
              <a:t>.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smtClean="0"/>
              <a:t>Гумилев </a:t>
            </a:r>
            <a:r>
              <a:rPr lang="ru-RU" b="1" dirty="0"/>
              <a:t>оказался для руководителей </a:t>
            </a:r>
            <a:r>
              <a:rPr lang="ru-RU" b="1" dirty="0" smtClean="0"/>
              <a:t>музея </a:t>
            </a:r>
            <a:r>
              <a:rPr lang="ru-RU" b="1" dirty="0"/>
              <a:t>фигурой подходящей, хотя </a:t>
            </a:r>
            <a:endParaRPr lang="ru-RU" b="1" dirty="0" smtClean="0"/>
          </a:p>
          <a:p>
            <a:r>
              <a:rPr lang="ru-RU" b="1" dirty="0" smtClean="0"/>
              <a:t>профессиональным </a:t>
            </a:r>
            <a:r>
              <a:rPr lang="ru-RU" b="1" dirty="0"/>
              <a:t>этнографом он не </a:t>
            </a:r>
            <a:r>
              <a:rPr lang="ru-RU" b="1" dirty="0" smtClean="0"/>
              <a:t>был. Профессиональных этнографов-</a:t>
            </a:r>
          </a:p>
          <a:p>
            <a:r>
              <a:rPr lang="ru-RU" b="1" dirty="0" smtClean="0"/>
              <a:t>африканистов </a:t>
            </a:r>
            <a:r>
              <a:rPr lang="ru-RU" b="1" dirty="0"/>
              <a:t>в нашей стране тогда не было. </a:t>
            </a:r>
            <a:endParaRPr lang="ru-RU" b="1" dirty="0" smtClean="0"/>
          </a:p>
          <a:p>
            <a:r>
              <a:rPr lang="ru-RU" b="1" dirty="0" smtClean="0"/>
              <a:t>А </a:t>
            </a:r>
            <a:r>
              <a:rPr lang="ru-RU" b="1" dirty="0"/>
              <a:t>Гумилев уже знал страну, был молод, здоров, полон энергии, чтобы </a:t>
            </a:r>
            <a:r>
              <a:rPr lang="ru-RU" b="1" dirty="0" smtClean="0"/>
              <a:t>преодолевать</a:t>
            </a:r>
          </a:p>
          <a:p>
            <a:r>
              <a:rPr lang="ru-RU" b="1" dirty="0" smtClean="0"/>
              <a:t> </a:t>
            </a:r>
            <a:r>
              <a:rPr lang="ru-RU" b="1" dirty="0"/>
              <a:t>тяготы пути, природных условий, климата. Он буквально рвался в Африку, </a:t>
            </a:r>
            <a:endParaRPr lang="ru-RU" b="1" dirty="0" smtClean="0"/>
          </a:p>
          <a:p>
            <a:r>
              <a:rPr lang="ru-RU" b="1" dirty="0" smtClean="0"/>
              <a:t>и </a:t>
            </a:r>
            <a:r>
              <a:rPr lang="ru-RU" b="1" dirty="0"/>
              <a:t>маршрут был утвержден: изучение восточной и южной частей Абиссинии </a:t>
            </a:r>
            <a:endParaRPr lang="ru-RU" b="1" dirty="0" smtClean="0"/>
          </a:p>
          <a:p>
            <a:r>
              <a:rPr lang="ru-RU" b="1" dirty="0" smtClean="0"/>
              <a:t>и </a:t>
            </a:r>
            <a:r>
              <a:rPr lang="ru-RU" b="1" dirty="0"/>
              <a:t>западной части Сомали. Цель путешествия - делать снимки, </a:t>
            </a:r>
            <a:r>
              <a:rPr lang="ru-RU" b="1" dirty="0" smtClean="0"/>
              <a:t>собирать</a:t>
            </a:r>
          </a:p>
          <a:p>
            <a:r>
              <a:rPr lang="ru-RU" b="1" dirty="0" smtClean="0"/>
              <a:t> </a:t>
            </a:r>
            <a:r>
              <a:rPr lang="ru-RU" b="1" dirty="0"/>
              <a:t>этнографические коллекции, записывать песни и легенды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</a:t>
            </a:r>
            <a:r>
              <a:rPr lang="ru-RU" b="1" dirty="0"/>
              <a:t>собирать зоологические коллекции. </a:t>
            </a:r>
          </a:p>
        </p:txBody>
      </p:sp>
      <p:pic>
        <p:nvPicPr>
          <p:cNvPr id="5" name="Рисунок 4" descr="sep15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85728"/>
            <a:ext cx="2857500" cy="214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Африка в стихах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Шесть африканских стран запечатлены поэтом в стихах: Египет, Судан, Нигер, Либерия, </a:t>
            </a:r>
            <a:r>
              <a:rPr lang="ru-RU" dirty="0" err="1" smtClean="0"/>
              <a:t>Дагомея</a:t>
            </a:r>
            <a:r>
              <a:rPr lang="ru-RU" dirty="0" smtClean="0"/>
              <a:t> (Бенин), Абиссиния (Эфиопия). Четыре стихотворения посвящены водным объектам. Два – рекам («Замбези», «Нигер»), по одному – каналу («Суэцкий канал»), озеру («Озеро Чад») и морю («Красное море») .О пустыне, острове и полуострове </a:t>
            </a:r>
            <a:r>
              <a:rPr lang="ru-RU" smtClean="0"/>
              <a:t>также написано </a:t>
            </a:r>
            <a:r>
              <a:rPr lang="ru-RU" dirty="0" smtClean="0"/>
              <a:t>по одному стихотворению («Сахара», «Мадагаскар», «Сомалийский полуостров»).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жираф3.jpg"/>
          <p:cNvPicPr>
            <a:picLocks noChangeAspect="1"/>
          </p:cNvPicPr>
          <p:nvPr/>
        </p:nvPicPr>
        <p:blipFill>
          <a:blip r:embed="rId2"/>
          <a:srcRect l="5955" r="35393"/>
          <a:stretch>
            <a:fillRect/>
          </a:stretch>
        </p:blipFill>
        <p:spPr>
          <a:xfrm>
            <a:off x="4500562" y="1142984"/>
            <a:ext cx="4143404" cy="5298297"/>
          </a:xfrm>
          <a:prstGeom prst="rect">
            <a:avLst/>
          </a:prstGeom>
        </p:spPr>
      </p:pic>
      <p:pic>
        <p:nvPicPr>
          <p:cNvPr id="5" name="Рисунок 4" descr="жираф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85725"/>
            <a:ext cx="8215370" cy="6569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42976" y="1571612"/>
            <a:ext cx="35477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 кругом на широких равнинах,</a:t>
            </a:r>
            <a:br>
              <a:rPr lang="ru-RU" b="1" dirty="0"/>
            </a:br>
            <a:r>
              <a:rPr lang="ru-RU" b="1" dirty="0"/>
              <a:t>Где трава укрывает жирафа,</a:t>
            </a:r>
            <a:br>
              <a:rPr lang="ru-RU" b="1" dirty="0"/>
            </a:br>
            <a:r>
              <a:rPr lang="ru-RU" b="1" dirty="0"/>
              <a:t>Садовод Всемогущего Бога</a:t>
            </a:r>
            <a:br>
              <a:rPr lang="ru-RU" b="1" dirty="0"/>
            </a:br>
            <a:r>
              <a:rPr lang="ru-RU" b="1" dirty="0"/>
              <a:t>В серебрящейся мантии крыльев</a:t>
            </a:r>
            <a:br>
              <a:rPr lang="ru-RU" b="1" dirty="0"/>
            </a:br>
            <a:r>
              <a:rPr lang="ru-RU" b="1" dirty="0"/>
              <a:t>Сотворил отражение рая: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14744" y="214290"/>
            <a:ext cx="1946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Судан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обаб.jpg"/>
          <p:cNvPicPr>
            <a:picLocks noChangeAspect="1"/>
          </p:cNvPicPr>
          <p:nvPr/>
        </p:nvPicPr>
        <p:blipFill>
          <a:blip r:embed="rId2"/>
          <a:srcRect l="14372"/>
          <a:stretch>
            <a:fillRect/>
          </a:stretch>
        </p:blipFill>
        <p:spPr>
          <a:xfrm>
            <a:off x="285720" y="1500174"/>
            <a:ext cx="5072098" cy="3946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474149" y="2428868"/>
            <a:ext cx="36698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Он раскинул тенистые рощи</a:t>
            </a:r>
            <a:br>
              <a:rPr lang="ru-RU" b="1" dirty="0"/>
            </a:br>
            <a:r>
              <a:rPr lang="ru-RU" b="1" dirty="0"/>
              <a:t>Прихотливых мимоз и акаций,</a:t>
            </a:r>
            <a:br>
              <a:rPr lang="ru-RU" b="1" dirty="0"/>
            </a:br>
            <a:r>
              <a:rPr lang="ru-RU" b="1" dirty="0"/>
              <a:t>Рассадил по холмам баобабы,</a:t>
            </a:r>
            <a:br>
              <a:rPr lang="ru-RU" b="1" dirty="0"/>
            </a:br>
            <a:r>
              <a:rPr lang="ru-RU" b="1" dirty="0"/>
              <a:t>В галереях лесов, где прохладно</a:t>
            </a:r>
            <a:br>
              <a:rPr lang="ru-RU" b="1" dirty="0"/>
            </a:br>
            <a:r>
              <a:rPr lang="ru-RU" b="1" dirty="0"/>
              <a:t>И светло, как в дорическом храме,</a:t>
            </a:r>
            <a:br>
              <a:rPr lang="ru-RU" b="1" dirty="0"/>
            </a:br>
            <a:r>
              <a:rPr lang="ru-RU" b="1" dirty="0"/>
              <a:t>Он провел многоводные реки</a:t>
            </a:r>
            <a:br>
              <a:rPr lang="ru-RU" b="1" dirty="0"/>
            </a:br>
            <a:r>
              <a:rPr lang="ru-RU" b="1" dirty="0"/>
              <a:t>И в могучем порыве восторга</a:t>
            </a:r>
            <a:br>
              <a:rPr lang="ru-RU" b="1" dirty="0"/>
            </a:br>
            <a:r>
              <a:rPr lang="ru-RU" b="1" dirty="0"/>
              <a:t>Создал тихое озеро Чад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лото эфиопии.jpg"/>
          <p:cNvPicPr>
            <a:picLocks noChangeAspect="1"/>
          </p:cNvPicPr>
          <p:nvPr/>
        </p:nvPicPr>
        <p:blipFill>
          <a:blip r:embed="rId2"/>
          <a:srcRect l="27907"/>
          <a:stretch>
            <a:fillRect/>
          </a:stretch>
        </p:blipFill>
        <p:spPr>
          <a:xfrm>
            <a:off x="142844" y="1714488"/>
            <a:ext cx="4429156" cy="4095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619620" y="2214554"/>
            <a:ext cx="452438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Между берегом буйного Красного </a:t>
            </a:r>
            <a:r>
              <a:rPr lang="ru-RU" b="1" dirty="0" smtClean="0"/>
              <a:t>моря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И Суданским таинственным лесом видна,</a:t>
            </a:r>
            <a:br>
              <a:rPr lang="ru-RU" b="1" dirty="0"/>
            </a:br>
            <a:r>
              <a:rPr lang="ru-RU" b="1" dirty="0"/>
              <a:t>Разметавшись среди четырех плоскогорий,</a:t>
            </a:r>
            <a:br>
              <a:rPr lang="ru-RU" b="1" dirty="0"/>
            </a:br>
            <a:r>
              <a:rPr lang="ru-RU" b="1" dirty="0"/>
              <a:t>С отдыхающей львицею схожа, страна.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Север — это болота без дна и без края,</a:t>
            </a:r>
            <a:br>
              <a:rPr lang="ru-RU" b="1" dirty="0"/>
            </a:br>
            <a:r>
              <a:rPr lang="ru-RU" b="1" dirty="0"/>
              <a:t>Змеи черные подступы к ним стерегут,</a:t>
            </a:r>
            <a:br>
              <a:rPr lang="ru-RU" b="1" dirty="0"/>
            </a:br>
            <a:r>
              <a:rPr lang="ru-RU" b="1" dirty="0"/>
              <a:t>Их сестер-лихорадок зловещая стая,</a:t>
            </a:r>
            <a:br>
              <a:rPr lang="ru-RU" b="1" dirty="0"/>
            </a:br>
            <a:r>
              <a:rPr lang="ru-RU" b="1" dirty="0"/>
              <a:t>Желтолицая, здесь обрела свой приют.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00364" y="500042"/>
            <a:ext cx="3393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Абиссиния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thiopia.jpg"/>
          <p:cNvPicPr>
            <a:picLocks noChangeAspect="1"/>
          </p:cNvPicPr>
          <p:nvPr/>
        </p:nvPicPr>
        <p:blipFill>
          <a:blip r:embed="rId2"/>
          <a:srcRect r="9056"/>
          <a:stretch>
            <a:fillRect/>
          </a:stretch>
        </p:blipFill>
        <p:spPr>
          <a:xfrm>
            <a:off x="0" y="1643050"/>
            <a:ext cx="4643438" cy="32997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6314" y="1928802"/>
            <a:ext cx="44796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 над ними насупились мрачные горы,</a:t>
            </a:r>
            <a:br>
              <a:rPr lang="ru-RU" b="1" dirty="0"/>
            </a:br>
            <a:r>
              <a:rPr lang="ru-RU" b="1" dirty="0"/>
              <a:t>Вековая обитель разбоя, Тигрэ,</a:t>
            </a:r>
            <a:br>
              <a:rPr lang="ru-RU" b="1" dirty="0"/>
            </a:br>
            <a:r>
              <a:rPr lang="ru-RU" b="1" dirty="0"/>
              <a:t>Где оскалены бездны, взъерошены боры</a:t>
            </a:r>
            <a:br>
              <a:rPr lang="ru-RU" b="1" dirty="0"/>
            </a:br>
            <a:r>
              <a:rPr lang="ru-RU" b="1" dirty="0"/>
              <a:t>И вершины стоят в снеговом серебре.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 плодоносной Амхаре и сеют и косят,</a:t>
            </a:r>
            <a:br>
              <a:rPr lang="ru-RU" b="1" dirty="0"/>
            </a:br>
            <a:r>
              <a:rPr lang="ru-RU" b="1" dirty="0"/>
              <a:t>Зебры любят мешаться в домашний табун,</a:t>
            </a:r>
            <a:br>
              <a:rPr lang="ru-RU" b="1" dirty="0"/>
            </a:br>
            <a:r>
              <a:rPr lang="ru-RU" b="1" dirty="0"/>
              <a:t>И под вечер прохладные ветры разносят</a:t>
            </a:r>
            <a:br>
              <a:rPr lang="ru-RU" b="1" dirty="0"/>
            </a:br>
            <a:r>
              <a:rPr lang="ru-RU" b="1" dirty="0"/>
              <a:t>Звуки песен гортанных и рокота струн.</a:t>
            </a:r>
          </a:p>
          <a:p>
            <a:endParaRPr lang="ru-RU" dirty="0"/>
          </a:p>
        </p:txBody>
      </p:sp>
      <p:pic>
        <p:nvPicPr>
          <p:cNvPr id="4" name="Рисунок 3" descr="горы эфиоп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3050"/>
            <a:ext cx="4719662" cy="3539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зеро ча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643050"/>
            <a:ext cx="5313964" cy="38349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28926" y="214290"/>
            <a:ext cx="3299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Озеро Чад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0966" y="2071678"/>
            <a:ext cx="38230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        </a:t>
            </a:r>
            <a:r>
              <a:rPr lang="ru-RU" b="1" dirty="0"/>
              <a:t>На таинственном озере Чад</a:t>
            </a:r>
            <a:br>
              <a:rPr lang="ru-RU" b="1" dirty="0"/>
            </a:br>
            <a:r>
              <a:rPr lang="ru-RU" b="1" dirty="0"/>
              <a:t>        Посреди вековых баобабов</a:t>
            </a:r>
            <a:br>
              <a:rPr lang="ru-RU" b="1" dirty="0"/>
            </a:br>
            <a:r>
              <a:rPr lang="ru-RU" b="1" dirty="0"/>
              <a:t>        Вырезные фелуки стремят</a:t>
            </a:r>
            <a:br>
              <a:rPr lang="ru-RU" b="1" dirty="0"/>
            </a:br>
            <a:r>
              <a:rPr lang="ru-RU" b="1" dirty="0"/>
              <a:t>        На заре величавых арабов.</a:t>
            </a:r>
            <a:br>
              <a:rPr lang="ru-RU" b="1" dirty="0"/>
            </a:br>
            <a:r>
              <a:rPr lang="ru-RU" b="1" dirty="0"/>
              <a:t>        По лесистым его берегам</a:t>
            </a:r>
            <a:br>
              <a:rPr lang="ru-RU" b="1" dirty="0"/>
            </a:br>
            <a:r>
              <a:rPr lang="ru-RU" b="1" dirty="0"/>
              <a:t>        И в горах, у зеленых подножий,</a:t>
            </a:r>
            <a:br>
              <a:rPr lang="ru-RU" b="1" dirty="0"/>
            </a:br>
            <a:r>
              <a:rPr lang="ru-RU" b="1" dirty="0"/>
              <a:t>        Поклоняются страшным богам</a:t>
            </a:r>
            <a:br>
              <a:rPr lang="ru-RU" b="1" dirty="0"/>
            </a:br>
            <a:r>
              <a:rPr lang="ru-RU" b="1" dirty="0"/>
              <a:t>        Девы-жрицы с эбеновой кожей.</a:t>
            </a:r>
          </a:p>
        </p:txBody>
      </p:sp>
      <p:pic>
        <p:nvPicPr>
          <p:cNvPr id="28674" name="Picture 2" descr="http://vasi.net/uploads/posts/2010-04/thumbs/1270993412_himba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ris-Vetrov-chitaet-stihotvorenie-Nikolaya-Gumileva.mp3"/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" name="Рисунок 2" descr="bondare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0"/>
            <a:ext cx="7948013" cy="6858000"/>
          </a:xfrm>
          <a:prstGeom prst="rect">
            <a:avLst/>
          </a:prstGeom>
        </p:spPr>
      </p:pic>
      <p:pic>
        <p:nvPicPr>
          <p:cNvPr id="4" name="Рисунок 3" descr="Olga_Kardovskaya_Portret_Gumileva_1909.jpg"/>
          <p:cNvPicPr>
            <a:picLocks noChangeAspect="1"/>
          </p:cNvPicPr>
          <p:nvPr/>
        </p:nvPicPr>
        <p:blipFill>
          <a:blip r:embed="rId5"/>
          <a:srcRect r="568"/>
          <a:stretch>
            <a:fillRect/>
          </a:stretch>
        </p:blipFill>
        <p:spPr>
          <a:xfrm>
            <a:off x="2571736" y="571480"/>
            <a:ext cx="4167202" cy="5534025"/>
          </a:xfrm>
          <a:prstGeom prst="rect">
            <a:avLst/>
          </a:prstGeom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285728"/>
            <a:ext cx="4429156" cy="5830216"/>
          </a:xfrm>
          <a:prstGeom prst="rect">
            <a:avLst/>
          </a:prstGeom>
        </p:spPr>
      </p:pic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4810" y="-23956"/>
            <a:ext cx="4357686" cy="6881956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5984" y="285728"/>
            <a:ext cx="5214974" cy="6013438"/>
          </a:xfrm>
          <a:prstGeom prst="rect">
            <a:avLst/>
          </a:prstGeom>
        </p:spPr>
      </p:pic>
      <p:pic>
        <p:nvPicPr>
          <p:cNvPr id="8" name="Рисунок 7" descr="392_300_27708_gumil_.jpg"/>
          <p:cNvPicPr>
            <a:picLocks noChangeAspect="1"/>
          </p:cNvPicPr>
          <p:nvPr/>
        </p:nvPicPr>
        <p:blipFill>
          <a:blip r:embed="rId9"/>
          <a:srcRect l="23491" r="23121"/>
          <a:stretch>
            <a:fillRect/>
          </a:stretch>
        </p:blipFill>
        <p:spPr>
          <a:xfrm>
            <a:off x="4065320" y="0"/>
            <a:ext cx="4792960" cy="6870561"/>
          </a:xfrm>
          <a:prstGeom prst="rect">
            <a:avLst/>
          </a:prstGeom>
        </p:spPr>
      </p:pic>
      <p:pic>
        <p:nvPicPr>
          <p:cNvPr id="9" name="Рисунок 8" descr="original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5984" y="1857364"/>
            <a:ext cx="4389120" cy="2907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5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 showWhenStopped="0">
                <p:cTn id="7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-Map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280987"/>
            <a:ext cx="7639050" cy="629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Маршруты экспедиций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Во время путешествия 1910 года Гумилев писал письма и открытки из Порт-Саида, </a:t>
            </a:r>
            <a:r>
              <a:rPr lang="ru-RU" dirty="0" err="1" smtClean="0"/>
              <a:t>Джедды</a:t>
            </a:r>
            <a:r>
              <a:rPr lang="ru-RU" dirty="0" smtClean="0"/>
              <a:t>, Каира, Джибути родственникам и приятелям. В Одессу приехал 1 декабря. Маршрут экспедиции:  Одесса – Варна – Константинополь-  Александрия – Каир - Порт-Саид – </a:t>
            </a:r>
            <a:r>
              <a:rPr lang="ru-RU" dirty="0" err="1" smtClean="0"/>
              <a:t>Джедда</a:t>
            </a:r>
            <a:r>
              <a:rPr lang="ru-RU" smtClean="0"/>
              <a:t> - </a:t>
            </a:r>
            <a:r>
              <a:rPr lang="ru-RU" dirty="0" smtClean="0"/>
              <a:t>Джибути. Из Джибути 24 декабря выехал на мулах в </a:t>
            </a:r>
            <a:r>
              <a:rPr lang="ru-RU" dirty="0" err="1" smtClean="0"/>
              <a:t>Харар</a:t>
            </a:r>
            <a:r>
              <a:rPr lang="ru-RU" dirty="0" smtClean="0"/>
              <a:t>. В дороге охотился на зверей и собирал коллекции у местных жителей. </a:t>
            </a:r>
          </a:p>
          <a:p>
            <a:r>
              <a:rPr lang="ru-RU" dirty="0" smtClean="0"/>
              <a:t>Весной 1913 года был командирован Академией наук в качестве начальника африканской экспедиции на Сомалийский полуостров для изучения неисследованных племен и для составления коллекций по маршруту: Джибути - </a:t>
            </a:r>
            <a:r>
              <a:rPr lang="ru-RU" dirty="0" err="1" smtClean="0"/>
              <a:t>Джиме-Дауа</a:t>
            </a:r>
            <a:r>
              <a:rPr lang="ru-RU" dirty="0" smtClean="0"/>
              <a:t> - </a:t>
            </a:r>
            <a:r>
              <a:rPr lang="ru-RU" dirty="0" err="1" smtClean="0"/>
              <a:t>Харар</a:t>
            </a:r>
            <a:r>
              <a:rPr lang="ru-RU" dirty="0" smtClean="0"/>
              <a:t> - </a:t>
            </a:r>
            <a:r>
              <a:rPr lang="ru-RU" dirty="0" err="1" smtClean="0"/>
              <a:t>Шейх-Гуссейн</a:t>
            </a:r>
            <a:r>
              <a:rPr lang="ru-RU" dirty="0" smtClean="0"/>
              <a:t> - </a:t>
            </a:r>
            <a:r>
              <a:rPr lang="ru-RU" dirty="0" err="1" smtClean="0"/>
              <a:t>Гинир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ложка изд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071678"/>
            <a:ext cx="3168924" cy="4357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142852"/>
            <a:ext cx="67866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Впервые Африка была показана Н.Гумилевым в сборнике «Романтические цветы» (1908 г.). </a:t>
            </a:r>
            <a:br>
              <a:rPr lang="ru-RU" sz="2400" b="1" dirty="0" smtClean="0"/>
            </a:br>
            <a:r>
              <a:rPr lang="ru-RU" sz="2400" b="1" dirty="0" smtClean="0"/>
              <a:t>Один из периодов позднего творчества поэта</a:t>
            </a:r>
          </a:p>
          <a:p>
            <a:pPr algn="ctr"/>
            <a:r>
              <a:rPr lang="ru-RU" sz="2400" b="1" dirty="0" smtClean="0"/>
              <a:t> называют «учебником географии в стихах».</a:t>
            </a:r>
          </a:p>
          <a:p>
            <a:pPr algn="ctr"/>
            <a:r>
              <a:rPr lang="ru-RU" sz="2400" b="1" dirty="0" smtClean="0"/>
              <a:t>(«Описать в рифму всю обитаемую сушу».)</a:t>
            </a:r>
            <a:endParaRPr lang="ru-RU" sz="2400" b="1" dirty="0"/>
          </a:p>
        </p:txBody>
      </p:sp>
      <p:pic>
        <p:nvPicPr>
          <p:cNvPr id="2050" name="Picture 2" descr="http://new.gumilev.ru/files/collection/stol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4518" y="2071678"/>
            <a:ext cx="2779482" cy="4357718"/>
          </a:xfrm>
          <a:prstGeom prst="rect">
            <a:avLst/>
          </a:prstGeom>
          <a:noFill/>
        </p:spPr>
      </p:pic>
      <p:pic>
        <p:nvPicPr>
          <p:cNvPr id="5" name="Рисунок 4" descr="i_029.jpg"/>
          <p:cNvPicPr>
            <a:picLocks noChangeAspect="1"/>
          </p:cNvPicPr>
          <p:nvPr/>
        </p:nvPicPr>
        <p:blipFill>
          <a:blip r:embed="rId4"/>
          <a:srcRect r="2895"/>
          <a:stretch>
            <a:fillRect/>
          </a:stretch>
        </p:blipFill>
        <p:spPr>
          <a:xfrm>
            <a:off x="0" y="2112499"/>
            <a:ext cx="3071802" cy="4388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rok1zhiraf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14910" y="928670"/>
            <a:ext cx="407199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Оглушенная </a:t>
            </a:r>
            <a:r>
              <a:rPr lang="ru-RU" sz="2000" b="1" dirty="0"/>
              <a:t>ревом и топотом,</a:t>
            </a:r>
            <a:br>
              <a:rPr lang="ru-RU" sz="2000" b="1" dirty="0"/>
            </a:br>
            <a:r>
              <a:rPr lang="ru-RU" sz="2000" b="1" dirty="0"/>
              <a:t>Облеченная в пламя и дымы,</a:t>
            </a:r>
            <a:br>
              <a:rPr lang="ru-RU" sz="2000" b="1" dirty="0"/>
            </a:br>
            <a:r>
              <a:rPr lang="ru-RU" sz="2000" b="1" dirty="0"/>
              <a:t>О тебе, моя Африка, шёпотом</a:t>
            </a:r>
            <a:br>
              <a:rPr lang="ru-RU" sz="2000" b="1" dirty="0"/>
            </a:br>
            <a:r>
              <a:rPr lang="ru-RU" sz="2000" b="1" dirty="0"/>
              <a:t>В небесах говорят серафимы.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И твое раскрывая </a:t>
            </a:r>
            <a:r>
              <a:rPr lang="ru-RU" sz="2000" b="1" dirty="0" err="1" smtClean="0"/>
              <a:t>Евангелье</a:t>
            </a:r>
            <a:r>
              <a:rPr lang="ru-RU" sz="2000" b="1" dirty="0"/>
              <a:t>,</a:t>
            </a:r>
            <a:br>
              <a:rPr lang="ru-RU" sz="2000" b="1" dirty="0"/>
            </a:br>
            <a:r>
              <a:rPr lang="ru-RU" sz="2000" b="1" dirty="0"/>
              <a:t>Повесть жизни ужасной и чудной,</a:t>
            </a:r>
            <a:br>
              <a:rPr lang="ru-RU" sz="2000" b="1" dirty="0"/>
            </a:br>
            <a:r>
              <a:rPr lang="ru-RU" sz="2000" b="1" dirty="0"/>
              <a:t>О неопытном думают ангеле,</a:t>
            </a:r>
            <a:br>
              <a:rPr lang="ru-RU" sz="2000" b="1" dirty="0"/>
            </a:br>
            <a:r>
              <a:rPr lang="ru-RU" sz="2000" b="1" dirty="0"/>
              <a:t>Что приставлен к тебе, безрассудной.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Про деянья свои и фантазии,</a:t>
            </a:r>
            <a:br>
              <a:rPr lang="ru-RU" sz="2000" b="1" dirty="0"/>
            </a:br>
            <a:r>
              <a:rPr lang="ru-RU" sz="2000" b="1" dirty="0"/>
              <a:t>Про звериную душу послушай,</a:t>
            </a:r>
            <a:br>
              <a:rPr lang="ru-RU" sz="2000" b="1" dirty="0"/>
            </a:br>
            <a:r>
              <a:rPr lang="ru-RU" sz="2000" b="1" dirty="0"/>
              <a:t>Ты, на дереве древнем Евразии</a:t>
            </a:r>
            <a:br>
              <a:rPr lang="ru-RU" sz="2000" b="1" dirty="0"/>
            </a:br>
            <a:r>
              <a:rPr lang="ru-RU" sz="2000" b="1" dirty="0"/>
              <a:t>Исполинской висящая грушей</a:t>
            </a:r>
            <a:r>
              <a:rPr lang="ru-RU" b="1" dirty="0"/>
              <a:t>.</a:t>
            </a:r>
          </a:p>
          <a:p>
            <a:endParaRPr lang="ru-RU" sz="1600" dirty="0"/>
          </a:p>
        </p:txBody>
      </p:sp>
      <p:pic>
        <p:nvPicPr>
          <p:cNvPr id="4" name="Рисунок 3" descr="zgeo2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5286380" cy="514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сное море.jpg"/>
          <p:cNvPicPr>
            <a:picLocks noChangeAspect="1"/>
          </p:cNvPicPr>
          <p:nvPr/>
        </p:nvPicPr>
        <p:blipFill>
          <a:blip r:embed="rId2"/>
          <a:srcRect r="35294"/>
          <a:stretch>
            <a:fillRect/>
          </a:stretch>
        </p:blipFill>
        <p:spPr>
          <a:xfrm>
            <a:off x="305330" y="714356"/>
            <a:ext cx="4252663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72000" y="1714488"/>
            <a:ext cx="4857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Здравствуй</a:t>
            </a:r>
            <a:r>
              <a:rPr lang="ru-RU" b="1" dirty="0"/>
              <a:t>, Красное </a:t>
            </a:r>
            <a:r>
              <a:rPr lang="ru-RU" b="1" dirty="0" smtClean="0"/>
              <a:t>море</a:t>
            </a:r>
            <a:r>
              <a:rPr lang="ru-RU" b="1" dirty="0"/>
              <a:t>, акулья уха,</a:t>
            </a:r>
            <a:br>
              <a:rPr lang="ru-RU" b="1" dirty="0"/>
            </a:br>
            <a:r>
              <a:rPr lang="ru-RU" b="1" dirty="0"/>
              <a:t>Негритянская ванна, песчаный котел!</a:t>
            </a:r>
            <a:br>
              <a:rPr lang="ru-RU" b="1" dirty="0"/>
            </a:br>
            <a:r>
              <a:rPr lang="ru-RU" b="1" dirty="0"/>
              <a:t>На </a:t>
            </a:r>
            <a:r>
              <a:rPr lang="ru-RU" b="1" dirty="0" smtClean="0"/>
              <a:t>твоих берегах </a:t>
            </a:r>
            <a:r>
              <a:rPr lang="ru-RU" b="1" dirty="0"/>
              <a:t>вместо влажного </a:t>
            </a:r>
            <a:r>
              <a:rPr lang="ru-RU" b="1" dirty="0" smtClean="0"/>
              <a:t>мха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Известняк, словно каменный кактус, расцвел.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На твоих островах в раскаленном песке,</a:t>
            </a:r>
            <a:br>
              <a:rPr lang="ru-RU" b="1" dirty="0"/>
            </a:br>
            <a:r>
              <a:rPr lang="ru-RU" b="1" dirty="0"/>
              <a:t>Позабыты приливом, растущим в ночи,</a:t>
            </a:r>
            <a:br>
              <a:rPr lang="ru-RU" b="1" dirty="0"/>
            </a:br>
            <a:r>
              <a:rPr lang="ru-RU" b="1" dirty="0"/>
              <a:t>Издыхают чудовища моря в тоске:</a:t>
            </a:r>
            <a:br>
              <a:rPr lang="ru-RU" b="1" dirty="0"/>
            </a:br>
            <a:r>
              <a:rPr lang="ru-RU" b="1" dirty="0"/>
              <a:t>Осьминоги, тритоны и рыбы-мечи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500042"/>
            <a:ext cx="4514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Красное море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тучие рыб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857364"/>
            <a:ext cx="4572032" cy="3043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лет ры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40" y="3571876"/>
            <a:ext cx="5000660" cy="311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мел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2500306"/>
            <a:ext cx="5000660" cy="374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2844" y="142852"/>
            <a:ext cx="46434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Целый день над водой, словно стая стрекоз,</a:t>
            </a:r>
            <a:br>
              <a:rPr lang="ru-RU" dirty="0"/>
            </a:br>
            <a:r>
              <a:rPr lang="ru-RU" dirty="0"/>
              <a:t>Золотые летучие рыбы видны,</a:t>
            </a:r>
            <a:br>
              <a:rPr lang="ru-RU" dirty="0"/>
            </a:br>
            <a:r>
              <a:rPr lang="ru-RU" dirty="0"/>
              <a:t>У песчаных, серпами изогнутых кос,</a:t>
            </a:r>
            <a:br>
              <a:rPr lang="ru-RU" dirty="0"/>
            </a:br>
            <a:r>
              <a:rPr lang="ru-RU" dirty="0"/>
              <a:t>Мели, точно цветы, зелены и красны.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43636" y="392906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29092" y="642918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Блещет </a:t>
            </a:r>
            <a:r>
              <a:rPr lang="ru-RU" dirty="0"/>
              <a:t>воздух, налитый прозрачным огнем,</a:t>
            </a:r>
            <a:br>
              <a:rPr lang="ru-RU" dirty="0"/>
            </a:br>
            <a:r>
              <a:rPr lang="ru-RU" dirty="0"/>
              <a:t>Солнце сказочной птицей глядит с высоты:</a:t>
            </a:r>
            <a:br>
              <a:rPr lang="ru-RU" dirty="0"/>
            </a:br>
            <a:r>
              <a:rPr lang="ru-RU" dirty="0"/>
              <a:t>— Море, Красное </a:t>
            </a:r>
            <a:r>
              <a:rPr lang="ru-RU" dirty="0" smtClean="0"/>
              <a:t>море</a:t>
            </a:r>
            <a:r>
              <a:rPr lang="ru-RU" dirty="0"/>
              <a:t>, ты царственно днем,</a:t>
            </a:r>
            <a:br>
              <a:rPr lang="ru-RU" dirty="0"/>
            </a:br>
            <a:r>
              <a:rPr lang="ru-RU" dirty="0"/>
              <a:t>Но ночами вдвойне ослепительно ты!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464</TotalTime>
  <Words>611</Words>
  <Application>Microsoft Office PowerPoint</Application>
  <PresentationFormat>Экран (4:3)</PresentationFormat>
  <Paragraphs>71</Paragraphs>
  <Slides>26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Слайд 1</vt:lpstr>
      <vt:lpstr>Слайд 2</vt:lpstr>
      <vt:lpstr>Слайд 3</vt:lpstr>
      <vt:lpstr>Маршруты экспедиций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Африка в стихах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Вячеслав</dc:creator>
  <cp:lastModifiedBy>Разенко</cp:lastModifiedBy>
  <cp:revision>58</cp:revision>
  <dcterms:created xsi:type="dcterms:W3CDTF">2014-01-04T14:24:19Z</dcterms:created>
  <dcterms:modified xsi:type="dcterms:W3CDTF">2020-12-04T08:31:39Z</dcterms:modified>
</cp:coreProperties>
</file>