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14D5B56F-BD7D-499F-88B1-63CF1BD443A4}">
          <p14:sldIdLst>
            <p14:sldId id="256"/>
          </p14:sldIdLst>
        </p14:section>
        <p14:section name="Раздел без заголовка" id="{A569849C-7455-4073-B245-B6214A2DF098}">
          <p14:sldIdLst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72" d="100"/>
          <a:sy n="72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2406129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25400" prstMaterial="metal">
              <a:bevelT w="120650" h="63500"/>
            </a:sp3d>
          </a:bodyPr>
          <a:lstStyle/>
          <a:p>
            <a:pPr algn="ctr"/>
            <a:r>
              <a:rPr lang="ru-RU" sz="4400" dirty="0" smtClean="0">
                <a:effectLst>
                  <a:outerShdw dist="50800" algn="ctr" rotWithShape="0">
                    <a:srgbClr val="000000">
                      <a:alpha val="92000"/>
                    </a:srgbClr>
                  </a:outerShdw>
                </a:effectLst>
              </a:rPr>
              <a:t>Вопросительные предложения с вопросительным словом </a:t>
            </a:r>
            <a:r>
              <a:rPr lang="ru-RU" sz="4400" dirty="0" smtClean="0">
                <a:effectLst>
                  <a:outerShdw dist="50800" algn="ctr" rotWithShape="0">
                    <a:srgbClr val="000000">
                      <a:alpha val="92000"/>
                    </a:srgbClr>
                  </a:outerShdw>
                </a:effectLst>
              </a:rPr>
              <a:t>в </a:t>
            </a:r>
            <a:r>
              <a:rPr lang="en-US" sz="4400" dirty="0" smtClean="0">
                <a:effectLst>
                  <a:outerShdw dist="50800" algn="ctr" rotWithShape="0">
                    <a:srgbClr val="000000">
                      <a:alpha val="92000"/>
                    </a:srgbClr>
                  </a:outerShdw>
                </a:effectLst>
              </a:rPr>
              <a:t>present simple</a:t>
            </a:r>
            <a:endParaRPr lang="ru-RU" sz="4400" dirty="0">
              <a:effectLst>
                <a:outerShdw dist="50800" algn="ctr" rotWithShape="0">
                  <a:srgbClr val="000000">
                    <a:alpha val="92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2487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728" y="260648"/>
            <a:ext cx="6400800" cy="796950"/>
          </a:xfrm>
        </p:spPr>
        <p:txBody>
          <a:bodyPr>
            <a:normAutofit fontScale="90000"/>
          </a:bodyPr>
          <a:lstStyle/>
          <a:p>
            <a:r>
              <a:rPr lang="ru-RU" dirty="0"/>
              <a:t> Образование </a:t>
            </a:r>
            <a:r>
              <a:rPr lang="ru-RU" dirty="0" smtClean="0"/>
              <a:t>вопросов в </a:t>
            </a:r>
            <a:r>
              <a:rPr lang="en-US" dirty="0" smtClean="0"/>
              <a:t>Present </a:t>
            </a:r>
            <a:r>
              <a:rPr lang="en-US" dirty="0"/>
              <a:t>Simple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67744" y="2276872"/>
            <a:ext cx="5040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339933"/>
                </a:solidFill>
              </a:rPr>
              <a:t>Вопросительные</a:t>
            </a:r>
            <a:r>
              <a:rPr lang="en-US" sz="2800" b="1" dirty="0">
                <a:solidFill>
                  <a:srgbClr val="339933"/>
                </a:solidFill>
              </a:rPr>
              <a:t> </a:t>
            </a:r>
            <a:r>
              <a:rPr lang="en-US" sz="2800" b="1" dirty="0" err="1">
                <a:solidFill>
                  <a:srgbClr val="339933"/>
                </a:solidFill>
              </a:rPr>
              <a:t>предложения</a:t>
            </a:r>
            <a:r>
              <a:rPr lang="en-US" sz="2800" b="1" dirty="0">
                <a:solidFill>
                  <a:srgbClr val="339933"/>
                </a:solidFill>
              </a:rPr>
              <a:t>:</a:t>
            </a:r>
          </a:p>
          <a:p>
            <a:r>
              <a:rPr lang="en-US" sz="2800" b="1" dirty="0" smtClean="0"/>
              <a:t>Do </a:t>
            </a:r>
            <a:r>
              <a:rPr lang="en-US" sz="2800" b="1" dirty="0"/>
              <a:t>I play?	</a:t>
            </a:r>
            <a:endParaRPr lang="en-US" sz="2800" b="1" dirty="0" smtClean="0"/>
          </a:p>
          <a:p>
            <a:r>
              <a:rPr lang="en-US" sz="2800" b="1" dirty="0" smtClean="0"/>
              <a:t>Do </a:t>
            </a:r>
            <a:r>
              <a:rPr lang="en-US" sz="2800" b="1" dirty="0"/>
              <a:t>you play</a:t>
            </a:r>
            <a:r>
              <a:rPr lang="en-US" sz="2800" b="1" dirty="0" smtClean="0"/>
              <a:t>?</a:t>
            </a:r>
          </a:p>
          <a:p>
            <a:r>
              <a:rPr lang="en-US" sz="2800" b="1" dirty="0"/>
              <a:t>Do we play?</a:t>
            </a:r>
          </a:p>
          <a:p>
            <a:r>
              <a:rPr lang="en-US" sz="2800" b="1" dirty="0" smtClean="0"/>
              <a:t>Does </a:t>
            </a:r>
            <a:r>
              <a:rPr lang="en-US" sz="2800" b="1" dirty="0"/>
              <a:t>he / she / it play?	</a:t>
            </a:r>
            <a:endParaRPr lang="en-US" sz="2800" b="1" dirty="0" smtClean="0"/>
          </a:p>
          <a:p>
            <a:r>
              <a:rPr lang="en-US" sz="2800" b="1" dirty="0" smtClean="0"/>
              <a:t>Do </a:t>
            </a:r>
            <a:r>
              <a:rPr lang="en-US" sz="2800" b="1" dirty="0"/>
              <a:t>they play?</a:t>
            </a:r>
            <a:endParaRPr lang="ru-RU" sz="28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32856"/>
            <a:ext cx="980728" cy="9807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314104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ds04.infourok.ru/uploads/ex/0665/00143e2c-98642fc0/im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Вопросительные слова</a:t>
            </a:r>
            <a:endParaRPr lang="ru-RU" dirty="0"/>
          </a:p>
        </p:txBody>
      </p:sp>
      <p:pic>
        <p:nvPicPr>
          <p:cNvPr id="18435" name="Picture 3" descr="D:\shit\обрезать_cut-photo.r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" y="0"/>
            <a:ext cx="9115425" cy="66693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 вопросительные предложения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 you like?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</a:t>
            </a:r>
            <a:r>
              <a:rPr lang="en-US" dirty="0" smtClean="0"/>
              <a:t> do you like?</a:t>
            </a:r>
          </a:p>
          <a:p>
            <a:endParaRPr lang="en-US" dirty="0" smtClean="0"/>
          </a:p>
          <a:p>
            <a:r>
              <a:rPr lang="en-US" dirty="0" smtClean="0"/>
              <a:t>Do we play football?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When</a:t>
            </a:r>
            <a:r>
              <a:rPr lang="en-US" dirty="0" smtClean="0"/>
              <a:t> do we play football? </a:t>
            </a:r>
          </a:p>
          <a:p>
            <a:endParaRPr lang="en-US" dirty="0" smtClean="0"/>
          </a:p>
          <a:p>
            <a:r>
              <a:rPr lang="en-US" dirty="0" smtClean="0"/>
              <a:t>Does he play tennis?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Why</a:t>
            </a:r>
            <a:r>
              <a:rPr lang="en-US" dirty="0" smtClean="0"/>
              <a:t> does he play tennis?</a:t>
            </a: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/>
          <a:lstStyle/>
          <a:p>
            <a:r>
              <a:rPr lang="ru-RU" dirty="0" smtClean="0"/>
              <a:t>Схема вопросительного предложения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467600" cy="4873752"/>
          </a:xfrm>
        </p:spPr>
        <p:txBody>
          <a:bodyPr>
            <a:normAutofit fontScale="70000" lnSpcReduction="20000"/>
          </a:bodyPr>
          <a:lstStyle/>
          <a:p>
            <a:r>
              <a:rPr lang="ru-RU" sz="3100" b="1" dirty="0" smtClean="0"/>
              <a:t>Обычное вопросительное предложение </a:t>
            </a:r>
          </a:p>
          <a:p>
            <a:pPr>
              <a:buNone/>
            </a:pPr>
            <a:r>
              <a:rPr lang="ru-RU" sz="3100" dirty="0" smtClean="0"/>
              <a:t>  </a:t>
            </a:r>
            <a:r>
              <a:rPr lang="ru-RU" sz="3100" dirty="0" smtClean="0">
                <a:solidFill>
                  <a:srgbClr val="FF0000"/>
                </a:solidFill>
              </a:rPr>
              <a:t>1. Глагол </a:t>
            </a:r>
            <a:r>
              <a:rPr lang="en-US" sz="3100" dirty="0" smtClean="0">
                <a:solidFill>
                  <a:srgbClr val="FF0000"/>
                </a:solidFill>
              </a:rPr>
              <a:t>do/does </a:t>
            </a:r>
            <a:r>
              <a:rPr lang="en-US" sz="3100" dirty="0" smtClean="0">
                <a:solidFill>
                  <a:srgbClr val="00B050"/>
                </a:solidFill>
              </a:rPr>
              <a:t>2. </a:t>
            </a:r>
            <a:r>
              <a:rPr lang="ru-RU" sz="3100" dirty="0" smtClean="0">
                <a:solidFill>
                  <a:srgbClr val="00B050"/>
                </a:solidFill>
              </a:rPr>
              <a:t>Подлежащие </a:t>
            </a:r>
            <a:r>
              <a:rPr lang="ru-RU" sz="3100" dirty="0" smtClean="0">
                <a:solidFill>
                  <a:srgbClr val="0070C0"/>
                </a:solidFill>
              </a:rPr>
              <a:t>3. Сказуемое </a:t>
            </a:r>
          </a:p>
          <a:p>
            <a:pPr>
              <a:buNone/>
            </a:pPr>
            <a:r>
              <a:rPr lang="ru-RU" sz="3100" dirty="0" smtClean="0"/>
              <a:t>  </a:t>
            </a:r>
            <a:r>
              <a:rPr lang="ru-RU" sz="3100" dirty="0" smtClean="0">
                <a:solidFill>
                  <a:srgbClr val="7030A0"/>
                </a:solidFill>
              </a:rPr>
              <a:t>4. Другие члены предложения</a:t>
            </a:r>
          </a:p>
          <a:p>
            <a:pPr>
              <a:buNone/>
            </a:pPr>
            <a:r>
              <a:rPr lang="en-US" sz="3100" dirty="0" smtClean="0">
                <a:solidFill>
                  <a:srgbClr val="FF0000"/>
                </a:solidFill>
              </a:rPr>
              <a:t>  </a:t>
            </a:r>
            <a:endParaRPr lang="ru-RU" sz="31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100" dirty="0" smtClean="0">
                <a:solidFill>
                  <a:srgbClr val="FF0000"/>
                </a:solidFill>
              </a:rPr>
              <a:t>Do </a:t>
            </a:r>
            <a:r>
              <a:rPr lang="ru-RU" sz="3100" dirty="0" smtClean="0"/>
              <a:t> </a:t>
            </a:r>
            <a:r>
              <a:rPr lang="en-US" sz="3100" dirty="0" smtClean="0">
                <a:solidFill>
                  <a:srgbClr val="00B050"/>
                </a:solidFill>
              </a:rPr>
              <a:t>you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B0F0"/>
                </a:solidFill>
              </a:rPr>
              <a:t>play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7030A0"/>
                </a:solidFill>
              </a:rPr>
              <a:t>tennis</a:t>
            </a:r>
            <a:r>
              <a:rPr lang="en-US" sz="3100" dirty="0" smtClean="0"/>
              <a:t>?    </a:t>
            </a:r>
            <a:r>
              <a:rPr lang="en-US" sz="3100" dirty="0" smtClean="0">
                <a:solidFill>
                  <a:srgbClr val="FF0000"/>
                </a:solidFill>
              </a:rPr>
              <a:t>Does </a:t>
            </a:r>
            <a:r>
              <a:rPr lang="en-US" sz="3100" dirty="0" smtClean="0">
                <a:solidFill>
                  <a:srgbClr val="00B050"/>
                </a:solidFill>
              </a:rPr>
              <a:t>he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70C0"/>
                </a:solidFill>
              </a:rPr>
              <a:t>sing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7030A0"/>
                </a:solidFill>
              </a:rPr>
              <a:t>a song</a:t>
            </a:r>
            <a:r>
              <a:rPr lang="en-US" sz="3100" dirty="0" smtClean="0"/>
              <a:t>?</a:t>
            </a:r>
          </a:p>
          <a:p>
            <a:pPr>
              <a:buNone/>
            </a:pPr>
            <a:r>
              <a:rPr lang="ru-RU" sz="3100" dirty="0" smtClean="0"/>
              <a:t>  </a:t>
            </a:r>
          </a:p>
          <a:p>
            <a:pPr>
              <a:buNone/>
            </a:pPr>
            <a:r>
              <a:rPr lang="ru-RU" sz="3100" b="1" dirty="0" smtClean="0"/>
              <a:t>Вопросительное предложение с вопросительным словом</a:t>
            </a:r>
            <a:endParaRPr lang="en-US" sz="3100" b="1" dirty="0" smtClean="0"/>
          </a:p>
          <a:p>
            <a:pPr marL="457200" indent="-457200">
              <a:buNone/>
            </a:pPr>
            <a:r>
              <a:rPr lang="ru-RU" sz="3100" dirty="0" smtClean="0">
                <a:solidFill>
                  <a:srgbClr val="FFC000"/>
                </a:solidFill>
              </a:rPr>
              <a:t>      1.Вопросительное слово </a:t>
            </a:r>
            <a:r>
              <a:rPr lang="ru-RU" sz="3100" dirty="0" smtClean="0"/>
              <a:t>2. </a:t>
            </a:r>
            <a:r>
              <a:rPr lang="ru-RU" sz="3100" dirty="0" smtClean="0">
                <a:solidFill>
                  <a:srgbClr val="FF0000"/>
                </a:solidFill>
              </a:rPr>
              <a:t>Глагол </a:t>
            </a:r>
            <a:r>
              <a:rPr lang="en-US" sz="3100" dirty="0" smtClean="0">
                <a:solidFill>
                  <a:srgbClr val="FF0000"/>
                </a:solidFill>
              </a:rPr>
              <a:t>do/does </a:t>
            </a:r>
            <a:r>
              <a:rPr lang="ru-RU" sz="3100" dirty="0" smtClean="0">
                <a:solidFill>
                  <a:srgbClr val="00B050"/>
                </a:solidFill>
              </a:rPr>
              <a:t>3</a:t>
            </a:r>
            <a:r>
              <a:rPr lang="en-US" sz="3100" dirty="0" smtClean="0">
                <a:solidFill>
                  <a:srgbClr val="00B050"/>
                </a:solidFill>
              </a:rPr>
              <a:t>. </a:t>
            </a:r>
            <a:r>
              <a:rPr lang="ru-RU" sz="3100" dirty="0" smtClean="0">
                <a:solidFill>
                  <a:srgbClr val="00B050"/>
                </a:solidFill>
              </a:rPr>
              <a:t>Подлежащие </a:t>
            </a:r>
            <a:r>
              <a:rPr lang="ru-RU" sz="3100" dirty="0" smtClean="0">
                <a:solidFill>
                  <a:srgbClr val="0070C0"/>
                </a:solidFill>
              </a:rPr>
              <a:t>4. Сказуемое  </a:t>
            </a:r>
            <a:r>
              <a:rPr lang="ru-RU" sz="3100" dirty="0" smtClean="0">
                <a:solidFill>
                  <a:srgbClr val="7030A0"/>
                </a:solidFill>
              </a:rPr>
              <a:t>5. Другие члены предложения</a:t>
            </a:r>
            <a:endParaRPr lang="en-US" sz="3100" dirty="0" smtClean="0"/>
          </a:p>
          <a:p>
            <a:pPr>
              <a:buNone/>
            </a:pPr>
            <a:r>
              <a:rPr lang="en-US" sz="3100" dirty="0" smtClean="0">
                <a:solidFill>
                  <a:srgbClr val="FFC000"/>
                </a:solidFill>
              </a:rPr>
              <a:t>What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FF0000"/>
                </a:solidFill>
              </a:rPr>
              <a:t>does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B050"/>
                </a:solidFill>
              </a:rPr>
              <a:t>he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70C0"/>
                </a:solidFill>
              </a:rPr>
              <a:t>like</a:t>
            </a:r>
            <a:r>
              <a:rPr lang="en-US" sz="3100" dirty="0" smtClean="0"/>
              <a:t>?</a:t>
            </a:r>
          </a:p>
          <a:p>
            <a:pPr>
              <a:buNone/>
            </a:pPr>
            <a:r>
              <a:rPr lang="en-US" sz="3100" dirty="0" smtClean="0">
                <a:solidFill>
                  <a:srgbClr val="FFC000"/>
                </a:solidFill>
              </a:rPr>
              <a:t>Where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FF0000"/>
                </a:solidFill>
              </a:rPr>
              <a:t>does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B050"/>
                </a:solidFill>
              </a:rPr>
              <a:t>Nick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70C0"/>
                </a:solidFill>
              </a:rPr>
              <a:t>meet</a:t>
            </a: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7030A0"/>
                </a:solidFill>
              </a:rPr>
              <a:t>his friends</a:t>
            </a:r>
            <a:r>
              <a:rPr lang="en-US" sz="3100" dirty="0" smtClean="0"/>
              <a:t>?</a:t>
            </a:r>
            <a:endParaRPr lang="ru-RU" sz="31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104</TotalTime>
  <Words>129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Вопросительные предложения с вопросительным словом в present simple</vt:lpstr>
      <vt:lpstr> Образование вопросов в Present Simple</vt:lpstr>
      <vt:lpstr>Слайд 3</vt:lpstr>
      <vt:lpstr>Вопросительные слова</vt:lpstr>
      <vt:lpstr>Сравни вопросительные предложения </vt:lpstr>
      <vt:lpstr>Схема вопросительного предложения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Лондонский Тауэр</dc:title>
  <dc:creator>Зариф</dc:creator>
  <cp:lastModifiedBy>admin</cp:lastModifiedBy>
  <cp:revision>14</cp:revision>
  <dcterms:created xsi:type="dcterms:W3CDTF">2019-11-09T13:34:46Z</dcterms:created>
  <dcterms:modified xsi:type="dcterms:W3CDTF">2020-12-02T06:00:06Z</dcterms:modified>
</cp:coreProperties>
</file>