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11/8/2020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11/8/2020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84456" y="397149"/>
            <a:ext cx="9001462" cy="2387600"/>
          </a:xfrm>
        </p:spPr>
        <p:txBody>
          <a:bodyPr/>
          <a:lstStyle/>
          <a:p>
            <a:r>
              <a:rPr lang="ru-RU" dirty="0" smtClean="0">
                <a:effectLst/>
              </a:rPr>
              <a:t>«ГОРОДЕЦКАЯ РОСПИСЬ»</a:t>
            </a:r>
            <a:endParaRPr lang="ru-RU" dirty="0"/>
          </a:p>
        </p:txBody>
      </p:sp>
      <p:sp>
        <p:nvSpPr>
          <p:cNvPr id="3" name="Подзаголовок 2"/>
          <p:cNvSpPr>
            <a:spLocks noGrp="1"/>
          </p:cNvSpPr>
          <p:nvPr>
            <p:ph type="subTitle" idx="1"/>
          </p:nvPr>
        </p:nvSpPr>
        <p:spPr>
          <a:xfrm>
            <a:off x="8132703" y="93717"/>
            <a:ext cx="4059297" cy="1655762"/>
          </a:xfrm>
        </p:spPr>
        <p:txBody>
          <a:bodyPr>
            <a:normAutofit lnSpcReduction="10000"/>
          </a:bodyPr>
          <a:lstStyle/>
          <a:p>
            <a:pPr algn="r"/>
            <a:r>
              <a:rPr lang="ru-RU" dirty="0" smtClean="0"/>
              <a:t>Подготовила студентка </a:t>
            </a:r>
          </a:p>
          <a:p>
            <a:pPr algn="r"/>
            <a:r>
              <a:rPr lang="ru-RU" dirty="0" smtClean="0"/>
              <a:t>Группы Ш-31</a:t>
            </a:r>
          </a:p>
          <a:p>
            <a:pPr algn="r"/>
            <a:r>
              <a:rPr lang="ru-RU" dirty="0" err="1" smtClean="0"/>
              <a:t>Кирюшова</a:t>
            </a:r>
            <a:r>
              <a:rPr lang="ru-RU" dirty="0" smtClean="0"/>
              <a:t> Александра</a:t>
            </a:r>
            <a:endParaRPr lang="ru-RU" dirty="0"/>
          </a:p>
        </p:txBody>
      </p:sp>
      <p:pic>
        <p:nvPicPr>
          <p:cNvPr id="1026" name="Picture 2" descr="Узоры городецкой росписи пнг.). Обсуждение на LiveInternet - Российский  Сервис Онлайн-Дневник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023" y="2376594"/>
            <a:ext cx="5950935" cy="4481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465420"/>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5326" y="1292773"/>
            <a:ext cx="10353761" cy="1326321"/>
          </a:xfrm>
        </p:spPr>
        <p:txBody>
          <a:bodyPr>
            <a:normAutofit/>
          </a:bodyPr>
          <a:lstStyle/>
          <a:p>
            <a:r>
              <a:rPr lang="ru-RU" sz="4400" dirty="0" smtClean="0"/>
              <a:t>Спасибо за внимание!</a:t>
            </a:r>
            <a:endParaRPr lang="ru-RU" sz="4400" dirty="0"/>
          </a:p>
        </p:txBody>
      </p:sp>
      <p:pic>
        <p:nvPicPr>
          <p:cNvPr id="4098" name="Picture 2" descr="126290500_0_b0c94_deddec1f_orig.png (477×382) | Народная вышивка, Фолк-арт  картины рисунки, Рисун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614" y="2265973"/>
            <a:ext cx="5497787" cy="440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34572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478" y="168166"/>
            <a:ext cx="7914895" cy="725214"/>
          </a:xfrm>
        </p:spPr>
        <p:txBody>
          <a:bodyPr/>
          <a:lstStyle/>
          <a:p>
            <a:r>
              <a:rPr lang="ru-RU" dirty="0" smtClean="0">
                <a:solidFill>
                  <a:schemeClr val="accent5">
                    <a:lumMod val="60000"/>
                    <a:lumOff val="40000"/>
                  </a:schemeClr>
                </a:solidFill>
              </a:rPr>
              <a:t>История возникновения:</a:t>
            </a:r>
            <a:endParaRPr lang="ru-RU" dirty="0">
              <a:solidFill>
                <a:schemeClr val="accent5">
                  <a:lumMod val="60000"/>
                  <a:lumOff val="40000"/>
                </a:schemeClr>
              </a:solidFill>
            </a:endParaRPr>
          </a:p>
        </p:txBody>
      </p:sp>
      <p:sp>
        <p:nvSpPr>
          <p:cNvPr id="3" name="Объект 2"/>
          <p:cNvSpPr>
            <a:spLocks noGrp="1"/>
          </p:cNvSpPr>
          <p:nvPr>
            <p:ph idx="1"/>
          </p:nvPr>
        </p:nvSpPr>
        <p:spPr>
          <a:xfrm>
            <a:off x="220717" y="893380"/>
            <a:ext cx="11414234" cy="5738648"/>
          </a:xfrm>
        </p:spPr>
        <p:txBody>
          <a:bodyPr>
            <a:normAutofit/>
          </a:bodyPr>
          <a:lstStyle/>
          <a:p>
            <a:pPr algn="just"/>
            <a:r>
              <a:rPr lang="ru-RU" sz="1800" dirty="0">
                <a:latin typeface="Times New Roman" panose="02020603050405020304" pitchFamily="18" charset="0"/>
                <a:cs typeface="Times New Roman" panose="02020603050405020304" pitchFamily="18" charset="0"/>
              </a:rPr>
              <a:t>Городецкая роспись берет свое начало с XIX века. В это время она стала русским народным художественным промыслом, который возник в Нижегородской губернии около города </a:t>
            </a:r>
            <a:r>
              <a:rPr lang="ru-RU" sz="1800" dirty="0" smtClean="0">
                <a:latin typeface="Times New Roman" panose="02020603050405020304" pitchFamily="18" charset="0"/>
                <a:cs typeface="Times New Roman" panose="02020603050405020304" pitchFamily="18" charset="0"/>
              </a:rPr>
              <a:t>Городец. Начало </a:t>
            </a:r>
            <a:r>
              <a:rPr lang="ru-RU" sz="1800" dirty="0">
                <a:latin typeface="Times New Roman" panose="02020603050405020304" pitchFamily="18" charset="0"/>
                <a:cs typeface="Times New Roman" panose="02020603050405020304" pitchFamily="18" charset="0"/>
              </a:rPr>
              <a:t>городецкой росписи можно увидеть в резных прялках. Они в Городце были особенные благодаря донцам (дощечка на которую садится пряха) и гребню прялки. Донце украшалось местными мастерами с использованием особой техники инкрустации. В углубления вставлялись вырезанные из дерева другой породы (например, мореного дуба) </a:t>
            </a:r>
            <a:r>
              <a:rPr lang="ru-RU" sz="1800" dirty="0" smtClean="0">
                <a:latin typeface="Times New Roman" panose="02020603050405020304" pitchFamily="18" charset="0"/>
                <a:cs typeface="Times New Roman" panose="02020603050405020304" pitchFamily="18" charset="0"/>
              </a:rPr>
              <a:t>фигурки. Такие </a:t>
            </a:r>
            <a:r>
              <a:rPr lang="ru-RU" sz="1800" dirty="0">
                <a:latin typeface="Times New Roman" panose="02020603050405020304" pitchFamily="18" charset="0"/>
                <a:cs typeface="Times New Roman" panose="02020603050405020304" pitchFamily="18" charset="0"/>
              </a:rPr>
              <a:t>элементы рельефно отличались на поверхности, и всего два оттенка дерева в руках городецких мастеров создавали настоящие произведения искусства на основе обыкновенной </a:t>
            </a:r>
            <a:r>
              <a:rPr lang="ru-RU" sz="1800" dirty="0" smtClean="0">
                <a:latin typeface="Times New Roman" panose="02020603050405020304" pitchFamily="18" charset="0"/>
                <a:cs typeface="Times New Roman" panose="02020603050405020304" pitchFamily="18" charset="0"/>
              </a:rPr>
              <a:t>доски. Позже </a:t>
            </a:r>
            <a:r>
              <a:rPr lang="ru-RU" sz="1800" dirty="0">
                <a:latin typeface="Times New Roman" panose="02020603050405020304" pitchFamily="18" charset="0"/>
                <a:cs typeface="Times New Roman" panose="02020603050405020304" pitchFamily="18" charset="0"/>
              </a:rPr>
              <a:t>умельцы начали пользоваться подкраской (яркими синими, зелеными, красными и желтыми цветами), которые позволяли сделать донце еще </a:t>
            </a:r>
            <a:r>
              <a:rPr lang="ru-RU" sz="1800" dirty="0" smtClean="0">
                <a:latin typeface="Times New Roman" panose="02020603050405020304" pitchFamily="18" charset="0"/>
                <a:cs typeface="Times New Roman" panose="02020603050405020304" pitchFamily="18" charset="0"/>
              </a:rPr>
              <a:t>красочнее. Увеличившаяся </a:t>
            </a:r>
            <a:r>
              <a:rPr lang="ru-RU" sz="1800" dirty="0">
                <a:latin typeface="Times New Roman" panose="02020603050405020304" pitchFamily="18" charset="0"/>
                <a:cs typeface="Times New Roman" panose="02020603050405020304" pitchFamily="18" charset="0"/>
              </a:rPr>
              <a:t>потребность в производстве прядильных донец побудила мастеров пересмотреть технику декорирования, сделав ее более простой. Во второй половине XIX века инкрустация как сложная и трудоемкая техника была заменена обыкновенной резьбой с покраской, а уже в конце века преобладающим декором донец становятся живописные элементы.</a:t>
            </a:r>
          </a:p>
        </p:txBody>
      </p:sp>
      <p:pic>
        <p:nvPicPr>
          <p:cNvPr id="2050" name="Picture 2" descr="текстуры для росписи | Записи в рубрике текстуры для росписи | Дневник  Е_ленка : LiveInternet - Российский Сервис Онлайн-Дневник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499" y="3371741"/>
            <a:ext cx="3985501" cy="398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372525"/>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4609" y="115614"/>
            <a:ext cx="10353761" cy="1326321"/>
          </a:xfrm>
        </p:spPr>
        <p:txBody>
          <a:bodyPr/>
          <a:lstStyle/>
          <a:p>
            <a:r>
              <a:rPr lang="ru-RU" dirty="0">
                <a:solidFill>
                  <a:schemeClr val="accent4">
                    <a:lumMod val="60000"/>
                    <a:lumOff val="40000"/>
                  </a:schemeClr>
                </a:solidFill>
              </a:rPr>
              <a:t>Характерные признаки городецкой </a:t>
            </a:r>
            <a:r>
              <a:rPr lang="ru-RU" dirty="0" smtClean="0">
                <a:solidFill>
                  <a:schemeClr val="accent4">
                    <a:lumMod val="60000"/>
                    <a:lumOff val="40000"/>
                  </a:schemeClr>
                </a:solidFill>
              </a:rPr>
              <a:t>росписи:</a:t>
            </a:r>
            <a:endParaRPr lang="ru-RU" dirty="0">
              <a:solidFill>
                <a:schemeClr val="accent4">
                  <a:lumMod val="60000"/>
                  <a:lumOff val="40000"/>
                </a:schemeClr>
              </a:solidFill>
            </a:endParaRPr>
          </a:p>
        </p:txBody>
      </p:sp>
      <p:sp>
        <p:nvSpPr>
          <p:cNvPr id="3" name="Объект 2"/>
          <p:cNvSpPr>
            <a:spLocks noGrp="1"/>
          </p:cNvSpPr>
          <p:nvPr>
            <p:ph idx="1"/>
          </p:nvPr>
        </p:nvSpPr>
        <p:spPr>
          <a:xfrm>
            <a:off x="577464" y="1318298"/>
            <a:ext cx="6632633" cy="3695136"/>
          </a:xfrm>
        </p:spPr>
        <p:txBody>
          <a:bodyPr>
            <a:noAutofit/>
          </a:bodyPr>
          <a:lstStyle/>
          <a:p>
            <a:pPr algn="just"/>
            <a:r>
              <a:rPr lang="ru-RU" sz="1800" dirty="0">
                <a:latin typeface="Times New Roman" panose="02020603050405020304" pitchFamily="18" charset="0"/>
                <a:cs typeface="Times New Roman" panose="02020603050405020304" pitchFamily="18" charset="0"/>
              </a:rPr>
              <a:t>Украшающая донца для прялок, мебель, сундуки, сани, дуги и множество других бытовых предметов, городецкая роспись всегда отличалась содержательностью и была богата жанровыми </a:t>
            </a:r>
            <a:r>
              <a:rPr lang="ru-RU" sz="1800" dirty="0" smtClean="0">
                <a:latin typeface="Times New Roman" panose="02020603050405020304" pitchFamily="18" charset="0"/>
                <a:cs typeface="Times New Roman" panose="02020603050405020304" pitchFamily="18" charset="0"/>
              </a:rPr>
              <a:t>сценами. Они </a:t>
            </a:r>
            <a:r>
              <a:rPr lang="ru-RU" sz="1800" dirty="0">
                <a:latin typeface="Times New Roman" panose="02020603050405020304" pitchFamily="18" charset="0"/>
                <a:cs typeface="Times New Roman" panose="02020603050405020304" pitchFamily="18" charset="0"/>
              </a:rPr>
              <a:t>могли быть условными, вольными по характеру и иногда напоминали шарж в своей декоративности</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p>
            <a:pPr algn="just"/>
            <a:r>
              <a:rPr lang="ru-RU" sz="1800" dirty="0">
                <a:latin typeface="Times New Roman" panose="02020603050405020304" pitchFamily="18" charset="0"/>
                <a:cs typeface="Times New Roman" panose="02020603050405020304" pitchFamily="18" charset="0"/>
              </a:rPr>
              <a:t>Сюжетами для росписи становились жизненные ситуации, обычно крестьянский и купеческий быт. Значительную часть художества занимали широко и декоративно расписанные цветочные мотивы. Часто встречаются реалистичные и идеализированные мотивы образов птиц и </a:t>
            </a:r>
            <a:r>
              <a:rPr lang="ru-RU" sz="1800" dirty="0" smtClean="0">
                <a:latin typeface="Times New Roman" panose="02020603050405020304" pitchFamily="18" charset="0"/>
                <a:cs typeface="Times New Roman" panose="02020603050405020304" pitchFamily="18" charset="0"/>
              </a:rPr>
              <a:t>животных. Здесь </a:t>
            </a:r>
            <a:r>
              <a:rPr lang="ru-RU" sz="1800" dirty="0">
                <a:latin typeface="Times New Roman" panose="02020603050405020304" pitchFamily="18" charset="0"/>
                <a:cs typeface="Times New Roman" panose="02020603050405020304" pitchFamily="18" charset="0"/>
              </a:rPr>
              <a:t>можно увидеть львов и барсов, величественных коней и петухов в гордой и воинственной позе. Нередко изображения делали парными, обращенными одно к другому.</a:t>
            </a: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7357242" y="778774"/>
            <a:ext cx="4478721" cy="5842096"/>
          </a:xfrm>
          <a:prstGeom prst="rect">
            <a:avLst/>
          </a:prstGeom>
        </p:spPr>
      </p:pic>
    </p:spTree>
    <p:extLst>
      <p:ext uri="{BB962C8B-B14F-4D97-AF65-F5344CB8AC3E}">
        <p14:creationId xmlns:p14="http://schemas.microsoft.com/office/powerpoint/2010/main" val="2127107881"/>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24306" y="3535981"/>
            <a:ext cx="10353762" cy="2969922"/>
          </a:xfrm>
        </p:spPr>
        <p:txBody>
          <a:bodyPr>
            <a:normAutofit/>
          </a:bodyPr>
          <a:lstStyle/>
          <a:p>
            <a:pPr algn="just"/>
            <a:r>
              <a:rPr lang="ru-RU" sz="1800" dirty="0">
                <a:latin typeface="Times New Roman" panose="02020603050405020304" pitchFamily="18" charset="0"/>
                <a:cs typeface="Times New Roman" panose="02020603050405020304" pitchFamily="18" charset="0"/>
              </a:rPr>
              <a:t>Поле росписей городецкие мастера щедро усеивают цветами (ромашками, купавками, розами), целыми их букетами и гирляндами. А иногда, где уместно, используется мотив пышного занавеса со </a:t>
            </a:r>
            <a:r>
              <a:rPr lang="ru-RU" sz="1800" dirty="0" smtClean="0">
                <a:latin typeface="Times New Roman" panose="02020603050405020304" pitchFamily="18" charset="0"/>
                <a:cs typeface="Times New Roman" panose="02020603050405020304" pitchFamily="18" charset="0"/>
              </a:rPr>
              <a:t>шнуром. В </a:t>
            </a:r>
            <a:r>
              <a:rPr lang="ru-RU" sz="1800" dirty="0">
                <a:latin typeface="Times New Roman" panose="02020603050405020304" pitchFamily="18" charset="0"/>
                <a:cs typeface="Times New Roman" panose="02020603050405020304" pitchFamily="18" charset="0"/>
              </a:rPr>
              <a:t>росписи используются контрастные яркие цвета: зеленый (яркий), красный (напряженный), синий (глубокий) и еще больше подчеркивающий декоративность мотивов черный цвет</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p>
            <a:pPr algn="just"/>
            <a:r>
              <a:rPr lang="ru-RU" sz="1800" dirty="0">
                <a:latin typeface="Times New Roman" panose="02020603050405020304" pitchFamily="18" charset="0"/>
                <a:cs typeface="Times New Roman" panose="02020603050405020304" pitchFamily="18" charset="0"/>
              </a:rPr>
              <a:t>Изображение наносится без предварительного рисунка. Для этого используется кисть, которая взаимодействует с поверхностью будущего произведения свободным ударом. При этом, мастер может использовать всевозможные приемы: от широких мазков до тончайших штрихов.</a:t>
            </a:r>
          </a:p>
        </p:txBody>
      </p:sp>
      <p:pic>
        <p:nvPicPr>
          <p:cNvPr id="4" name="Рисунок 3"/>
          <p:cNvPicPr>
            <a:picLocks noChangeAspect="1"/>
          </p:cNvPicPr>
          <p:nvPr/>
        </p:nvPicPr>
        <p:blipFill>
          <a:blip r:embed="rId2"/>
          <a:stretch>
            <a:fillRect/>
          </a:stretch>
        </p:blipFill>
        <p:spPr>
          <a:xfrm>
            <a:off x="3243687" y="192706"/>
            <a:ext cx="5715000" cy="3343275"/>
          </a:xfrm>
          <a:prstGeom prst="rect">
            <a:avLst/>
          </a:prstGeom>
        </p:spPr>
      </p:pic>
    </p:spTree>
    <p:extLst>
      <p:ext uri="{BB962C8B-B14F-4D97-AF65-F5344CB8AC3E}">
        <p14:creationId xmlns:p14="http://schemas.microsoft.com/office/powerpoint/2010/main" val="110506745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9712" y="84083"/>
            <a:ext cx="10353761" cy="1114097"/>
          </a:xfrm>
        </p:spPr>
        <p:txBody>
          <a:bodyPr/>
          <a:lstStyle/>
          <a:p>
            <a:r>
              <a:rPr lang="ru-RU" sz="3200" dirty="0">
                <a:solidFill>
                  <a:schemeClr val="accent6">
                    <a:lumMod val="60000"/>
                    <a:lumOff val="40000"/>
                  </a:schemeClr>
                </a:solidFill>
              </a:rPr>
              <a:t>Нанесение рисунка по технологии городецкой </a:t>
            </a:r>
            <a:r>
              <a:rPr lang="ru-RU" sz="3200" dirty="0" smtClean="0">
                <a:solidFill>
                  <a:schemeClr val="accent6">
                    <a:lumMod val="60000"/>
                    <a:lumOff val="40000"/>
                  </a:schemeClr>
                </a:solidFill>
              </a:rPr>
              <a:t>росписи:</a:t>
            </a:r>
            <a:endParaRPr lang="ru-RU" dirty="0">
              <a:solidFill>
                <a:schemeClr val="accent6">
                  <a:lumMod val="60000"/>
                  <a:lumOff val="40000"/>
                </a:schemeClr>
              </a:solidFill>
            </a:endParaRPr>
          </a:p>
        </p:txBody>
      </p:sp>
      <p:sp>
        <p:nvSpPr>
          <p:cNvPr id="3" name="Объект 2"/>
          <p:cNvSpPr>
            <a:spLocks noGrp="1"/>
          </p:cNvSpPr>
          <p:nvPr>
            <p:ph idx="1"/>
          </p:nvPr>
        </p:nvSpPr>
        <p:spPr>
          <a:xfrm>
            <a:off x="262153" y="1198179"/>
            <a:ext cx="11315648" cy="5034455"/>
          </a:xfrm>
        </p:spPr>
        <p:txBody>
          <a:bodyPr>
            <a:normAutofit fontScale="77500" lnSpcReduction="20000"/>
          </a:bodyPr>
          <a:lstStyle/>
          <a:p>
            <a:pPr marL="0" indent="0">
              <a:buNone/>
            </a:pPr>
            <a:r>
              <a:rPr lang="ru-RU" sz="3800" b="1" i="1" dirty="0">
                <a:solidFill>
                  <a:srgbClr val="FFC000"/>
                </a:solidFill>
                <a:effectLst/>
                <a:latin typeface="Times New Roman" panose="02020603050405020304" pitchFamily="18" charset="0"/>
                <a:cs typeface="Times New Roman" panose="02020603050405020304" pitchFamily="18" charset="0"/>
              </a:rPr>
              <a:t>Технологические особенности промысла:</a:t>
            </a:r>
          </a:p>
          <a:p>
            <a:pPr marL="457200" indent="-457200" algn="just">
              <a:buFont typeface="+mj-lt"/>
              <a:buAutoNum type="arabicPeriod"/>
            </a:pPr>
            <a:r>
              <a:rPr lang="ru-RU" sz="2300" dirty="0">
                <a:effectLst/>
                <a:latin typeface="Times New Roman" panose="02020603050405020304" pitchFamily="18" charset="0"/>
                <a:cs typeface="Times New Roman" panose="02020603050405020304" pitchFamily="18" charset="0"/>
              </a:rPr>
              <a:t>Краски наносят сразу на древесину, предварительная обработка грунтовкой не предусмотрена.</a:t>
            </a:r>
          </a:p>
          <a:p>
            <a:pPr marL="457200" indent="-457200" algn="just">
              <a:buFont typeface="+mj-lt"/>
              <a:buAutoNum type="arabicPeriod"/>
            </a:pPr>
            <a:r>
              <a:rPr lang="ru-RU" sz="2300" dirty="0">
                <a:effectLst/>
                <a:latin typeface="Times New Roman" panose="02020603050405020304" pitchFamily="18" charset="0"/>
                <a:cs typeface="Times New Roman" panose="02020603050405020304" pitchFamily="18" charset="0"/>
              </a:rPr>
              <a:t>Фон может быть разным – черный, красный или желтый. Это все традиционная цветовая база для городецкого искусства, причем, цвет должен скрывать все шероховатости и неровности поверхности. И уже после высыхания фона мастер приступал к нанесению рисунка.</a:t>
            </a:r>
          </a:p>
          <a:p>
            <a:pPr marL="457200" indent="-457200" algn="just">
              <a:buFont typeface="+mj-lt"/>
              <a:buAutoNum type="arabicPeriod"/>
            </a:pPr>
            <a:r>
              <a:rPr lang="ru-RU" sz="2300" dirty="0">
                <a:effectLst/>
                <a:latin typeface="Times New Roman" panose="02020603050405020304" pitchFamily="18" charset="0"/>
                <a:cs typeface="Times New Roman" panose="02020603050405020304" pitchFamily="18" charset="0"/>
              </a:rPr>
              <a:t>Первые краски умельцы изготавливали на яичной основе, но, несмотря на устойчивость состава, цветовая палитра не баловала разнообразием. Для красящего пигмента брали ягоды и травы.</a:t>
            </a:r>
          </a:p>
          <a:p>
            <a:pPr marL="457200" indent="-457200" algn="just">
              <a:buFont typeface="+mj-lt"/>
              <a:buAutoNum type="arabicPeriod"/>
            </a:pPr>
            <a:r>
              <a:rPr lang="ru-RU" sz="2300" dirty="0">
                <a:effectLst/>
                <a:latin typeface="Times New Roman" panose="02020603050405020304" pitchFamily="18" charset="0"/>
                <a:cs typeface="Times New Roman" panose="02020603050405020304" pitchFamily="18" charset="0"/>
              </a:rPr>
              <a:t>Впоследствии начали появляться более комфортные красящие компоненты: сегодня мастера, поддерживающие нижегородский промысел, работают масляными красками. Наиболее эффективный вариант – темпера, краска на сухой основе</a:t>
            </a:r>
            <a:r>
              <a:rPr lang="ru-RU" sz="2300" dirty="0" smtClean="0">
                <a:effectLst/>
                <a:latin typeface="Times New Roman" panose="02020603050405020304" pitchFamily="18" charset="0"/>
                <a:cs typeface="Times New Roman" panose="02020603050405020304" pitchFamily="18" charset="0"/>
              </a:rPr>
              <a:t>.</a:t>
            </a:r>
          </a:p>
          <a:p>
            <a:pPr marL="457200" indent="-457200" algn="just">
              <a:buFont typeface="+mj-lt"/>
              <a:buAutoNum type="arabicPeriod"/>
            </a:pPr>
            <a:r>
              <a:rPr lang="ru-RU" sz="2300" dirty="0">
                <a:effectLst/>
                <a:latin typeface="Times New Roman" panose="02020603050405020304" pitchFamily="18" charset="0"/>
                <a:cs typeface="Times New Roman" panose="02020603050405020304" pitchFamily="18" charset="0"/>
              </a:rPr>
              <a:t>Отличает городецкую роспись особенная точность линий: ее мастера «подсмотрели» у резчиков. На создание одной работы не зря уходило несколько дней – прорисовка деталей была совершенной. И это при том, что городецкую роспись долгое время несправедливо считали грубой и простецкой! Нет, мастера выписывали буквально каждую линию, чтобы добиться максимальной четкости образа, и заметно это еще на расписных прялках.</a:t>
            </a:r>
          </a:p>
          <a:p>
            <a:pPr marL="457200" indent="-457200" algn="just">
              <a:buFont typeface="+mj-lt"/>
              <a:buAutoNum type="arabicPeriod"/>
            </a:pPr>
            <a:endParaRPr lang="ru-RU" sz="2900" dirty="0">
              <a:effectLst/>
              <a:latin typeface="Times New Roman" panose="02020603050405020304" pitchFamily="18" charset="0"/>
              <a:cs typeface="Times New Roman" panose="02020603050405020304" pitchFamily="18" charset="0"/>
            </a:endParaRPr>
          </a:p>
          <a:p>
            <a:pPr algn="just"/>
            <a:endParaRPr lang="ru-RU" sz="2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981799"/>
      </p:ext>
    </p:extLst>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643" y="99099"/>
            <a:ext cx="11856274" cy="4115550"/>
          </a:xfrm>
        </p:spPr>
        <p:txBody>
          <a:bodyPr>
            <a:noAutofit/>
          </a:bodyPr>
          <a:lstStyle/>
          <a:p>
            <a:pPr marL="457200" indent="-457200" algn="just">
              <a:buAutoNum type="arabicPeriod" startAt="6"/>
            </a:pPr>
            <a:r>
              <a:rPr lang="ru-RU" sz="1800" dirty="0" smtClean="0">
                <a:effectLst/>
                <a:latin typeface="Times New Roman" panose="02020603050405020304" pitchFamily="18" charset="0"/>
                <a:cs typeface="Times New Roman" panose="02020603050405020304" pitchFamily="18" charset="0"/>
              </a:rPr>
              <a:t>Можно </a:t>
            </a:r>
            <a:r>
              <a:rPr lang="ru-RU" sz="1800" dirty="0">
                <a:effectLst/>
                <a:latin typeface="Times New Roman" panose="02020603050405020304" pitchFamily="18" charset="0"/>
                <a:cs typeface="Times New Roman" panose="02020603050405020304" pitchFamily="18" charset="0"/>
              </a:rPr>
              <a:t>сказать, выдерживались и каноны росписи. На декоративных разделочных досках людской мир был представлен в верхней плоскости, внизу же изображались представители фауны и флоры. Но строгой каноничности в городецком творчестве не было, и это прекрасно – изображения привлекали своей естественностью, легкостью, созвучием жизни людей и жизни </a:t>
            </a:r>
            <a:r>
              <a:rPr lang="ru-RU" sz="1800" dirty="0" smtClean="0">
                <a:effectLst/>
                <a:latin typeface="Times New Roman" panose="02020603050405020304" pitchFamily="18" charset="0"/>
                <a:cs typeface="Times New Roman" panose="02020603050405020304" pitchFamily="18" charset="0"/>
              </a:rPr>
              <a:t>природы.</a:t>
            </a:r>
          </a:p>
          <a:p>
            <a:pPr marL="457200" indent="-457200" algn="just">
              <a:buAutoNum type="arabicPeriod" startAt="6"/>
            </a:pPr>
            <a:r>
              <a:rPr lang="ru-RU" sz="1800" dirty="0" smtClean="0">
                <a:effectLst/>
                <a:latin typeface="Times New Roman" panose="02020603050405020304" pitchFamily="18" charset="0"/>
                <a:cs typeface="Times New Roman" panose="02020603050405020304" pitchFamily="18" charset="0"/>
              </a:rPr>
              <a:t>Не </a:t>
            </a:r>
            <a:r>
              <a:rPr lang="ru-RU" sz="1800" dirty="0">
                <a:effectLst/>
                <a:latin typeface="Times New Roman" panose="02020603050405020304" pitchFamily="18" charset="0"/>
                <a:cs typeface="Times New Roman" panose="02020603050405020304" pitchFamily="18" charset="0"/>
              </a:rPr>
              <a:t>отказать промыслу и в разнообразии форм. Сначала мастера брались за украшение </a:t>
            </a:r>
            <a:r>
              <a:rPr lang="ru-RU" sz="1800" dirty="0" err="1">
                <a:effectLst/>
                <a:latin typeface="Times New Roman" panose="02020603050405020304" pitchFamily="18" charset="0"/>
                <a:cs typeface="Times New Roman" panose="02020603050405020304" pitchFamily="18" charset="0"/>
              </a:rPr>
              <a:t>прялочных</a:t>
            </a:r>
            <a:r>
              <a:rPr lang="ru-RU" sz="1800" dirty="0">
                <a:effectLst/>
                <a:latin typeface="Times New Roman" panose="02020603050405020304" pitchFamily="18" charset="0"/>
                <a:cs typeface="Times New Roman" panose="02020603050405020304" pitchFamily="18" charset="0"/>
              </a:rPr>
              <a:t> донец, а потом взялись и коробы, и за лукошки, и за полочки, шкафчики, мебель. Предметы округлых форм, которые становились базой для росписи, могли помочь создать не простое, а сферическое </a:t>
            </a:r>
            <a:r>
              <a:rPr lang="ru-RU" sz="1800" dirty="0" smtClean="0">
                <a:effectLst/>
                <a:latin typeface="Times New Roman" panose="02020603050405020304" pitchFamily="18" charset="0"/>
                <a:cs typeface="Times New Roman" panose="02020603050405020304" pitchFamily="18" charset="0"/>
              </a:rPr>
              <a:t>изображение.</a:t>
            </a:r>
          </a:p>
          <a:p>
            <a:pPr marL="457200" indent="-457200" algn="just">
              <a:buAutoNum type="arabicPeriod" startAt="6"/>
            </a:pPr>
            <a:r>
              <a:rPr lang="ru-RU" sz="1800" dirty="0" smtClean="0">
                <a:effectLst/>
                <a:latin typeface="Times New Roman" panose="02020603050405020304" pitchFamily="18" charset="0"/>
                <a:cs typeface="Times New Roman" panose="02020603050405020304" pitchFamily="18" charset="0"/>
              </a:rPr>
              <a:t>Если </a:t>
            </a:r>
            <a:r>
              <a:rPr lang="ru-RU" sz="1800" dirty="0">
                <a:effectLst/>
                <a:latin typeface="Times New Roman" panose="02020603050405020304" pitchFamily="18" charset="0"/>
                <a:cs typeface="Times New Roman" panose="02020603050405020304" pitchFamily="18" charset="0"/>
              </a:rPr>
              <a:t>говорить о настоящих мастерах, то кроме кистей и красок для росписи художникам ничего не было нужно. Но если за дело берется новичок, то он сначала намечает рисунок карандашом. Впоследствии контуры рисунка мастер художник подчеркивает черным или белым, что позволяет изображению выглядеть </a:t>
            </a:r>
            <a:r>
              <a:rPr lang="ru-RU" sz="1800" dirty="0" smtClean="0">
                <a:effectLst/>
                <a:latin typeface="Times New Roman" panose="02020603050405020304" pitchFamily="18" charset="0"/>
                <a:cs typeface="Times New Roman" panose="02020603050405020304" pitchFamily="18" charset="0"/>
              </a:rPr>
              <a:t>натурально.</a:t>
            </a:r>
          </a:p>
          <a:p>
            <a:pPr marL="457200" indent="-457200" algn="just">
              <a:buAutoNum type="arabicPeriod" startAt="6"/>
            </a:pPr>
            <a:r>
              <a:rPr lang="ru-RU" sz="1800" dirty="0" smtClean="0">
                <a:effectLst/>
                <a:latin typeface="Times New Roman" panose="02020603050405020304" pitchFamily="18" charset="0"/>
                <a:cs typeface="Times New Roman" panose="02020603050405020304" pitchFamily="18" charset="0"/>
              </a:rPr>
              <a:t>Рисунок </a:t>
            </a:r>
            <a:r>
              <a:rPr lang="ru-RU" sz="1800" dirty="0">
                <a:effectLst/>
                <a:latin typeface="Times New Roman" panose="02020603050405020304" pitchFamily="18" charset="0"/>
                <a:cs typeface="Times New Roman" panose="02020603050405020304" pitchFamily="18" charset="0"/>
              </a:rPr>
              <a:t>наносили крупными, уверенными мазками. Какое-то время все же мастера грунтовали поверхность, но потом вернулись к необработанной основе. И это делало изображение прозрачным и легким.</a:t>
            </a:r>
          </a:p>
          <a:p>
            <a:endParaRPr lang="ru-RU" sz="1600" dirty="0"/>
          </a:p>
        </p:txBody>
      </p:sp>
      <p:pic>
        <p:nvPicPr>
          <p:cNvPr id="4" name="Рисунок 3"/>
          <p:cNvPicPr>
            <a:picLocks noChangeAspect="1"/>
          </p:cNvPicPr>
          <p:nvPr/>
        </p:nvPicPr>
        <p:blipFill>
          <a:blip r:embed="rId2"/>
          <a:stretch>
            <a:fillRect/>
          </a:stretch>
        </p:blipFill>
        <p:spPr>
          <a:xfrm>
            <a:off x="4432083" y="4537823"/>
            <a:ext cx="3495394" cy="2102529"/>
          </a:xfrm>
          <a:prstGeom prst="rect">
            <a:avLst/>
          </a:prstGeom>
        </p:spPr>
      </p:pic>
    </p:spTree>
    <p:extLst>
      <p:ext uri="{BB962C8B-B14F-4D97-AF65-F5344CB8AC3E}">
        <p14:creationId xmlns:p14="http://schemas.microsoft.com/office/powerpoint/2010/main" val="14950206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40526" y="246243"/>
            <a:ext cx="7231722" cy="5891798"/>
          </a:xfrm>
        </p:spPr>
        <p:txBody>
          <a:bodyPr>
            <a:normAutofit fontScale="92500" lnSpcReduction="10000"/>
          </a:bodyPr>
          <a:lstStyle/>
          <a:p>
            <a:pPr algn="just"/>
            <a:r>
              <a:rPr lang="ru-RU" b="1" dirty="0">
                <a:solidFill>
                  <a:srgbClr val="FFC000"/>
                </a:solidFill>
                <a:effectLst/>
                <a:latin typeface="Times New Roman" panose="02020603050405020304" pitchFamily="18" charset="0"/>
                <a:cs typeface="Times New Roman" panose="02020603050405020304" pitchFamily="18" charset="0"/>
              </a:rPr>
              <a:t>Технологический процесс делился на 3 этапа: </a:t>
            </a:r>
            <a:r>
              <a:rPr lang="ru-RU" dirty="0">
                <a:effectLst/>
                <a:latin typeface="Times New Roman" panose="02020603050405020304" pitchFamily="18" charset="0"/>
                <a:cs typeface="Times New Roman" panose="02020603050405020304" pitchFamily="18" charset="0"/>
              </a:rPr>
              <a:t>и эти этапы отличались не только разными материалами, но и принципами действия мастера. Между каждым этапом изделие «отдыхало». Первый этап – </a:t>
            </a:r>
            <a:r>
              <a:rPr lang="ru-RU" dirty="0" err="1">
                <a:effectLst/>
                <a:latin typeface="Times New Roman" panose="02020603050405020304" pitchFamily="18" charset="0"/>
                <a:cs typeface="Times New Roman" panose="02020603050405020304" pitchFamily="18" charset="0"/>
              </a:rPr>
              <a:t>замалевка</a:t>
            </a:r>
            <a:r>
              <a:rPr lang="ru-RU" dirty="0">
                <a:effectLst/>
                <a:latin typeface="Times New Roman" panose="02020603050405020304" pitchFamily="18" charset="0"/>
                <a:cs typeface="Times New Roman" panose="02020603050405020304" pitchFamily="18" charset="0"/>
              </a:rPr>
              <a:t>: на основу наносятся основные элементы и главные цвета будущего изображения. Иначе этап известен как «</a:t>
            </a:r>
            <a:r>
              <a:rPr lang="ru-RU" dirty="0" err="1">
                <a:effectLst/>
                <a:latin typeface="Times New Roman" panose="02020603050405020304" pitchFamily="18" charset="0"/>
                <a:cs typeface="Times New Roman" panose="02020603050405020304" pitchFamily="18" charset="0"/>
              </a:rPr>
              <a:t>замалевок</a:t>
            </a:r>
            <a:r>
              <a:rPr lang="ru-RU" dirty="0">
                <a:effectLst/>
                <a:latin typeface="Times New Roman" panose="02020603050405020304" pitchFamily="18" charset="0"/>
                <a:cs typeface="Times New Roman" panose="02020603050405020304" pitchFamily="18" charset="0"/>
              </a:rPr>
              <a:t>» или «подмалевок». Сменяет его </a:t>
            </a:r>
            <a:r>
              <a:rPr lang="ru-RU" dirty="0" err="1">
                <a:effectLst/>
                <a:latin typeface="Times New Roman" panose="02020603050405020304" pitchFamily="18" charset="0"/>
                <a:cs typeface="Times New Roman" panose="02020603050405020304" pitchFamily="18" charset="0"/>
              </a:rPr>
              <a:t>теневка</a:t>
            </a:r>
            <a:r>
              <a:rPr lang="ru-RU" dirty="0">
                <a:effectLst/>
                <a:latin typeface="Times New Roman" panose="02020603050405020304" pitchFamily="18" charset="0"/>
                <a:cs typeface="Times New Roman" panose="02020603050405020304" pitchFamily="18" charset="0"/>
              </a:rPr>
              <a:t>. На уже расставленные цветовые пятна наносится контрастный рисунок (обычно делают это темной краской по светлому фону). Ну и завершает рабочий процесс </a:t>
            </a:r>
            <a:r>
              <a:rPr lang="ru-RU" dirty="0" err="1">
                <a:effectLst/>
                <a:latin typeface="Times New Roman" panose="02020603050405020304" pitchFamily="18" charset="0"/>
                <a:cs typeface="Times New Roman" panose="02020603050405020304" pitchFamily="18" charset="0"/>
              </a:rPr>
              <a:t>разживка</a:t>
            </a:r>
            <a:r>
              <a:rPr lang="ru-RU" dirty="0">
                <a:effectLst/>
                <a:latin typeface="Times New Roman" panose="02020603050405020304" pitchFamily="18" charset="0"/>
                <a:cs typeface="Times New Roman" panose="02020603050405020304" pitchFamily="18" charset="0"/>
              </a:rPr>
              <a:t>. Мастер добавляет на изображение блики и мелкие белые детали, за счет которых рисунок оживает.</a:t>
            </a:r>
          </a:p>
          <a:p>
            <a:pPr algn="just"/>
            <a:r>
              <a:rPr lang="ru-RU" dirty="0">
                <a:effectLst/>
                <a:latin typeface="Times New Roman" panose="02020603050405020304" pitchFamily="18" charset="0"/>
                <a:cs typeface="Times New Roman" panose="02020603050405020304" pitchFamily="18" charset="0"/>
              </a:rPr>
              <a:t>Так могут возникать большие и маленькие работы, создание которых сегодня осилит и человек без художественного образования. Возраст не так важен, как не важны и начальные умения. Нужно проникнуться городецким творчеством, понять его технологию и отработать ее сначала на бумаге, а потом уже и на дереве.</a:t>
            </a:r>
          </a:p>
          <a:p>
            <a:endParaRPr lang="ru-RU" dirty="0"/>
          </a:p>
        </p:txBody>
      </p:sp>
      <p:pic>
        <p:nvPicPr>
          <p:cNvPr id="5" name="Рисунок 4"/>
          <p:cNvPicPr>
            <a:picLocks noChangeAspect="1"/>
          </p:cNvPicPr>
          <p:nvPr/>
        </p:nvPicPr>
        <p:blipFill>
          <a:blip r:embed="rId2"/>
          <a:stretch>
            <a:fillRect/>
          </a:stretch>
        </p:blipFill>
        <p:spPr>
          <a:xfrm>
            <a:off x="8185150" y="1302661"/>
            <a:ext cx="3807809" cy="3778962"/>
          </a:xfrm>
          <a:prstGeom prst="rect">
            <a:avLst/>
          </a:prstGeom>
        </p:spPr>
      </p:pic>
    </p:spTree>
    <p:extLst>
      <p:ext uri="{BB962C8B-B14F-4D97-AF65-F5344CB8AC3E}">
        <p14:creationId xmlns:p14="http://schemas.microsoft.com/office/powerpoint/2010/main" val="277580524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8397765" y="112657"/>
            <a:ext cx="3331780" cy="3577697"/>
          </a:xfrm>
          <a:prstGeom prst="rect">
            <a:avLst/>
          </a:prstGeom>
        </p:spPr>
      </p:pic>
      <p:pic>
        <p:nvPicPr>
          <p:cNvPr id="3" name="Рисунок 2"/>
          <p:cNvPicPr>
            <a:picLocks noChangeAspect="1"/>
          </p:cNvPicPr>
          <p:nvPr/>
        </p:nvPicPr>
        <p:blipFill>
          <a:blip r:embed="rId3"/>
          <a:stretch>
            <a:fillRect/>
          </a:stretch>
        </p:blipFill>
        <p:spPr>
          <a:xfrm>
            <a:off x="357352" y="3029856"/>
            <a:ext cx="3426373" cy="3645661"/>
          </a:xfrm>
          <a:prstGeom prst="rect">
            <a:avLst/>
          </a:prstGeom>
        </p:spPr>
      </p:pic>
      <p:pic>
        <p:nvPicPr>
          <p:cNvPr id="4" name="Рисунок 3"/>
          <p:cNvPicPr>
            <a:picLocks noChangeAspect="1"/>
          </p:cNvPicPr>
          <p:nvPr/>
        </p:nvPicPr>
        <p:blipFill>
          <a:blip r:embed="rId4"/>
          <a:stretch>
            <a:fillRect/>
          </a:stretch>
        </p:blipFill>
        <p:spPr>
          <a:xfrm>
            <a:off x="4107245" y="655091"/>
            <a:ext cx="3765003" cy="5195704"/>
          </a:xfrm>
          <a:prstGeom prst="rect">
            <a:avLst/>
          </a:prstGeom>
        </p:spPr>
      </p:pic>
    </p:spTree>
    <p:extLst>
      <p:ext uri="{BB962C8B-B14F-4D97-AF65-F5344CB8AC3E}">
        <p14:creationId xmlns:p14="http://schemas.microsoft.com/office/powerpoint/2010/main" val="4224350737"/>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652623" y="217926"/>
            <a:ext cx="8974595" cy="6277468"/>
          </a:xfrm>
          <a:prstGeom prst="rect">
            <a:avLst/>
          </a:prstGeom>
        </p:spPr>
      </p:pic>
    </p:spTree>
    <p:extLst>
      <p:ext uri="{BB962C8B-B14F-4D97-AF65-F5344CB8AC3E}">
        <p14:creationId xmlns:p14="http://schemas.microsoft.com/office/powerpoint/2010/main" val="124186837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TM04033921[[fn=Дамаск]]</Template>
  <TotalTime>42</TotalTime>
  <Words>777</Words>
  <Application>Microsoft Office PowerPoint</Application>
  <PresentationFormat>Широкоэкранный</PresentationFormat>
  <Paragraphs>25</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Bookman Old Style</vt:lpstr>
      <vt:lpstr>Rockwell</vt:lpstr>
      <vt:lpstr>Times New Roman</vt:lpstr>
      <vt:lpstr>Damask</vt:lpstr>
      <vt:lpstr>«ГОРОДЕЦКАЯ РОСПИСЬ»</vt:lpstr>
      <vt:lpstr>История возникновения:</vt:lpstr>
      <vt:lpstr>Характерные признаки городецкой росписи:</vt:lpstr>
      <vt:lpstr>Презентация PowerPoint</vt:lpstr>
      <vt:lpstr>Нанесение рисунка по технологии городецкой росписи:</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«ГОРОДЕЦКАЯ РОСПИСЬ»</dc:title>
  <dc:creator>kiryushova.29@mail.ru</dc:creator>
  <cp:lastModifiedBy>kiryushova.29@mail.ru</cp:lastModifiedBy>
  <cp:revision>5</cp:revision>
  <dcterms:created xsi:type="dcterms:W3CDTF">2020-11-08T12:43:17Z</dcterms:created>
  <dcterms:modified xsi:type="dcterms:W3CDTF">2020-11-08T13:26:05Z</dcterms:modified>
</cp:coreProperties>
</file>