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11/8/2020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DF9FFFF-3106-4DDB-AA62-0C80862170D6}" type="datetimeFigureOut">
              <a:rPr lang="en-US" dirty="0"/>
              <a:t>11/8/2020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3DA38B7-AE95-4DC8-9A51-7A71F545B098}" type="datetimeFigureOut">
              <a:rPr lang="en-US" dirty="0"/>
              <a:t>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6F1EC2B-8188-4AC2-9F0D-8D09C51D505A}" type="datetimeFigureOut">
              <a:rPr lang="en-US" dirty="0"/>
              <a:t>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12B75E-944F-430B-BE5F-C69FA8823C04}" type="datetimeFigureOut">
              <a:rPr lang="en-US" dirty="0"/>
              <a:t>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11/8/2020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11/8/2020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24507B7-F2DC-4B2C-B14D-58A9766807A2}" type="datetimeFigureOut">
              <a:rPr lang="en-US" dirty="0"/>
              <a:t>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11/8/2020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11/8/2020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11/8/2020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8CF2683-E6E7-4CC3-9EEE-7854DD4F3545}" type="datetimeFigureOut">
              <a:rPr lang="en-US" dirty="0"/>
              <a:t>11/8/2020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120F81-B39D-4CBB-8BF3-5D6E395D0F72}" type="datetimeFigureOut">
              <a:rPr lang="en-US" dirty="0"/>
              <a:t>11/8/2020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11/8/2020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811037" y="2306591"/>
            <a:ext cx="5693576" cy="1319478"/>
          </a:xfrm>
        </p:spPr>
        <p:txBody>
          <a:bodyPr/>
          <a:lstStyle/>
          <a:p>
            <a:pPr algn="ctr"/>
            <a:r>
              <a:rPr lang="ru-RU" b="1" dirty="0" smtClean="0">
                <a:latin typeface="Comic Sans MS" panose="030F0702030302020204" pitchFamily="66" charset="0"/>
              </a:rPr>
              <a:t>«ХОХЛОМСКАЯ </a:t>
            </a:r>
            <a:br>
              <a:rPr lang="ru-RU" b="1" dirty="0" smtClean="0">
                <a:latin typeface="Comic Sans MS" panose="030F0702030302020204" pitchFamily="66" charset="0"/>
              </a:rPr>
            </a:br>
            <a:r>
              <a:rPr lang="ru-RU" b="1" dirty="0" smtClean="0">
                <a:latin typeface="Comic Sans MS" panose="030F0702030302020204" pitchFamily="66" charset="0"/>
              </a:rPr>
              <a:t>РОСПИСЬ»</a:t>
            </a:r>
            <a:endParaRPr lang="ru-RU" b="1" dirty="0">
              <a:latin typeface="Comic Sans MS" panose="030F0702030302020204" pitchFamily="66" charset="0"/>
            </a:endParaRPr>
          </a:p>
        </p:txBody>
      </p:sp>
      <p:sp>
        <p:nvSpPr>
          <p:cNvPr id="3" name="Подзаголовок 2"/>
          <p:cNvSpPr>
            <a:spLocks noGrp="1"/>
          </p:cNvSpPr>
          <p:nvPr>
            <p:ph type="subTitle" idx="1"/>
          </p:nvPr>
        </p:nvSpPr>
        <p:spPr>
          <a:xfrm>
            <a:off x="7062951" y="5040138"/>
            <a:ext cx="4441661" cy="861420"/>
          </a:xfrm>
        </p:spPr>
        <p:txBody>
          <a:bodyPr>
            <a:noAutofit/>
          </a:bodyPr>
          <a:lstStyle/>
          <a:p>
            <a:pPr algn="r"/>
            <a:r>
              <a:rPr lang="ru-RU" sz="2000" b="1" dirty="0" smtClean="0">
                <a:solidFill>
                  <a:schemeClr val="bg1"/>
                </a:solidFill>
                <a:latin typeface="Times New Roman" panose="02020603050405020304" pitchFamily="18" charset="0"/>
                <a:cs typeface="Times New Roman" panose="02020603050405020304" pitchFamily="18" charset="0"/>
              </a:rPr>
              <a:t>Подготовила студентка</a:t>
            </a:r>
          </a:p>
          <a:p>
            <a:pPr algn="r"/>
            <a:r>
              <a:rPr lang="ru-RU" sz="2000" b="1" dirty="0" smtClean="0">
                <a:solidFill>
                  <a:schemeClr val="bg1"/>
                </a:solidFill>
                <a:latin typeface="Times New Roman" panose="02020603050405020304" pitchFamily="18" charset="0"/>
                <a:cs typeface="Times New Roman" panose="02020603050405020304" pitchFamily="18" charset="0"/>
              </a:rPr>
              <a:t>Группы ш-31</a:t>
            </a:r>
          </a:p>
          <a:p>
            <a:pPr algn="r"/>
            <a:r>
              <a:rPr lang="ru-RU" sz="2000" b="1" dirty="0" err="1" smtClean="0">
                <a:solidFill>
                  <a:schemeClr val="bg1"/>
                </a:solidFill>
                <a:latin typeface="Times New Roman" panose="02020603050405020304" pitchFamily="18" charset="0"/>
                <a:cs typeface="Times New Roman" panose="02020603050405020304" pitchFamily="18" charset="0"/>
              </a:rPr>
              <a:t>Кирюшова</a:t>
            </a:r>
            <a:r>
              <a:rPr lang="ru-RU" sz="2000" b="1" dirty="0" smtClean="0">
                <a:solidFill>
                  <a:schemeClr val="bg1"/>
                </a:solidFill>
                <a:latin typeface="Times New Roman" panose="02020603050405020304" pitchFamily="18" charset="0"/>
                <a:cs typeface="Times New Roman" panose="02020603050405020304" pitchFamily="18" charset="0"/>
              </a:rPr>
              <a:t> Александра</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Красивые рисунки PNG. Обсуждение на LiveInternet - Российский Сервис  Онлайн-Дневников | Образец искусства, Роспись по ткани, Узоры в технике  «грифона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88" y="977462"/>
            <a:ext cx="4776304" cy="47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4776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9451" y="1363952"/>
            <a:ext cx="8825659" cy="1788704"/>
          </a:xfrm>
        </p:spPr>
        <p:txBody>
          <a:bodyPr/>
          <a:lstStyle/>
          <a:p>
            <a:pPr algn="ctr"/>
            <a:r>
              <a:rPr lang="ru-RU" sz="7200" b="1" dirty="0" smtClean="0">
                <a:latin typeface="Comic Sans MS" panose="030F0702030302020204" pitchFamily="66" charset="0"/>
              </a:rPr>
              <a:t>СПАСИБО ЗА ВНИМАНИЕ!</a:t>
            </a:r>
            <a:endParaRPr lang="ru-RU" sz="7200" b="1" dirty="0">
              <a:latin typeface="Comic Sans MS" panose="030F0702030302020204" pitchFamily="66" charset="0"/>
            </a:endParaRPr>
          </a:p>
        </p:txBody>
      </p:sp>
      <p:pic>
        <p:nvPicPr>
          <p:cNvPr id="4098" name="Picture 2" descr="Хохлома виды изделий. Особенности хохломской роспи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413" y="3298829"/>
            <a:ext cx="7576776" cy="352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022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t="29008" b="-29008"/>
          <a:stretch/>
        </p:blipFill>
        <p:spPr>
          <a:xfrm>
            <a:off x="9077608" y="2571077"/>
            <a:ext cx="3114392" cy="4125558"/>
          </a:xfrm>
          <a:prstGeom prst="rect">
            <a:avLst/>
          </a:prstGeom>
        </p:spPr>
      </p:pic>
      <p:sp>
        <p:nvSpPr>
          <p:cNvPr id="2" name="Заголовок 1"/>
          <p:cNvSpPr>
            <a:spLocks noGrp="1"/>
          </p:cNvSpPr>
          <p:nvPr>
            <p:ph type="title"/>
          </p:nvPr>
        </p:nvSpPr>
        <p:spPr/>
        <p:txBody>
          <a:bodyPr/>
          <a:lstStyle/>
          <a:p>
            <a:r>
              <a:rPr lang="ru-RU" dirty="0">
                <a:latin typeface="Comic Sans MS" panose="030F0702030302020204" pitchFamily="66" charset="0"/>
              </a:rPr>
              <a:t>История </a:t>
            </a:r>
            <a:r>
              <a:rPr lang="ru-RU" dirty="0" smtClean="0">
                <a:latin typeface="Comic Sans MS" panose="030F0702030302020204" pitchFamily="66" charset="0"/>
              </a:rPr>
              <a:t>возникновения:</a:t>
            </a:r>
            <a:endParaRPr lang="ru-RU" dirty="0">
              <a:latin typeface="Comic Sans MS" panose="030F0702030302020204" pitchFamily="66" charset="0"/>
            </a:endParaRPr>
          </a:p>
        </p:txBody>
      </p:sp>
      <p:sp>
        <p:nvSpPr>
          <p:cNvPr id="3" name="Объект 2"/>
          <p:cNvSpPr>
            <a:spLocks noGrp="1"/>
          </p:cNvSpPr>
          <p:nvPr>
            <p:ph idx="1"/>
          </p:nvPr>
        </p:nvSpPr>
        <p:spPr>
          <a:xfrm>
            <a:off x="552526" y="2248497"/>
            <a:ext cx="8761413" cy="3416300"/>
          </a:xfrm>
        </p:spPr>
        <p:txBody>
          <a:bodyPr>
            <a:noAutofit/>
          </a:bodyPr>
          <a:lstStyle/>
          <a:p>
            <a:pPr algn="just"/>
            <a:r>
              <a:rPr lang="ru-RU" dirty="0" smtClean="0">
                <a:latin typeface="Times New Roman" panose="02020603050405020304" pitchFamily="18" charset="0"/>
                <a:cs typeface="Times New Roman" panose="02020603050405020304" pitchFamily="18" charset="0"/>
              </a:rPr>
              <a:t>Впервые упоминания о хохломе появились в XVII веке в округе Нижнего Новгорода, где собственно и зародился этот вид искусства. Кроме этого существует еще несколько теорий происхождения хохломской росписи. По одной из версий считается, что первыми окрашивать деревянную посуду «под золото» начали старообрядцы, которые проживали в лесном Заволжье, и хохломская роспись, как промысел зародилась именно у них.</a:t>
            </a:r>
          </a:p>
          <a:p>
            <a:pPr algn="just"/>
            <a:r>
              <a:rPr lang="ru-RU" dirty="0" smtClean="0">
                <a:latin typeface="Times New Roman" panose="02020603050405020304" pitchFamily="18" charset="0"/>
                <a:cs typeface="Times New Roman" panose="02020603050405020304" pitchFamily="18" charset="0"/>
              </a:rPr>
              <a:t>Издавна в небольших деревушках, проживало немало людей, которые спасались от преследований и гонений за «старую веру». Многие из них были иконописцами, и поэтому они привезли с собой рукописные книги с яркими картинками, древние иконы, каллиграфию, тонкое живописное мастерство и образцы растительного орнамента. Кроме этого некоторые люди были искусными токарями, поэтому они производили большое количество посудных форм. Таким образом это также послужило началу в росписи посуды и других предметов.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490452"/>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Comic Sans MS" panose="030F0702030302020204" pitchFamily="66" charset="0"/>
              </a:rPr>
              <a:t>Принцип изготовления посуды для росписи</a:t>
            </a:r>
          </a:p>
        </p:txBody>
      </p:sp>
      <p:sp>
        <p:nvSpPr>
          <p:cNvPr id="3" name="Объект 2"/>
          <p:cNvSpPr>
            <a:spLocks noGrp="1"/>
          </p:cNvSpPr>
          <p:nvPr>
            <p:ph idx="1"/>
          </p:nvPr>
        </p:nvSpPr>
        <p:spPr>
          <a:xfrm>
            <a:off x="724648" y="2399105"/>
            <a:ext cx="10635427" cy="3416300"/>
          </a:xfrm>
        </p:spPr>
        <p:txBody>
          <a:bodyPr>
            <a:normAutofit/>
          </a:bodyPr>
          <a:lstStyle/>
          <a:p>
            <a:pPr algn="just"/>
            <a:r>
              <a:rPr lang="ru-RU" sz="2000" dirty="0">
                <a:latin typeface="Times New Roman" panose="02020603050405020304" pitchFamily="18" charset="0"/>
                <a:cs typeface="Times New Roman" panose="02020603050405020304" pitchFamily="18" charset="0"/>
              </a:rPr>
              <a:t>Для изготовления будущей посуды для росписи первым делом заготавливают бруски из дерева. Далее на токарном станке мастера придают деревянному бруску какую-либо форму, будь то чашка или кувшин. Полученные изделия сушат, грунтуют очищенной глиной и снова дают ему высохнуть в течение 8 часов. После просушки изделие покрывают несколькими слоями льняного масла — это важный этап в подготовке посуды, так как от этого будет зависеть прочность самой росписи. На завершающем этапе в поверхность изделия втирают алюминиевый порошок, для придания бело-зеркального блеска.</a:t>
            </a:r>
          </a:p>
        </p:txBody>
      </p:sp>
      <p:pic>
        <p:nvPicPr>
          <p:cNvPr id="4" name="Рисунок 3"/>
          <p:cNvPicPr>
            <a:picLocks noChangeAspect="1"/>
          </p:cNvPicPr>
          <p:nvPr/>
        </p:nvPicPr>
        <p:blipFill>
          <a:blip r:embed="rId2"/>
          <a:stretch>
            <a:fillRect/>
          </a:stretch>
        </p:blipFill>
        <p:spPr>
          <a:xfrm>
            <a:off x="2827283" y="4691603"/>
            <a:ext cx="6945235" cy="2025694"/>
          </a:xfrm>
          <a:prstGeom prst="rect">
            <a:avLst/>
          </a:prstGeom>
        </p:spPr>
      </p:pic>
    </p:spTree>
    <p:extLst>
      <p:ext uri="{BB962C8B-B14F-4D97-AF65-F5344CB8AC3E}">
        <p14:creationId xmlns:p14="http://schemas.microsoft.com/office/powerpoint/2010/main" val="235703909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Comic Sans MS" panose="030F0702030302020204" pitchFamily="66" charset="0"/>
              </a:rPr>
              <a:t>Современность:</a:t>
            </a:r>
            <a:endParaRPr lang="ru-RU" dirty="0">
              <a:latin typeface="Comic Sans MS" panose="030F0702030302020204" pitchFamily="66" charset="0"/>
            </a:endParaRPr>
          </a:p>
        </p:txBody>
      </p:sp>
      <p:sp>
        <p:nvSpPr>
          <p:cNvPr id="3" name="Объект 2"/>
          <p:cNvSpPr>
            <a:spLocks noGrp="1"/>
          </p:cNvSpPr>
          <p:nvPr>
            <p:ph idx="1"/>
          </p:nvPr>
        </p:nvSpPr>
        <p:spPr>
          <a:xfrm>
            <a:off x="1154954" y="2603500"/>
            <a:ext cx="10595612" cy="3416300"/>
          </a:xfrm>
        </p:spPr>
        <p:txBody>
          <a:bodyPr>
            <a:noAutofit/>
          </a:bodyPr>
          <a:lstStyle/>
          <a:p>
            <a:pPr algn="just"/>
            <a:r>
              <a:rPr lang="ru-RU" dirty="0" smtClean="0">
                <a:latin typeface="Times New Roman" panose="02020603050405020304" pitchFamily="18" charset="0"/>
                <a:cs typeface="Times New Roman" panose="02020603050405020304" pitchFamily="18" charset="0"/>
              </a:rPr>
              <a:t>После </a:t>
            </a:r>
            <a:r>
              <a:rPr lang="ru-RU" dirty="0">
                <a:latin typeface="Times New Roman" panose="02020603050405020304" pitchFamily="18" charset="0"/>
                <a:cs typeface="Times New Roman" panose="02020603050405020304" pitchFamily="18" charset="0"/>
              </a:rPr>
              <a:t>распада СССР хохломская роспись пережила трудные времена — сокращение число мастеров. Если в советский период промыслом было занято 2,5 тыс. человек, то к 2008 году — 1,5 тыс., а в 2017 году лишь 650 </a:t>
            </a:r>
            <a:r>
              <a:rPr lang="ru-RU" dirty="0" smtClean="0">
                <a:latin typeface="Times New Roman" panose="02020603050405020304" pitchFamily="18" charset="0"/>
                <a:cs typeface="Times New Roman" panose="02020603050405020304" pitchFamily="18" charset="0"/>
              </a:rPr>
              <a:t>мастеров. Из </a:t>
            </a:r>
            <a:r>
              <a:rPr lang="ru-RU" dirty="0">
                <a:latin typeface="Times New Roman" panose="02020603050405020304" pitchFamily="18" charset="0"/>
                <a:cs typeface="Times New Roman" panose="02020603050405020304" pitchFamily="18" charset="0"/>
              </a:rPr>
              <a:t>этих цифр видно, что менее, чем за 10 лет (с 2008 по 2017 годы) количество мастеров хохломской росписи уменьшилось более, чем в два раза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 настоящее время у хохломской росписи два центра — город Семёнов, где находятся фабрики «Хохломская роспись</a:t>
            </a:r>
            <a:r>
              <a:rPr lang="ru-RU" dirty="0" smtClean="0">
                <a:latin typeface="Times New Roman" panose="02020603050405020304" pitchFamily="18" charset="0"/>
                <a:cs typeface="Times New Roman" panose="02020603050405020304" pitchFamily="18" charset="0"/>
              </a:rPr>
              <a:t>» и </a:t>
            </a:r>
            <a:r>
              <a:rPr lang="ru-RU" dirty="0">
                <a:latin typeface="Times New Roman" panose="02020603050405020304" pitchFamily="18" charset="0"/>
                <a:cs typeface="Times New Roman" panose="02020603050405020304" pitchFamily="18" charset="0"/>
              </a:rPr>
              <a:t>«Семёновская </a:t>
            </a:r>
            <a:r>
              <a:rPr lang="ru-RU" dirty="0" smtClean="0">
                <a:latin typeface="Times New Roman" panose="02020603050405020304" pitchFamily="18" charset="0"/>
                <a:cs typeface="Times New Roman" panose="02020603050405020304" pitchFamily="18" charset="0"/>
              </a:rPr>
              <a:t>роспись</a:t>
            </a:r>
            <a:r>
              <a:rPr lang="ru-RU" dirty="0">
                <a:latin typeface="Times New Roman" panose="02020603050405020304" pitchFamily="18" charset="0"/>
                <a:cs typeface="Times New Roman" panose="02020603050405020304" pitchFamily="18" charset="0"/>
              </a:rPr>
              <a:t>», и деревня </a:t>
            </a:r>
            <a:r>
              <a:rPr lang="ru-RU" dirty="0" err="1">
                <a:latin typeface="Times New Roman" panose="02020603050405020304" pitchFamily="18" charset="0"/>
                <a:cs typeface="Times New Roman" panose="02020603050405020304" pitchFamily="18" charset="0"/>
              </a:rPr>
              <a:t>Сёмино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Ковернинского</a:t>
            </a:r>
            <a:r>
              <a:rPr lang="ru-RU" dirty="0">
                <a:latin typeface="Times New Roman" panose="02020603050405020304" pitchFamily="18" charset="0"/>
                <a:cs typeface="Times New Roman" panose="02020603050405020304" pitchFamily="18" charset="0"/>
              </a:rPr>
              <a:t> района, где работает предприятие «</a:t>
            </a:r>
            <a:r>
              <a:rPr lang="ru-RU" dirty="0" err="1">
                <a:latin typeface="Times New Roman" panose="02020603050405020304" pitchFamily="18" charset="0"/>
                <a:cs typeface="Times New Roman" panose="02020603050405020304" pitchFamily="18" charset="0"/>
              </a:rPr>
              <a:t>Хохломский</a:t>
            </a:r>
            <a:r>
              <a:rPr lang="ru-RU" dirty="0">
                <a:latin typeface="Times New Roman" panose="02020603050405020304" pitchFamily="18" charset="0"/>
                <a:cs typeface="Times New Roman" panose="02020603050405020304" pitchFamily="18" charset="0"/>
              </a:rPr>
              <a:t> художник</a:t>
            </a:r>
            <a:r>
              <a:rPr lang="ru-RU" dirty="0" smtClean="0">
                <a:latin typeface="Times New Roman" panose="02020603050405020304" pitchFamily="18" charset="0"/>
                <a:cs typeface="Times New Roman" panose="02020603050405020304" pitchFamily="18" charset="0"/>
              </a:rPr>
              <a:t>» объединяющее </a:t>
            </a:r>
            <a:r>
              <a:rPr lang="ru-RU" dirty="0">
                <a:latin typeface="Times New Roman" panose="02020603050405020304" pitchFamily="18" charset="0"/>
                <a:cs typeface="Times New Roman" panose="02020603050405020304" pitchFamily="18" charset="0"/>
              </a:rPr>
              <a:t>мастеров деревень </a:t>
            </a:r>
            <a:r>
              <a:rPr lang="ru-RU" dirty="0" err="1">
                <a:latin typeface="Times New Roman" panose="02020603050405020304" pitchFamily="18" charset="0"/>
                <a:cs typeface="Times New Roman" panose="02020603050405020304" pitchFamily="18" charset="0"/>
              </a:rPr>
              <a:t>Ковернинского</a:t>
            </a:r>
            <a:r>
              <a:rPr lang="ru-RU" dirty="0">
                <a:latin typeface="Times New Roman" panose="02020603050405020304" pitchFamily="18" charset="0"/>
                <a:cs typeface="Times New Roman" panose="02020603050405020304" pitchFamily="18" charset="0"/>
              </a:rPr>
              <a:t> района: </a:t>
            </a:r>
            <a:r>
              <a:rPr lang="ru-RU" dirty="0" err="1">
                <a:latin typeface="Times New Roman" panose="02020603050405020304" pitchFamily="18" charset="0"/>
                <a:cs typeface="Times New Roman" panose="02020603050405020304" pitchFamily="18" charset="0"/>
              </a:rPr>
              <a:t>Сёмино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Кулигино</a:t>
            </a:r>
            <a:r>
              <a:rPr lang="ru-RU" dirty="0">
                <a:latin typeface="Times New Roman" panose="02020603050405020304" pitchFamily="18" charset="0"/>
                <a:cs typeface="Times New Roman" panose="02020603050405020304" pitchFamily="18" charset="0"/>
              </a:rPr>
              <a:t>, Новопокровское и др. «</a:t>
            </a:r>
            <a:r>
              <a:rPr lang="ru-RU" dirty="0" err="1">
                <a:latin typeface="Times New Roman" panose="02020603050405020304" pitchFamily="18" charset="0"/>
                <a:cs typeface="Times New Roman" panose="02020603050405020304" pitchFamily="18" charset="0"/>
              </a:rPr>
              <a:t>Хохломский</a:t>
            </a:r>
            <a:r>
              <a:rPr lang="ru-RU" dirty="0">
                <a:latin typeface="Times New Roman" panose="02020603050405020304" pitchFamily="18" charset="0"/>
                <a:cs typeface="Times New Roman" panose="02020603050405020304" pitchFamily="18" charset="0"/>
              </a:rPr>
              <a:t> художник» активно продвигает свою </a:t>
            </a:r>
            <a:r>
              <a:rPr lang="ru-RU" dirty="0" smtClean="0">
                <a:latin typeface="Times New Roman" panose="02020603050405020304" pitchFamily="18" charset="0"/>
                <a:cs typeface="Times New Roman" panose="02020603050405020304" pitchFamily="18" charset="0"/>
              </a:rPr>
              <a:t>продукцию. В </a:t>
            </a:r>
            <a:r>
              <a:rPr lang="ru-RU" dirty="0" err="1">
                <a:latin typeface="Times New Roman" panose="02020603050405020304" pitchFamily="18" charset="0"/>
                <a:cs typeface="Times New Roman" panose="02020603050405020304" pitchFamily="18" charset="0"/>
              </a:rPr>
              <a:t>Сёмино</a:t>
            </a:r>
            <a:r>
              <a:rPr lang="ru-RU" dirty="0">
                <a:latin typeface="Times New Roman" panose="02020603050405020304" pitchFamily="18" charset="0"/>
                <a:cs typeface="Times New Roman" panose="02020603050405020304" pitchFamily="18" charset="0"/>
              </a:rPr>
              <a:t> расположено также предприятие, занимающееся 19 лет выпуском деревянных шкатулок с хохломской росписью (ООО «Промысел</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Семёнове</a:t>
            </a:r>
            <a:r>
              <a:rPr lang="ru-RU" dirty="0">
                <a:latin typeface="Times New Roman" panose="02020603050405020304" pitchFamily="18" charset="0"/>
                <a:cs typeface="Times New Roman" panose="02020603050405020304" pitchFamily="18" charset="0"/>
              </a:rPr>
              <a:t> школу хохломской росписи основал Г. П. Матвеев.</a:t>
            </a:r>
          </a:p>
        </p:txBody>
      </p:sp>
      <p:pic>
        <p:nvPicPr>
          <p:cNvPr id="2052" name="Picture 4" descr="хохлома, khokhloma, цветочный узор - cкачать бесплатно рендер Узоры и  Орнаменты на Artage.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68" y="81409"/>
            <a:ext cx="2461501" cy="246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970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bg1"/>
                </a:solidFill>
                <a:latin typeface="Comic Sans MS" panose="030F0702030302020204" pitchFamily="66" charset="0"/>
              </a:rPr>
              <a:t>Технология:</a:t>
            </a:r>
            <a:r>
              <a:rPr lang="ru-RU" dirty="0">
                <a:solidFill>
                  <a:srgbClr val="000000"/>
                </a:solidFill>
                <a:latin typeface="Linux Libertine"/>
              </a:rPr>
              <a:t/>
            </a:r>
            <a:br>
              <a:rPr lang="ru-RU" dirty="0">
                <a:solidFill>
                  <a:srgbClr val="000000"/>
                </a:solidFill>
                <a:latin typeface="Linux Libertine"/>
              </a:rPr>
            </a:br>
            <a:endParaRPr lang="ru-RU" dirty="0"/>
          </a:p>
        </p:txBody>
      </p:sp>
      <p:sp>
        <p:nvSpPr>
          <p:cNvPr id="3" name="Объект 2"/>
          <p:cNvSpPr>
            <a:spLocks noGrp="1"/>
          </p:cNvSpPr>
          <p:nvPr>
            <p:ph idx="1"/>
          </p:nvPr>
        </p:nvSpPr>
        <p:spPr>
          <a:xfrm>
            <a:off x="294289" y="2067473"/>
            <a:ext cx="11655972" cy="3416300"/>
          </a:xfrm>
        </p:spPr>
        <p:txBody>
          <a:bodyPr>
            <a:noAutofit/>
          </a:bodyPr>
          <a:lstStyle/>
          <a:p>
            <a:pPr algn="just"/>
            <a:r>
              <a:rPr lang="ru-RU" dirty="0">
                <a:solidFill>
                  <a:schemeClr val="tx1"/>
                </a:solidFill>
                <a:latin typeface="Times New Roman" panose="02020603050405020304" pitchFamily="18" charset="0"/>
                <a:cs typeface="Times New Roman" panose="02020603050405020304" pitchFamily="18" charset="0"/>
              </a:rPr>
              <a:t>Для изготовления изделий с хохломской росписью сначала делают грубые бруски-заготовки из дерева. Затем на токарном или фрезерном станке заготовке придают нужную форму. Полученные изделия — резные ковши и ложки, поставцы и чашки — основа для росписи, называются «бельё</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После </a:t>
            </a:r>
            <a:r>
              <a:rPr lang="ru-RU" dirty="0">
                <a:solidFill>
                  <a:schemeClr val="tx1"/>
                </a:solidFill>
                <a:latin typeface="Times New Roman" panose="02020603050405020304" pitchFamily="18" charset="0"/>
                <a:cs typeface="Times New Roman" panose="02020603050405020304" pitchFamily="18" charset="0"/>
              </a:rPr>
              <a:t>сушки «бельё» грунтуют жидкой очищенной глиной — </a:t>
            </a:r>
            <a:r>
              <a:rPr lang="ru-RU" dirty="0" err="1">
                <a:solidFill>
                  <a:schemeClr val="tx1"/>
                </a:solidFill>
                <a:latin typeface="Times New Roman" panose="02020603050405020304" pitchFamily="18" charset="0"/>
                <a:cs typeface="Times New Roman" panose="02020603050405020304" pitchFamily="18" charset="0"/>
              </a:rPr>
              <a:t>вапой</a:t>
            </a:r>
            <a:r>
              <a:rPr lang="ru-RU" dirty="0">
                <a:solidFill>
                  <a:schemeClr val="tx1"/>
                </a:solidFill>
                <a:latin typeface="Times New Roman" panose="02020603050405020304" pitchFamily="18" charset="0"/>
                <a:cs typeface="Times New Roman" panose="02020603050405020304" pitchFamily="18" charset="0"/>
              </a:rPr>
              <a:t>. После грунтовки изделие 7—8 часов сушат и обязательно вручную покрывают несколькими слоями олифы (льняного масла). Мастер окунает в миску с олифой специальный тампон, приготовленный из овечьей или телячьей кожи, вывернутой наизнанку, а затем быстро втирает в поверхность изделия, поворачивая его так, чтобы олифа распределялась равномерно. Эта операция очень ответственная. От неё будет в дальнейшем зависеть качество деревянной посуды, прочность росписи. В течение дня изделие покрывают олифой 3—4 раза. Последний слой сушат до «небольшого </a:t>
            </a:r>
            <a:r>
              <a:rPr lang="ru-RU" dirty="0" err="1">
                <a:solidFill>
                  <a:schemeClr val="tx1"/>
                </a:solidFill>
                <a:latin typeface="Times New Roman" panose="02020603050405020304" pitchFamily="18" charset="0"/>
                <a:cs typeface="Times New Roman" panose="02020603050405020304" pitchFamily="18" charset="0"/>
              </a:rPr>
              <a:t>отлипа</a:t>
            </a:r>
            <a:r>
              <a:rPr lang="ru-RU" dirty="0">
                <a:solidFill>
                  <a:schemeClr val="tx1"/>
                </a:solidFill>
                <a:latin typeface="Times New Roman" panose="02020603050405020304" pitchFamily="18" charset="0"/>
                <a:cs typeface="Times New Roman" panose="02020603050405020304" pitchFamily="18" charset="0"/>
              </a:rPr>
              <a:t>» — когда олифа слегка прилипает к пальцу, уже не пачкая его. Следующий этап — «лужение», то есть втирание в поверхность изделия алюминиевого порошка. Выполняют его также вручную тампоном из овечьей кожи. После лужения предметы приобретают красивый бело-зеркальный блеск и готовы для росписи</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a:solidFill>
                  <a:schemeClr val="tx1"/>
                </a:solidFill>
                <a:latin typeface="Times New Roman" panose="02020603050405020304" pitchFamily="18" charset="0"/>
                <a:cs typeface="Times New Roman" panose="02020603050405020304" pitchFamily="18" charset="0"/>
              </a:rPr>
              <a:t>В росписи применяются масляные краски. Главные цвета, определяющие характер и узнаваемость хохломской росписи — красный и чёрный (киноварь и сажа), но для оживления узора допускаются и другие — коричневый, светлого тона зелень, жёлтый тон. Кисти для росписи делаются из беличьих хвостов, так, чтобы ими можно было провести очень тонкую линию.</a:t>
            </a:r>
          </a:p>
        </p:txBody>
      </p:sp>
    </p:spTree>
    <p:extLst>
      <p:ext uri="{BB962C8B-B14F-4D97-AF65-F5344CB8AC3E}">
        <p14:creationId xmlns:p14="http://schemas.microsoft.com/office/powerpoint/2010/main" val="1845402036"/>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3" y="1145627"/>
            <a:ext cx="5728138" cy="4524315"/>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Выделяют роспись «верховую» (когда по закрашенному серебристому фону наносят рисунок (</a:t>
            </a:r>
            <a:r>
              <a:rPr lang="ru-RU" dirty="0" err="1">
                <a:latin typeface="Times New Roman" panose="02020603050405020304" pitchFamily="18" charset="0"/>
                <a:cs typeface="Times New Roman" panose="02020603050405020304" pitchFamily="18" charset="0"/>
              </a:rPr>
              <a:t>криуль</a:t>
            </a:r>
            <a:r>
              <a:rPr lang="ru-RU" dirty="0">
                <a:latin typeface="Times New Roman" panose="02020603050405020304" pitchFamily="18" charset="0"/>
                <a:cs typeface="Times New Roman" panose="02020603050405020304" pitchFamily="18" charset="0"/>
              </a:rPr>
              <a:t> — основная линия композиции, на неё «насаживают» такие элементы как </a:t>
            </a:r>
            <a:r>
              <a:rPr lang="ru-RU" dirty="0" err="1">
                <a:latin typeface="Times New Roman" panose="02020603050405020304" pitchFamily="18" charset="0"/>
                <a:cs typeface="Times New Roman" panose="02020603050405020304" pitchFamily="18" charset="0"/>
              </a:rPr>
              <a:t>осочки</a:t>
            </a:r>
            <a:r>
              <a:rPr lang="ru-RU" dirty="0">
                <a:latin typeface="Times New Roman" panose="02020603050405020304" pitchFamily="18" charset="0"/>
                <a:cs typeface="Times New Roman" panose="02020603050405020304" pitchFamily="18" charset="0"/>
              </a:rPr>
              <a:t>, капельки, усики, завитки т. д.) красным и чёрным цветом и «под фон» (сначала намечается контур орнамента, а потом заполняется чёрной краской фон, рисунок листа или цветочка остаётся золотым). Кроме того, существуют разнообразные виды орнаментов:</a:t>
            </a:r>
          </a:p>
          <a:p>
            <a:pPr algn="just"/>
            <a:endParaRPr lang="ru-RU"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«пряник» — обычно внутри чашки или блюда геометрическая фигура — квадрат или ромб — украшенная травкой, ягодами, цветами;</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«травка» — узор из крупных и мелких травинок;</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кудрина</a:t>
            </a:r>
            <a:r>
              <a:rPr lang="ru-RU" dirty="0">
                <a:latin typeface="Times New Roman" panose="02020603050405020304" pitchFamily="18" charset="0"/>
                <a:cs typeface="Times New Roman" panose="02020603050405020304" pitchFamily="18" charset="0"/>
              </a:rPr>
              <a:t>» — листья и цветы в виде золотых завитков на красном или чёрном фоне.</a:t>
            </a:r>
          </a:p>
        </p:txBody>
      </p:sp>
      <p:pic>
        <p:nvPicPr>
          <p:cNvPr id="3074" name="Picture 2" descr="Как отличить настоящую хохлому? | Нижегородский сувени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707" y="1470654"/>
            <a:ext cx="5167961" cy="368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923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66" y="3825765"/>
            <a:ext cx="11351172" cy="2585323"/>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Используют мастера и упрощённые орнаменты. Например, «крап», который наносят </a:t>
            </a:r>
            <a:r>
              <a:rPr lang="ru-RU" dirty="0" err="1">
                <a:latin typeface="Times New Roman" panose="02020603050405020304" pitchFamily="18" charset="0"/>
                <a:cs typeface="Times New Roman" panose="02020603050405020304" pitchFamily="18" charset="0"/>
              </a:rPr>
              <a:t>штампиком</a:t>
            </a:r>
            <a:r>
              <a:rPr lang="ru-RU" dirty="0">
                <a:latin typeface="Times New Roman" panose="02020603050405020304" pitchFamily="18" charset="0"/>
                <a:cs typeface="Times New Roman" panose="02020603050405020304" pitchFamily="18" charset="0"/>
              </a:rPr>
              <a:t>, вырезанным из пластинок гриба-дождевика, или особым образом свёрнутым кусочком ткани. Все изделия расписываются вручную, причём роспись нигде не повторяется. Какой бы выразительной ни была роспись, пока узор или фон остаются серебристыми, это ещё не настоящая «хохлома».</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Хохломская роспись с гербом Нижнего Новгорода</a:t>
            </a:r>
          </a:p>
          <a:p>
            <a:pPr algn="just"/>
            <a:r>
              <a:rPr lang="ru-RU" dirty="0">
                <a:latin typeface="Times New Roman" panose="02020603050405020304" pitchFamily="18" charset="0"/>
                <a:cs typeface="Times New Roman" panose="02020603050405020304" pitchFamily="18" charset="0"/>
              </a:rPr>
              <a:t>Расписанные изделия 4—5 раз покрывают специальным лаком (с промежуточной сушкой после каждого слоя) и, наконец, закаливают в течение 3—4 часов в печи при температуре +150… +160 °C до образования </a:t>
            </a:r>
            <a:r>
              <a:rPr lang="ru-RU" dirty="0" err="1">
                <a:latin typeface="Times New Roman" panose="02020603050405020304" pitchFamily="18" charset="0"/>
                <a:cs typeface="Times New Roman" panose="02020603050405020304" pitchFamily="18" charset="0"/>
              </a:rPr>
              <a:t>масляно</a:t>
            </a:r>
            <a:r>
              <a:rPr lang="ru-RU" dirty="0">
                <a:latin typeface="Times New Roman" panose="02020603050405020304" pitchFamily="18" charset="0"/>
                <a:cs typeface="Times New Roman" panose="02020603050405020304" pitchFamily="18" charset="0"/>
              </a:rPr>
              <a:t>-лаковой плёнки золотистого цвета. Так получается знаменитая «золотая хохлома».</a:t>
            </a:r>
          </a:p>
        </p:txBody>
      </p:sp>
      <p:pic>
        <p:nvPicPr>
          <p:cNvPr id="3" name="Рисунок 2"/>
          <p:cNvPicPr>
            <a:picLocks noChangeAspect="1"/>
          </p:cNvPicPr>
          <p:nvPr/>
        </p:nvPicPr>
        <p:blipFill>
          <a:blip r:embed="rId2"/>
          <a:stretch>
            <a:fillRect/>
          </a:stretch>
        </p:blipFill>
        <p:spPr>
          <a:xfrm>
            <a:off x="473434" y="378372"/>
            <a:ext cx="5675118" cy="3178066"/>
          </a:xfrm>
          <a:prstGeom prst="rect">
            <a:avLst/>
          </a:prstGeom>
        </p:spPr>
      </p:pic>
      <p:pic>
        <p:nvPicPr>
          <p:cNvPr id="4" name="Рисунок 3"/>
          <p:cNvPicPr>
            <a:picLocks noChangeAspect="1"/>
          </p:cNvPicPr>
          <p:nvPr/>
        </p:nvPicPr>
        <p:blipFill>
          <a:blip r:embed="rId3"/>
          <a:stretch>
            <a:fillRect/>
          </a:stretch>
        </p:blipFill>
        <p:spPr>
          <a:xfrm>
            <a:off x="6627429" y="251586"/>
            <a:ext cx="4891909" cy="3431638"/>
          </a:xfrm>
          <a:prstGeom prst="rect">
            <a:avLst/>
          </a:prstGeom>
        </p:spPr>
      </p:pic>
    </p:spTree>
    <p:extLst>
      <p:ext uri="{BB962C8B-B14F-4D97-AF65-F5344CB8AC3E}">
        <p14:creationId xmlns:p14="http://schemas.microsoft.com/office/powerpoint/2010/main" val="38139515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4875" y="1252046"/>
            <a:ext cx="3360683" cy="3360683"/>
          </a:xfrm>
          <a:prstGeom prst="rect">
            <a:avLst/>
          </a:prstGeom>
        </p:spPr>
      </p:pic>
      <p:pic>
        <p:nvPicPr>
          <p:cNvPr id="3" name="Рисунок 2"/>
          <p:cNvPicPr>
            <a:picLocks noChangeAspect="1"/>
          </p:cNvPicPr>
          <p:nvPr/>
        </p:nvPicPr>
        <p:blipFill>
          <a:blip r:embed="rId3"/>
          <a:stretch>
            <a:fillRect/>
          </a:stretch>
        </p:blipFill>
        <p:spPr>
          <a:xfrm>
            <a:off x="4013637" y="2932388"/>
            <a:ext cx="3810000" cy="3810000"/>
          </a:xfrm>
          <a:prstGeom prst="rect">
            <a:avLst/>
          </a:prstGeom>
        </p:spPr>
      </p:pic>
      <p:pic>
        <p:nvPicPr>
          <p:cNvPr id="4" name="Рисунок 3"/>
          <p:cNvPicPr>
            <a:picLocks noChangeAspect="1"/>
          </p:cNvPicPr>
          <p:nvPr/>
        </p:nvPicPr>
        <p:blipFill>
          <a:blip r:embed="rId4"/>
          <a:stretch>
            <a:fillRect/>
          </a:stretch>
        </p:blipFill>
        <p:spPr>
          <a:xfrm>
            <a:off x="8382000" y="915714"/>
            <a:ext cx="3810000" cy="3810000"/>
          </a:xfrm>
          <a:prstGeom prst="rect">
            <a:avLst/>
          </a:prstGeom>
        </p:spPr>
      </p:pic>
      <p:pic>
        <p:nvPicPr>
          <p:cNvPr id="5" name="Рисунок 4"/>
          <p:cNvPicPr>
            <a:picLocks noChangeAspect="1"/>
          </p:cNvPicPr>
          <p:nvPr/>
        </p:nvPicPr>
        <p:blipFill>
          <a:blip r:embed="rId5"/>
          <a:stretch>
            <a:fillRect/>
          </a:stretch>
        </p:blipFill>
        <p:spPr>
          <a:xfrm>
            <a:off x="4621102" y="115449"/>
            <a:ext cx="2595070" cy="2981447"/>
          </a:xfrm>
          <a:prstGeom prst="rect">
            <a:avLst/>
          </a:prstGeom>
        </p:spPr>
      </p:pic>
    </p:spTree>
    <p:extLst>
      <p:ext uri="{BB962C8B-B14F-4D97-AF65-F5344CB8AC3E}">
        <p14:creationId xmlns:p14="http://schemas.microsoft.com/office/powerpoint/2010/main" val="8914031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04041" y="212835"/>
            <a:ext cx="4572000" cy="6096000"/>
          </a:xfrm>
          <a:prstGeom prst="rect">
            <a:avLst/>
          </a:prstGeom>
        </p:spPr>
      </p:pic>
      <p:pic>
        <p:nvPicPr>
          <p:cNvPr id="3" name="Рисунок 2"/>
          <p:cNvPicPr>
            <a:picLocks noChangeAspect="1"/>
          </p:cNvPicPr>
          <p:nvPr/>
        </p:nvPicPr>
        <p:blipFill>
          <a:blip r:embed="rId3"/>
          <a:stretch>
            <a:fillRect/>
          </a:stretch>
        </p:blipFill>
        <p:spPr>
          <a:xfrm>
            <a:off x="6390290" y="935421"/>
            <a:ext cx="5118538" cy="5118538"/>
          </a:xfrm>
          <a:prstGeom prst="rect">
            <a:avLst/>
          </a:prstGeom>
        </p:spPr>
      </p:pic>
    </p:spTree>
    <p:extLst>
      <p:ext uri="{BB962C8B-B14F-4D97-AF65-F5344CB8AC3E}">
        <p14:creationId xmlns:p14="http://schemas.microsoft.com/office/powerpoint/2010/main" val="3173790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60</TotalTime>
  <Words>916</Words>
  <Application>Microsoft Office PowerPoint</Application>
  <PresentationFormat>Широкоэкранный</PresentationFormat>
  <Paragraphs>27</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Century Gothic</vt:lpstr>
      <vt:lpstr>Comic Sans MS</vt:lpstr>
      <vt:lpstr>Linux Libertine</vt:lpstr>
      <vt:lpstr>Times New Roman</vt:lpstr>
      <vt:lpstr>Wingdings 3</vt:lpstr>
      <vt:lpstr>Совет директоров</vt:lpstr>
      <vt:lpstr>«ХОХЛОМСКАЯ  РОСПИСЬ»</vt:lpstr>
      <vt:lpstr>История возникновения:</vt:lpstr>
      <vt:lpstr>Принцип изготовления посуды для росписи</vt:lpstr>
      <vt:lpstr>Современность:</vt:lpstr>
      <vt:lpstr>Технология: </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«ХОХЛОМСКАЯ  РОСПИСЬ»</dc:title>
  <dc:creator>kiryushova.29@mail.ru</dc:creator>
  <cp:lastModifiedBy>kiryushova.29@mail.ru</cp:lastModifiedBy>
  <cp:revision>5</cp:revision>
  <dcterms:created xsi:type="dcterms:W3CDTF">2020-11-08T13:52:28Z</dcterms:created>
  <dcterms:modified xsi:type="dcterms:W3CDTF">2020-11-08T14:52:30Z</dcterms:modified>
</cp:coreProperties>
</file>