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30" r:id="rId11"/>
    <p:sldId id="310" r:id="rId12"/>
    <p:sldId id="311" r:id="rId13"/>
    <p:sldId id="313" r:id="rId14"/>
    <p:sldId id="327" r:id="rId15"/>
    <p:sldId id="328" r:id="rId16"/>
    <p:sldId id="329" r:id="rId17"/>
    <p:sldId id="314" r:id="rId18"/>
    <p:sldId id="315" r:id="rId19"/>
    <p:sldId id="322" r:id="rId20"/>
    <p:sldId id="269" r:id="rId21"/>
    <p:sldId id="266" r:id="rId22"/>
    <p:sldId id="260" r:id="rId23"/>
    <p:sldId id="273" r:id="rId24"/>
    <p:sldId id="275" r:id="rId25"/>
    <p:sldId id="270" r:id="rId26"/>
    <p:sldId id="281" r:id="rId27"/>
    <p:sldId id="271" r:id="rId28"/>
    <p:sldId id="289" r:id="rId29"/>
    <p:sldId id="257" r:id="rId30"/>
    <p:sldId id="259" r:id="rId31"/>
    <p:sldId id="325" r:id="rId32"/>
    <p:sldId id="32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4D72-DC7E-43B8-8082-95D7A2DC53A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9B72-8B14-4D3E-9B4F-D22C00C4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8834-9A4E-43CE-8E12-3E4D508B80A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CF39-4260-4782-9D0C-F888585E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27EC-AE19-488E-B2AC-1A09865988D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4F2C-6605-4B64-8C39-49324C1CE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6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6F56-C385-49D9-B87E-2ADB82B15A9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C6FF-0FFF-410F-B409-7D0E83688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C4C3-7872-4489-9C79-5B1AE6F431D6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A14-EB43-4D09-9C05-5478D6C96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7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3A53-3F13-405F-B19E-FB7228B8F53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8093-0DD8-4050-B631-7C5B33824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6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1E05-01E8-44E4-9EEB-25A56B7E268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6739-4630-4E4A-A2FA-4FC350E76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0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93C8-A6C1-4F00-B8F4-A107F5645BD5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83BF-D3FF-4E55-8D48-1C40415F6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2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133A-2F1C-408A-8C9E-DF0AB92F894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4977-D041-4417-970E-CDE755FE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CEB-E214-4D66-BD9F-1798FC155D6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974C-87BC-472D-94EC-750A64C8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26F4-65ED-403C-AF34-FC287F612CD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93E1-CE29-4DB5-934E-30406A7D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48AC4-0E8C-47EE-9A27-A798A11BAD41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0C451-8885-4DCB-ADC5-76D0BB51B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kill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714375"/>
            <a:ext cx="7643812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Проведение государственной итоговой аттестации выпускников </a:t>
            </a:r>
            <a:b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11 класса в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2020-2021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учебном году</a:t>
            </a:r>
            <a:r>
              <a:rPr lang="ru-RU" sz="4000" dirty="0">
                <a:solidFill>
                  <a:prstClr val="black"/>
                </a:solidFill>
                <a:latin typeface="+mn-lt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+mn-lt"/>
                <a:cs typeface="+mn-cs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95536" y="3645024"/>
            <a:ext cx="3888432" cy="32235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52" name="Заголовок 5"/>
          <p:cNvSpPr>
            <a:spLocks noGrp="1"/>
          </p:cNvSpPr>
          <p:nvPr>
            <p:ph type="title"/>
          </p:nvPr>
        </p:nvSpPr>
        <p:spPr>
          <a:xfrm>
            <a:off x="4427538" y="5589588"/>
            <a:ext cx="4716462" cy="107950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МОУ «СОШ № 62» г.Магнитогорска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Как выбрать предметы для сдачи ЕГЭ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 smtClean="0"/>
              <a:t>Чтобы не ошибиться с выбором дисциплин, придерживайтесь следующего алгоритма</a:t>
            </a:r>
            <a:r>
              <a:rPr lang="ru-RU" sz="2000" i="1" dirty="0"/>
              <a:t>:</a:t>
            </a:r>
          </a:p>
          <a:p>
            <a:pPr lvl="0"/>
            <a:r>
              <a:rPr lang="ru-RU" sz="2000" dirty="0"/>
              <a:t>Определитесь с профессиональными устремлениями: в какой сфере вы бы хотели работать.</a:t>
            </a:r>
          </a:p>
          <a:p>
            <a:pPr lvl="0"/>
            <a:r>
              <a:rPr lang="ru-RU" sz="2000" dirty="0"/>
              <a:t>Узнайте, диплом какой специальности даст вам возможность трудиться в выбранной отрасли.</a:t>
            </a:r>
          </a:p>
          <a:p>
            <a:pPr lvl="0"/>
            <a:r>
              <a:rPr lang="ru-RU" sz="2000" dirty="0"/>
              <a:t>Выясните, в каких вузах есть это направление. Составьте список из 10-15 вузов, которые устраивают вас больше всего.</a:t>
            </a:r>
          </a:p>
          <a:p>
            <a:pPr lvl="0"/>
            <a:r>
              <a:rPr lang="ru-RU" sz="2000" dirty="0"/>
              <a:t>Спросите у представителей приемных комиссий выбранных институтов (или посмотрите на сайтах), какие сертификаты ЕГЭ нужны для поступления на эти специальности.</a:t>
            </a:r>
          </a:p>
          <a:p>
            <a:pPr lvl="0"/>
            <a:r>
              <a:rPr lang="ru-RU" sz="2000" dirty="0"/>
              <a:t>Исходя из этого, выбирайте нужные дисциплины.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514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715404" cy="59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285728"/>
            <a:ext cx="7786743" cy="5746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903536" y="5000636"/>
            <a:ext cx="2240464" cy="18573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  <a:t>Результаты ЕГЭ</a:t>
            </a:r>
            <a:b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Выполненная экзаменационная работа оценивается в первичных баллах.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ru-RU" altLang="ru-RU" sz="26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Количество первичных баллов за выполнение каждого задания можно узнать в спецификации КИМ по предмету.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6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altLang="ru-RU" sz="2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</a:t>
            </a:r>
            <a:r>
              <a:rPr lang="ru-RU" altLang="ru-RU" sz="2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 устанавливают итоговый результат ЕГЭ по 100-балльной шкале.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6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Ознакомление участников ЕГЭ с полученными ими результатами ЕГЭ по общеобразовательному предмету осуществляется не позднее 3-х рабочих дней со дня их утверждения ГЭК.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6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Результаты ЕГЭ каждого участника заносятся в федеральную информационную систему.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9" y="0"/>
            <a:ext cx="552259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40" dirty="0"/>
              <a:t>ОСОБЕННОСТИ </a:t>
            </a:r>
            <a:r>
              <a:rPr lang="ru-RU" sz="3200" spc="-540" dirty="0" smtClean="0"/>
              <a:t>       </a:t>
            </a:r>
            <a:r>
              <a:rPr sz="3200" spc="-335" dirty="0" smtClean="0"/>
              <a:t>В</a:t>
            </a:r>
            <a:r>
              <a:rPr sz="3200" spc="-434" dirty="0" smtClean="0"/>
              <a:t> </a:t>
            </a:r>
            <a:r>
              <a:rPr lang="ru-RU" sz="3200" spc="-434" dirty="0" smtClean="0"/>
              <a:t>     </a:t>
            </a:r>
            <a:r>
              <a:rPr sz="3200" spc="-565" dirty="0" smtClean="0"/>
              <a:t>ЭКЗАМЕНАХ</a:t>
            </a:r>
            <a:r>
              <a:rPr lang="ru-RU" sz="3200" spc="-565" dirty="0" smtClean="0"/>
              <a:t>  </a:t>
            </a:r>
            <a:r>
              <a:rPr lang="ru-RU" sz="3200" spc="-565" dirty="0" smtClean="0"/>
              <a:t/>
            </a:r>
            <a:br>
              <a:rPr lang="ru-RU" sz="3200" spc="-565" dirty="0" smtClean="0"/>
            </a:b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093591" y="377613"/>
            <a:ext cx="307069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25" dirty="0" smtClean="0">
                <a:solidFill>
                  <a:srgbClr val="FF0000"/>
                </a:solidFill>
                <a:latin typeface="Georgia"/>
                <a:cs typeface="Georgia"/>
              </a:rPr>
              <a:t>ФОРМАТА</a:t>
            </a:r>
            <a:r>
              <a:rPr sz="3200" b="1" spc="-395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3200" b="1" spc="-39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r>
              <a:rPr sz="3200" b="1" spc="-450" dirty="0" smtClean="0">
                <a:solidFill>
                  <a:srgbClr val="FF0000"/>
                </a:solidFill>
                <a:latin typeface="Georgia"/>
                <a:cs typeface="Georgia"/>
              </a:rPr>
              <a:t>ЕГЭ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6479" y="6381835"/>
            <a:ext cx="257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6939" y="904240"/>
            <a:ext cx="4463796" cy="122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0928" y="904240"/>
            <a:ext cx="876300" cy="122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6227" y="1248495"/>
            <a:ext cx="3678428" cy="648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850" y="3880272"/>
            <a:ext cx="3661778" cy="156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51" y="3880273"/>
            <a:ext cx="3662045" cy="1565487"/>
          </a:xfrm>
          <a:custGeom>
            <a:avLst/>
            <a:gdLst/>
            <a:ahLst/>
            <a:cxnLst/>
            <a:rect l="l" t="t" r="r" b="b"/>
            <a:pathLst>
              <a:path w="3662045" h="1174114">
                <a:moveTo>
                  <a:pt x="0" y="195580"/>
                </a:moveTo>
                <a:lnTo>
                  <a:pt x="5166" y="150756"/>
                </a:lnTo>
                <a:lnTo>
                  <a:pt x="19884" y="109597"/>
                </a:lnTo>
                <a:lnTo>
                  <a:pt x="42978" y="73282"/>
                </a:lnTo>
                <a:lnTo>
                  <a:pt x="73273" y="42987"/>
                </a:lnTo>
                <a:lnTo>
                  <a:pt x="109594" y="19890"/>
                </a:lnTo>
                <a:lnTo>
                  <a:pt x="150768" y="5168"/>
                </a:lnTo>
                <a:lnTo>
                  <a:pt x="195618" y="0"/>
                </a:lnTo>
                <a:lnTo>
                  <a:pt x="3466198" y="0"/>
                </a:lnTo>
                <a:lnTo>
                  <a:pt x="3511022" y="5168"/>
                </a:lnTo>
                <a:lnTo>
                  <a:pt x="3552180" y="19890"/>
                </a:lnTo>
                <a:lnTo>
                  <a:pt x="3588495" y="42987"/>
                </a:lnTo>
                <a:lnTo>
                  <a:pt x="3618790" y="73282"/>
                </a:lnTo>
                <a:lnTo>
                  <a:pt x="3641887" y="109597"/>
                </a:lnTo>
                <a:lnTo>
                  <a:pt x="3656609" y="150756"/>
                </a:lnTo>
                <a:lnTo>
                  <a:pt x="3661778" y="195580"/>
                </a:lnTo>
                <a:lnTo>
                  <a:pt x="3661778" y="978090"/>
                </a:lnTo>
                <a:lnTo>
                  <a:pt x="3656609" y="1022944"/>
                </a:lnTo>
                <a:lnTo>
                  <a:pt x="3641887" y="1064119"/>
                </a:lnTo>
                <a:lnTo>
                  <a:pt x="3618790" y="1100440"/>
                </a:lnTo>
                <a:lnTo>
                  <a:pt x="3588495" y="1130734"/>
                </a:lnTo>
                <a:lnTo>
                  <a:pt x="3552180" y="1153826"/>
                </a:lnTo>
                <a:lnTo>
                  <a:pt x="3511022" y="1168542"/>
                </a:lnTo>
                <a:lnTo>
                  <a:pt x="3466198" y="1173708"/>
                </a:lnTo>
                <a:lnTo>
                  <a:pt x="195618" y="1173708"/>
                </a:lnTo>
                <a:lnTo>
                  <a:pt x="150768" y="1168542"/>
                </a:lnTo>
                <a:lnTo>
                  <a:pt x="109594" y="1153826"/>
                </a:lnTo>
                <a:lnTo>
                  <a:pt x="73273" y="1130734"/>
                </a:lnTo>
                <a:lnTo>
                  <a:pt x="42978" y="1100440"/>
                </a:lnTo>
                <a:lnTo>
                  <a:pt x="19884" y="1064119"/>
                </a:lnTo>
                <a:lnTo>
                  <a:pt x="5166" y="1022944"/>
                </a:lnTo>
                <a:lnTo>
                  <a:pt x="0" y="978090"/>
                </a:lnTo>
                <a:lnTo>
                  <a:pt x="0" y="195580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3994" y="3962061"/>
            <a:ext cx="33439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8035" marR="5080" indent="-775970">
              <a:lnSpc>
                <a:spcPct val="100000"/>
              </a:lnSpc>
              <a:spcBef>
                <a:spcPts val="100"/>
              </a:spcBef>
            </a:pPr>
            <a:r>
              <a:rPr sz="3200" b="1" spc="-260" dirty="0">
                <a:latin typeface="Arial"/>
                <a:cs typeface="Arial"/>
              </a:rPr>
              <a:t>Поступление </a:t>
            </a:r>
            <a:r>
              <a:rPr sz="3200" b="1" spc="-385" dirty="0">
                <a:latin typeface="Arial"/>
                <a:cs typeface="Arial"/>
              </a:rPr>
              <a:t>в </a:t>
            </a:r>
            <a:r>
              <a:rPr sz="3200" b="1" spc="-405" dirty="0">
                <a:latin typeface="Arial"/>
                <a:cs typeface="Arial"/>
              </a:rPr>
              <a:t>ВУЗ  </a:t>
            </a:r>
            <a:r>
              <a:rPr sz="3200" b="1" spc="-160" dirty="0">
                <a:latin typeface="Arial"/>
                <a:cs typeface="Arial"/>
              </a:rPr>
              <a:t>36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305" dirty="0">
                <a:latin typeface="Arial"/>
                <a:cs typeface="Arial"/>
              </a:rPr>
              <a:t>баллов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6017" y="3957827"/>
            <a:ext cx="4085082" cy="1487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3957828"/>
            <a:ext cx="4085590" cy="1487593"/>
          </a:xfrm>
          <a:custGeom>
            <a:avLst/>
            <a:gdLst/>
            <a:ahLst/>
            <a:cxnLst/>
            <a:rect l="l" t="t" r="r" b="b"/>
            <a:pathLst>
              <a:path w="4085590" h="1115695">
                <a:moveTo>
                  <a:pt x="0" y="143129"/>
                </a:moveTo>
                <a:lnTo>
                  <a:pt x="7289" y="97909"/>
                </a:lnTo>
                <a:lnTo>
                  <a:pt x="27594" y="58622"/>
                </a:lnTo>
                <a:lnTo>
                  <a:pt x="58567" y="27631"/>
                </a:lnTo>
                <a:lnTo>
                  <a:pt x="97861" y="7301"/>
                </a:lnTo>
                <a:lnTo>
                  <a:pt x="143129" y="0"/>
                </a:lnTo>
                <a:lnTo>
                  <a:pt x="3941953" y="0"/>
                </a:lnTo>
                <a:lnTo>
                  <a:pt x="3987220" y="7301"/>
                </a:lnTo>
                <a:lnTo>
                  <a:pt x="4026514" y="27631"/>
                </a:lnTo>
                <a:lnTo>
                  <a:pt x="4057487" y="58622"/>
                </a:lnTo>
                <a:lnTo>
                  <a:pt x="4077792" y="97909"/>
                </a:lnTo>
                <a:lnTo>
                  <a:pt x="4085082" y="143129"/>
                </a:lnTo>
                <a:lnTo>
                  <a:pt x="4085082" y="972451"/>
                </a:lnTo>
                <a:lnTo>
                  <a:pt x="4077792" y="1017681"/>
                </a:lnTo>
                <a:lnTo>
                  <a:pt x="4057487" y="1056961"/>
                </a:lnTo>
                <a:lnTo>
                  <a:pt x="4026514" y="1087935"/>
                </a:lnTo>
                <a:lnTo>
                  <a:pt x="3987220" y="1108248"/>
                </a:lnTo>
                <a:lnTo>
                  <a:pt x="3941953" y="1115542"/>
                </a:lnTo>
                <a:lnTo>
                  <a:pt x="143129" y="1115542"/>
                </a:lnTo>
                <a:lnTo>
                  <a:pt x="97861" y="1108248"/>
                </a:lnTo>
                <a:lnTo>
                  <a:pt x="58567" y="1087935"/>
                </a:lnTo>
                <a:lnTo>
                  <a:pt x="27594" y="1056961"/>
                </a:lnTo>
                <a:lnTo>
                  <a:pt x="7289" y="1017681"/>
                </a:lnTo>
                <a:lnTo>
                  <a:pt x="0" y="972451"/>
                </a:lnTo>
                <a:lnTo>
                  <a:pt x="0" y="143129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25948" y="4001177"/>
            <a:ext cx="36645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7910" marR="5080" indent="-1045844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latin typeface="Arial"/>
                <a:cs typeface="Arial"/>
              </a:rPr>
              <a:t>Получение </a:t>
            </a:r>
            <a:r>
              <a:rPr sz="3200" b="1" spc="-280" dirty="0">
                <a:latin typeface="Arial"/>
                <a:cs typeface="Arial"/>
              </a:rPr>
              <a:t>аттестата  </a:t>
            </a:r>
            <a:r>
              <a:rPr sz="3200" b="1" spc="-160" dirty="0">
                <a:latin typeface="Arial"/>
                <a:cs typeface="Arial"/>
              </a:rPr>
              <a:t>24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280" dirty="0">
                <a:latin typeface="Arial"/>
                <a:cs typeface="Arial"/>
              </a:rPr>
              <a:t>балла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70938" y="1862159"/>
            <a:ext cx="2254250" cy="2065020"/>
          </a:xfrm>
          <a:custGeom>
            <a:avLst/>
            <a:gdLst/>
            <a:ahLst/>
            <a:cxnLst/>
            <a:rect l="l" t="t" r="r" b="b"/>
            <a:pathLst>
              <a:path w="2254250" h="1548764">
                <a:moveTo>
                  <a:pt x="88776" y="1388864"/>
                </a:moveTo>
                <a:lnTo>
                  <a:pt x="81534" y="1389983"/>
                </a:lnTo>
                <a:lnTo>
                  <a:pt x="75243" y="1393721"/>
                </a:lnTo>
                <a:lnTo>
                  <a:pt x="70738" y="1399793"/>
                </a:lnTo>
                <a:lnTo>
                  <a:pt x="0" y="1548764"/>
                </a:lnTo>
                <a:lnTo>
                  <a:pt x="78657" y="1543176"/>
                </a:lnTo>
                <a:lnTo>
                  <a:pt x="41910" y="1543176"/>
                </a:lnTo>
                <a:lnTo>
                  <a:pt x="20447" y="1511680"/>
                </a:lnTo>
                <a:lnTo>
                  <a:pt x="78647" y="1471912"/>
                </a:lnTo>
                <a:lnTo>
                  <a:pt x="105156" y="1416049"/>
                </a:lnTo>
                <a:lnTo>
                  <a:pt x="106943" y="1408705"/>
                </a:lnTo>
                <a:lnTo>
                  <a:pt x="105838" y="1401492"/>
                </a:lnTo>
                <a:lnTo>
                  <a:pt x="102137" y="1395208"/>
                </a:lnTo>
                <a:lnTo>
                  <a:pt x="96138" y="1390649"/>
                </a:lnTo>
                <a:lnTo>
                  <a:pt x="88776" y="1388864"/>
                </a:lnTo>
                <a:close/>
              </a:path>
              <a:path w="2254250" h="1548764">
                <a:moveTo>
                  <a:pt x="78647" y="1471912"/>
                </a:moveTo>
                <a:lnTo>
                  <a:pt x="20447" y="1511680"/>
                </a:lnTo>
                <a:lnTo>
                  <a:pt x="41910" y="1543176"/>
                </a:lnTo>
                <a:lnTo>
                  <a:pt x="52875" y="1535683"/>
                </a:lnTo>
                <a:lnTo>
                  <a:pt x="48387" y="1535683"/>
                </a:lnTo>
                <a:lnTo>
                  <a:pt x="29844" y="1508505"/>
                </a:lnTo>
                <a:lnTo>
                  <a:pt x="62398" y="1506156"/>
                </a:lnTo>
                <a:lnTo>
                  <a:pt x="78647" y="1471912"/>
                </a:lnTo>
                <a:close/>
              </a:path>
              <a:path w="2254250" h="1548764">
                <a:moveTo>
                  <a:pt x="161798" y="1498980"/>
                </a:moveTo>
                <a:lnTo>
                  <a:pt x="100069" y="1503436"/>
                </a:lnTo>
                <a:lnTo>
                  <a:pt x="41910" y="1543176"/>
                </a:lnTo>
                <a:lnTo>
                  <a:pt x="78657" y="1543176"/>
                </a:lnTo>
                <a:lnTo>
                  <a:pt x="164464" y="1537080"/>
                </a:lnTo>
                <a:lnTo>
                  <a:pt x="182118" y="1516633"/>
                </a:lnTo>
                <a:lnTo>
                  <a:pt x="180103" y="1509375"/>
                </a:lnTo>
                <a:lnTo>
                  <a:pt x="175625" y="1503616"/>
                </a:lnTo>
                <a:lnTo>
                  <a:pt x="169312" y="1499953"/>
                </a:lnTo>
                <a:lnTo>
                  <a:pt x="161798" y="1498980"/>
                </a:lnTo>
                <a:close/>
              </a:path>
              <a:path w="2254250" h="1548764">
                <a:moveTo>
                  <a:pt x="62398" y="1506156"/>
                </a:moveTo>
                <a:lnTo>
                  <a:pt x="29844" y="1508505"/>
                </a:lnTo>
                <a:lnTo>
                  <a:pt x="48387" y="1535683"/>
                </a:lnTo>
                <a:lnTo>
                  <a:pt x="62398" y="1506156"/>
                </a:lnTo>
                <a:close/>
              </a:path>
              <a:path w="2254250" h="1548764">
                <a:moveTo>
                  <a:pt x="100069" y="1503436"/>
                </a:moveTo>
                <a:lnTo>
                  <a:pt x="62398" y="1506156"/>
                </a:lnTo>
                <a:lnTo>
                  <a:pt x="48387" y="1535683"/>
                </a:lnTo>
                <a:lnTo>
                  <a:pt x="52875" y="1535683"/>
                </a:lnTo>
                <a:lnTo>
                  <a:pt x="100069" y="1503436"/>
                </a:lnTo>
                <a:close/>
              </a:path>
              <a:path w="2254250" h="1548764">
                <a:moveTo>
                  <a:pt x="2232787" y="0"/>
                </a:moveTo>
                <a:lnTo>
                  <a:pt x="78647" y="1471912"/>
                </a:lnTo>
                <a:lnTo>
                  <a:pt x="62398" y="1506156"/>
                </a:lnTo>
                <a:lnTo>
                  <a:pt x="100069" y="1503436"/>
                </a:lnTo>
                <a:lnTo>
                  <a:pt x="2254250" y="31495"/>
                </a:lnTo>
                <a:lnTo>
                  <a:pt x="22327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868" y="1886373"/>
            <a:ext cx="2614295" cy="2065867"/>
          </a:xfrm>
          <a:custGeom>
            <a:avLst/>
            <a:gdLst/>
            <a:ahLst/>
            <a:cxnLst/>
            <a:rect l="l" t="t" r="r" b="b"/>
            <a:pathLst>
              <a:path w="2614295" h="1549400">
                <a:moveTo>
                  <a:pt x="2449195" y="1510665"/>
                </a:moveTo>
                <a:lnTo>
                  <a:pt x="2441771" y="1512159"/>
                </a:lnTo>
                <a:lnTo>
                  <a:pt x="2435717" y="1516237"/>
                </a:lnTo>
                <a:lnTo>
                  <a:pt x="2431639" y="1522291"/>
                </a:lnTo>
                <a:lnTo>
                  <a:pt x="2430145" y="1529715"/>
                </a:lnTo>
                <a:lnTo>
                  <a:pt x="2431565" y="1537138"/>
                </a:lnTo>
                <a:lnTo>
                  <a:pt x="2435605" y="1543192"/>
                </a:lnTo>
                <a:lnTo>
                  <a:pt x="2441646" y="1547270"/>
                </a:lnTo>
                <a:lnTo>
                  <a:pt x="2449067" y="1548765"/>
                </a:lnTo>
                <a:lnTo>
                  <a:pt x="2614041" y="1549400"/>
                </a:lnTo>
                <a:lnTo>
                  <a:pt x="2612546" y="1546733"/>
                </a:lnTo>
                <a:lnTo>
                  <a:pt x="2571877" y="1546733"/>
                </a:lnTo>
                <a:lnTo>
                  <a:pt x="2511003" y="1510902"/>
                </a:lnTo>
                <a:lnTo>
                  <a:pt x="2449195" y="1510665"/>
                </a:lnTo>
                <a:close/>
              </a:path>
              <a:path w="2614295" h="1549400">
                <a:moveTo>
                  <a:pt x="2511003" y="1510902"/>
                </a:moveTo>
                <a:lnTo>
                  <a:pt x="2571877" y="1546733"/>
                </a:lnTo>
                <a:lnTo>
                  <a:pt x="2576050" y="1539621"/>
                </a:lnTo>
                <a:lnTo>
                  <a:pt x="2564891" y="1539621"/>
                </a:lnTo>
                <a:lnTo>
                  <a:pt x="2548860" y="1511047"/>
                </a:lnTo>
                <a:lnTo>
                  <a:pt x="2511003" y="1510902"/>
                </a:lnTo>
                <a:close/>
              </a:path>
              <a:path w="2614295" h="1549400">
                <a:moveTo>
                  <a:pt x="2514679" y="1395918"/>
                </a:moveTo>
                <a:lnTo>
                  <a:pt x="2507488" y="1398270"/>
                </a:lnTo>
                <a:lnTo>
                  <a:pt x="2501765" y="1403157"/>
                </a:lnTo>
                <a:lnTo>
                  <a:pt x="2498470" y="1409652"/>
                </a:lnTo>
                <a:lnTo>
                  <a:pt x="2497843" y="1416933"/>
                </a:lnTo>
                <a:lnTo>
                  <a:pt x="2500122" y="1424178"/>
                </a:lnTo>
                <a:lnTo>
                  <a:pt x="2530332" y="1478023"/>
                </a:lnTo>
                <a:lnTo>
                  <a:pt x="2591181" y="1513840"/>
                </a:lnTo>
                <a:lnTo>
                  <a:pt x="2571877" y="1546733"/>
                </a:lnTo>
                <a:lnTo>
                  <a:pt x="2612546" y="1546733"/>
                </a:lnTo>
                <a:lnTo>
                  <a:pt x="2533396" y="1405509"/>
                </a:lnTo>
                <a:lnTo>
                  <a:pt x="2528490" y="1399788"/>
                </a:lnTo>
                <a:lnTo>
                  <a:pt x="2521966" y="1396507"/>
                </a:lnTo>
                <a:lnTo>
                  <a:pt x="2514679" y="1395918"/>
                </a:lnTo>
                <a:close/>
              </a:path>
              <a:path w="2614295" h="1549400">
                <a:moveTo>
                  <a:pt x="2548860" y="1511047"/>
                </a:moveTo>
                <a:lnTo>
                  <a:pt x="2564891" y="1539621"/>
                </a:lnTo>
                <a:lnTo>
                  <a:pt x="2581529" y="1511173"/>
                </a:lnTo>
                <a:lnTo>
                  <a:pt x="2548860" y="1511047"/>
                </a:lnTo>
                <a:close/>
              </a:path>
              <a:path w="2614295" h="1549400">
                <a:moveTo>
                  <a:pt x="2530332" y="1478023"/>
                </a:moveTo>
                <a:lnTo>
                  <a:pt x="2548860" y="1511047"/>
                </a:lnTo>
                <a:lnTo>
                  <a:pt x="2581529" y="1511173"/>
                </a:lnTo>
                <a:lnTo>
                  <a:pt x="2564891" y="1539621"/>
                </a:lnTo>
                <a:lnTo>
                  <a:pt x="2576050" y="1539621"/>
                </a:lnTo>
                <a:lnTo>
                  <a:pt x="2591181" y="1513840"/>
                </a:lnTo>
                <a:lnTo>
                  <a:pt x="2530332" y="1478023"/>
                </a:lnTo>
                <a:close/>
              </a:path>
              <a:path w="2614295" h="1549400">
                <a:moveTo>
                  <a:pt x="19304" y="0"/>
                </a:moveTo>
                <a:lnTo>
                  <a:pt x="0" y="32893"/>
                </a:lnTo>
                <a:lnTo>
                  <a:pt x="2511003" y="1510902"/>
                </a:lnTo>
                <a:lnTo>
                  <a:pt x="2548860" y="1511047"/>
                </a:lnTo>
                <a:lnTo>
                  <a:pt x="2530332" y="1478023"/>
                </a:lnTo>
                <a:lnTo>
                  <a:pt x="193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9745" cy="128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9" y="0"/>
            <a:ext cx="55225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40" dirty="0" smtClean="0"/>
              <a:t>ОСОБЕННОСТИ</a:t>
            </a:r>
            <a:r>
              <a:rPr lang="ru-RU" sz="3200" spc="-540" dirty="0" smtClean="0"/>
              <a:t>         </a:t>
            </a:r>
            <a:r>
              <a:rPr sz="3200" spc="-540" dirty="0" smtClean="0"/>
              <a:t> </a:t>
            </a:r>
            <a:r>
              <a:rPr sz="3200" spc="-335" dirty="0" smtClean="0"/>
              <a:t>В</a:t>
            </a:r>
            <a:r>
              <a:rPr lang="ru-RU" sz="3200" spc="-335" dirty="0" smtClean="0"/>
              <a:t>      </a:t>
            </a:r>
            <a:r>
              <a:rPr sz="3200" spc="-434" dirty="0" smtClean="0"/>
              <a:t> </a:t>
            </a:r>
            <a:r>
              <a:rPr sz="3200" spc="-565" dirty="0"/>
              <a:t>ЭКЗАМЕНАХ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093591" y="377613"/>
            <a:ext cx="328672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25" dirty="0">
                <a:solidFill>
                  <a:srgbClr val="FF0000"/>
                </a:solidFill>
                <a:latin typeface="Georgia"/>
                <a:cs typeface="Georgia"/>
              </a:rPr>
              <a:t>ФОРМАТА</a:t>
            </a:r>
            <a:r>
              <a:rPr sz="3200" b="1" spc="-3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3200" b="1" spc="-395" dirty="0" smtClean="0">
                <a:solidFill>
                  <a:srgbClr val="FF0000"/>
                </a:solidFill>
                <a:latin typeface="Georgia"/>
                <a:cs typeface="Georgia"/>
              </a:rPr>
              <a:t>    </a:t>
            </a:r>
            <a:r>
              <a:rPr sz="3200" b="1" spc="-450" dirty="0" smtClean="0">
                <a:solidFill>
                  <a:srgbClr val="FF0000"/>
                </a:solidFill>
                <a:latin typeface="Georgia"/>
                <a:cs typeface="Georgia"/>
              </a:rPr>
              <a:t>ЕГЭ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6479" y="6381835"/>
            <a:ext cx="257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3621" y="904240"/>
            <a:ext cx="4250435" cy="122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4247" y="904240"/>
            <a:ext cx="876300" cy="122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2907" y="1391243"/>
            <a:ext cx="347472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850" y="3880273"/>
            <a:ext cx="3857104" cy="2045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51" y="3880272"/>
            <a:ext cx="3857625" cy="2045547"/>
          </a:xfrm>
          <a:custGeom>
            <a:avLst/>
            <a:gdLst/>
            <a:ahLst/>
            <a:cxnLst/>
            <a:rect l="l" t="t" r="r" b="b"/>
            <a:pathLst>
              <a:path w="3857625" h="1534160">
                <a:moveTo>
                  <a:pt x="0" y="255650"/>
                </a:moveTo>
                <a:lnTo>
                  <a:pt x="4118" y="209689"/>
                </a:lnTo>
                <a:lnTo>
                  <a:pt x="15993" y="166433"/>
                </a:lnTo>
                <a:lnTo>
                  <a:pt x="34901" y="126604"/>
                </a:lnTo>
                <a:lnTo>
                  <a:pt x="60122" y="90925"/>
                </a:lnTo>
                <a:lnTo>
                  <a:pt x="90933" y="60115"/>
                </a:lnTo>
                <a:lnTo>
                  <a:pt x="126612" y="34896"/>
                </a:lnTo>
                <a:lnTo>
                  <a:pt x="166437" y="15990"/>
                </a:lnTo>
                <a:lnTo>
                  <a:pt x="209686" y="4117"/>
                </a:lnTo>
                <a:lnTo>
                  <a:pt x="255638" y="0"/>
                </a:lnTo>
                <a:lnTo>
                  <a:pt x="3601453" y="0"/>
                </a:lnTo>
                <a:lnTo>
                  <a:pt x="3647415" y="4117"/>
                </a:lnTo>
                <a:lnTo>
                  <a:pt x="3690671" y="15990"/>
                </a:lnTo>
                <a:lnTo>
                  <a:pt x="3730499" y="34896"/>
                </a:lnTo>
                <a:lnTo>
                  <a:pt x="3766179" y="60115"/>
                </a:lnTo>
                <a:lnTo>
                  <a:pt x="3796988" y="90925"/>
                </a:lnTo>
                <a:lnTo>
                  <a:pt x="3822207" y="126604"/>
                </a:lnTo>
                <a:lnTo>
                  <a:pt x="3841113" y="166433"/>
                </a:lnTo>
                <a:lnTo>
                  <a:pt x="3852986" y="209689"/>
                </a:lnTo>
                <a:lnTo>
                  <a:pt x="3857104" y="255650"/>
                </a:lnTo>
                <a:lnTo>
                  <a:pt x="3857104" y="1278128"/>
                </a:lnTo>
                <a:lnTo>
                  <a:pt x="3852986" y="1324075"/>
                </a:lnTo>
                <a:lnTo>
                  <a:pt x="3841113" y="1367322"/>
                </a:lnTo>
                <a:lnTo>
                  <a:pt x="3822207" y="1407144"/>
                </a:lnTo>
                <a:lnTo>
                  <a:pt x="3796988" y="1442822"/>
                </a:lnTo>
                <a:lnTo>
                  <a:pt x="3766179" y="1473632"/>
                </a:lnTo>
                <a:lnTo>
                  <a:pt x="3730499" y="1498852"/>
                </a:lnTo>
                <a:lnTo>
                  <a:pt x="3690671" y="1517760"/>
                </a:lnTo>
                <a:lnTo>
                  <a:pt x="3647415" y="1529634"/>
                </a:lnTo>
                <a:lnTo>
                  <a:pt x="3601453" y="1533753"/>
                </a:lnTo>
                <a:lnTo>
                  <a:pt x="255638" y="1533753"/>
                </a:lnTo>
                <a:lnTo>
                  <a:pt x="209686" y="1529634"/>
                </a:lnTo>
                <a:lnTo>
                  <a:pt x="166437" y="1517760"/>
                </a:lnTo>
                <a:lnTo>
                  <a:pt x="126612" y="1498852"/>
                </a:lnTo>
                <a:lnTo>
                  <a:pt x="90933" y="1473632"/>
                </a:lnTo>
                <a:lnTo>
                  <a:pt x="60122" y="1442822"/>
                </a:lnTo>
                <a:lnTo>
                  <a:pt x="34901" y="1407144"/>
                </a:lnTo>
                <a:lnTo>
                  <a:pt x="15993" y="1367322"/>
                </a:lnTo>
                <a:lnTo>
                  <a:pt x="4118" y="1324075"/>
                </a:lnTo>
                <a:lnTo>
                  <a:pt x="0" y="1278128"/>
                </a:lnTo>
                <a:lnTo>
                  <a:pt x="0" y="255650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5221" y="3885353"/>
            <a:ext cx="3118485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-3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БАЗОВЫЙ</a:t>
            </a:r>
            <a:r>
              <a:rPr sz="2400" i="1" u="heavy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400" i="1" u="heavy" spc="-14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32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УРОВЕНЬ</a:t>
            </a:r>
            <a:endParaRPr lang="ru-RU" sz="2400" i="1" u="heavy" spc="-320" dirty="0" smtClean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100"/>
              </a:spcBef>
            </a:pPr>
            <a:endParaRPr sz="2400" i="1">
              <a:latin typeface="Arial"/>
              <a:cs typeface="Arial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400" b="1" spc="-175" dirty="0">
                <a:latin typeface="Arial"/>
                <a:cs typeface="Arial"/>
              </a:rPr>
              <a:t>(только </a:t>
            </a:r>
            <a:r>
              <a:rPr sz="2400" b="1" spc="-204" dirty="0">
                <a:latin typeface="Arial"/>
                <a:cs typeface="Arial"/>
              </a:rPr>
              <a:t>для </a:t>
            </a:r>
            <a:r>
              <a:rPr sz="2400" b="1" spc="-185" dirty="0">
                <a:latin typeface="Arial"/>
                <a:cs typeface="Arial"/>
              </a:rPr>
              <a:t>получения  </a:t>
            </a:r>
            <a:r>
              <a:rPr sz="2400" b="1" spc="-195" dirty="0">
                <a:latin typeface="Arial"/>
                <a:cs typeface="Arial"/>
              </a:rPr>
              <a:t>аттестата) </a:t>
            </a:r>
            <a:r>
              <a:rPr sz="2400" b="1" spc="-140" dirty="0">
                <a:latin typeface="Arial"/>
                <a:cs typeface="Arial"/>
              </a:rPr>
              <a:t>– </a:t>
            </a:r>
            <a:r>
              <a:rPr sz="2400" b="1" spc="-204" dirty="0">
                <a:latin typeface="Trebuchet MS"/>
                <a:cs typeface="Trebuchet MS"/>
              </a:rPr>
              <a:t>5-</a:t>
            </a:r>
            <a:r>
              <a:rPr sz="2400" b="1" spc="-204" dirty="0">
                <a:latin typeface="Arial"/>
                <a:cs typeface="Arial"/>
              </a:rPr>
              <a:t>балльная  система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4053" y="3957828"/>
            <a:ext cx="3797046" cy="1967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4053" y="3957827"/>
            <a:ext cx="3797300" cy="1967653"/>
          </a:xfrm>
          <a:custGeom>
            <a:avLst/>
            <a:gdLst/>
            <a:ahLst/>
            <a:cxnLst/>
            <a:rect l="l" t="t" r="r" b="b"/>
            <a:pathLst>
              <a:path w="3797300" h="1475739">
                <a:moveTo>
                  <a:pt x="0" y="189356"/>
                </a:moveTo>
                <a:lnTo>
                  <a:pt x="6758" y="138994"/>
                </a:lnTo>
                <a:lnTo>
                  <a:pt x="25832" y="93754"/>
                </a:lnTo>
                <a:lnTo>
                  <a:pt x="55419" y="55435"/>
                </a:lnTo>
                <a:lnTo>
                  <a:pt x="93716" y="25837"/>
                </a:lnTo>
                <a:lnTo>
                  <a:pt x="138920" y="6759"/>
                </a:lnTo>
                <a:lnTo>
                  <a:pt x="189230" y="0"/>
                </a:lnTo>
                <a:lnTo>
                  <a:pt x="3607816" y="0"/>
                </a:lnTo>
                <a:lnTo>
                  <a:pt x="3658125" y="6759"/>
                </a:lnTo>
                <a:lnTo>
                  <a:pt x="3703329" y="25837"/>
                </a:lnTo>
                <a:lnTo>
                  <a:pt x="3741626" y="55435"/>
                </a:lnTo>
                <a:lnTo>
                  <a:pt x="3771213" y="93754"/>
                </a:lnTo>
                <a:lnTo>
                  <a:pt x="3790287" y="138994"/>
                </a:lnTo>
                <a:lnTo>
                  <a:pt x="3797046" y="189356"/>
                </a:lnTo>
                <a:lnTo>
                  <a:pt x="3797046" y="1286294"/>
                </a:lnTo>
                <a:lnTo>
                  <a:pt x="3790287" y="1336616"/>
                </a:lnTo>
                <a:lnTo>
                  <a:pt x="3771213" y="1381835"/>
                </a:lnTo>
                <a:lnTo>
                  <a:pt x="3741626" y="1420145"/>
                </a:lnTo>
                <a:lnTo>
                  <a:pt x="3703329" y="1449744"/>
                </a:lnTo>
                <a:lnTo>
                  <a:pt x="3658125" y="1468826"/>
                </a:lnTo>
                <a:lnTo>
                  <a:pt x="3607816" y="1475587"/>
                </a:lnTo>
                <a:lnTo>
                  <a:pt x="189230" y="1475587"/>
                </a:lnTo>
                <a:lnTo>
                  <a:pt x="138920" y="1468826"/>
                </a:lnTo>
                <a:lnTo>
                  <a:pt x="93716" y="1449744"/>
                </a:lnTo>
                <a:lnTo>
                  <a:pt x="55419" y="1420145"/>
                </a:lnTo>
                <a:lnTo>
                  <a:pt x="25832" y="1381835"/>
                </a:lnTo>
                <a:lnTo>
                  <a:pt x="6758" y="1336616"/>
                </a:lnTo>
                <a:lnTo>
                  <a:pt x="0" y="1286294"/>
                </a:lnTo>
                <a:lnTo>
                  <a:pt x="0" y="189356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77790" y="3923961"/>
            <a:ext cx="345186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-2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ПРОФИЛЬНЫЙ</a:t>
            </a:r>
            <a:r>
              <a:rPr sz="2400" i="1" u="heavy" spc="-1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400" i="1" u="heavy" spc="-1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32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УРОВЕНЬ</a:t>
            </a:r>
            <a:endParaRPr lang="ru-RU" sz="2400" i="1" u="heavy" spc="-320" dirty="0" smtClean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00"/>
              </a:spcBef>
            </a:pPr>
            <a:endParaRPr sz="2400" i="1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65" dirty="0">
                <a:latin typeface="Arial"/>
                <a:cs typeface="Arial"/>
              </a:rPr>
              <a:t>(для </a:t>
            </a:r>
            <a:r>
              <a:rPr sz="2400" b="1" spc="-200" dirty="0">
                <a:latin typeface="Arial"/>
                <a:cs typeface="Arial"/>
              </a:rPr>
              <a:t>поступления </a:t>
            </a:r>
            <a:r>
              <a:rPr sz="2400" b="1" spc="-290" dirty="0">
                <a:latin typeface="Arial"/>
                <a:cs typeface="Arial"/>
              </a:rPr>
              <a:t>в </a:t>
            </a:r>
            <a:r>
              <a:rPr sz="2400" b="1" spc="-250" dirty="0">
                <a:latin typeface="Arial"/>
                <a:cs typeface="Arial"/>
              </a:rPr>
              <a:t>ВУЗ)</a:t>
            </a:r>
            <a:r>
              <a:rPr sz="2400" b="1" spc="-26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334010" marR="328930" algn="ctr">
              <a:lnSpc>
                <a:spcPct val="100000"/>
              </a:lnSpc>
            </a:pPr>
            <a:r>
              <a:rPr sz="2400" b="1" spc="-200" dirty="0">
                <a:latin typeface="Trebuchet MS"/>
                <a:cs typeface="Trebuchet MS"/>
              </a:rPr>
              <a:t>100-</a:t>
            </a:r>
            <a:r>
              <a:rPr sz="2400" b="1" spc="-200" dirty="0">
                <a:latin typeface="Arial"/>
                <a:cs typeface="Arial"/>
              </a:rPr>
              <a:t>бальная </a:t>
            </a:r>
            <a:r>
              <a:rPr sz="2400" b="1" spc="-204" dirty="0">
                <a:latin typeface="Arial"/>
                <a:cs typeface="Arial"/>
              </a:rPr>
              <a:t>система  </a:t>
            </a:r>
            <a:r>
              <a:rPr sz="2400" b="1" spc="-160" dirty="0">
                <a:latin typeface="Arial"/>
                <a:cs typeface="Arial"/>
              </a:rPr>
              <a:t>мин.балл </a:t>
            </a:r>
            <a:r>
              <a:rPr sz="2400" b="1" spc="-140" dirty="0">
                <a:latin typeface="Arial"/>
                <a:cs typeface="Arial"/>
              </a:rPr>
              <a:t>–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95" dirty="0">
                <a:latin typeface="Trebuchet MS"/>
                <a:cs typeface="Trebuchet MS"/>
              </a:rPr>
              <a:t>27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70938" y="1862159"/>
            <a:ext cx="2254250" cy="2065020"/>
          </a:xfrm>
          <a:custGeom>
            <a:avLst/>
            <a:gdLst/>
            <a:ahLst/>
            <a:cxnLst/>
            <a:rect l="l" t="t" r="r" b="b"/>
            <a:pathLst>
              <a:path w="2254250" h="1548764">
                <a:moveTo>
                  <a:pt x="88776" y="1388864"/>
                </a:moveTo>
                <a:lnTo>
                  <a:pt x="81534" y="1389983"/>
                </a:lnTo>
                <a:lnTo>
                  <a:pt x="75243" y="1393721"/>
                </a:lnTo>
                <a:lnTo>
                  <a:pt x="70738" y="1399793"/>
                </a:lnTo>
                <a:lnTo>
                  <a:pt x="0" y="1548764"/>
                </a:lnTo>
                <a:lnTo>
                  <a:pt x="78657" y="1543176"/>
                </a:lnTo>
                <a:lnTo>
                  <a:pt x="41910" y="1543176"/>
                </a:lnTo>
                <a:lnTo>
                  <a:pt x="20447" y="1511680"/>
                </a:lnTo>
                <a:lnTo>
                  <a:pt x="78647" y="1471912"/>
                </a:lnTo>
                <a:lnTo>
                  <a:pt x="105156" y="1416049"/>
                </a:lnTo>
                <a:lnTo>
                  <a:pt x="106943" y="1408705"/>
                </a:lnTo>
                <a:lnTo>
                  <a:pt x="105838" y="1401492"/>
                </a:lnTo>
                <a:lnTo>
                  <a:pt x="102137" y="1395208"/>
                </a:lnTo>
                <a:lnTo>
                  <a:pt x="96138" y="1390649"/>
                </a:lnTo>
                <a:lnTo>
                  <a:pt x="88776" y="1388864"/>
                </a:lnTo>
                <a:close/>
              </a:path>
              <a:path w="2254250" h="1548764">
                <a:moveTo>
                  <a:pt x="78647" y="1471912"/>
                </a:moveTo>
                <a:lnTo>
                  <a:pt x="20447" y="1511680"/>
                </a:lnTo>
                <a:lnTo>
                  <a:pt x="41910" y="1543176"/>
                </a:lnTo>
                <a:lnTo>
                  <a:pt x="52875" y="1535683"/>
                </a:lnTo>
                <a:lnTo>
                  <a:pt x="48387" y="1535683"/>
                </a:lnTo>
                <a:lnTo>
                  <a:pt x="29844" y="1508505"/>
                </a:lnTo>
                <a:lnTo>
                  <a:pt x="62398" y="1506156"/>
                </a:lnTo>
                <a:lnTo>
                  <a:pt x="78647" y="1471912"/>
                </a:lnTo>
                <a:close/>
              </a:path>
              <a:path w="2254250" h="1548764">
                <a:moveTo>
                  <a:pt x="161798" y="1498980"/>
                </a:moveTo>
                <a:lnTo>
                  <a:pt x="100069" y="1503436"/>
                </a:lnTo>
                <a:lnTo>
                  <a:pt x="41910" y="1543176"/>
                </a:lnTo>
                <a:lnTo>
                  <a:pt x="78657" y="1543176"/>
                </a:lnTo>
                <a:lnTo>
                  <a:pt x="164464" y="1537080"/>
                </a:lnTo>
                <a:lnTo>
                  <a:pt x="182118" y="1516633"/>
                </a:lnTo>
                <a:lnTo>
                  <a:pt x="180103" y="1509375"/>
                </a:lnTo>
                <a:lnTo>
                  <a:pt x="175625" y="1503616"/>
                </a:lnTo>
                <a:lnTo>
                  <a:pt x="169312" y="1499953"/>
                </a:lnTo>
                <a:lnTo>
                  <a:pt x="161798" y="1498980"/>
                </a:lnTo>
                <a:close/>
              </a:path>
              <a:path w="2254250" h="1548764">
                <a:moveTo>
                  <a:pt x="62398" y="1506156"/>
                </a:moveTo>
                <a:lnTo>
                  <a:pt x="29844" y="1508505"/>
                </a:lnTo>
                <a:lnTo>
                  <a:pt x="48387" y="1535683"/>
                </a:lnTo>
                <a:lnTo>
                  <a:pt x="62398" y="1506156"/>
                </a:lnTo>
                <a:close/>
              </a:path>
              <a:path w="2254250" h="1548764">
                <a:moveTo>
                  <a:pt x="100069" y="1503436"/>
                </a:moveTo>
                <a:lnTo>
                  <a:pt x="62398" y="1506156"/>
                </a:lnTo>
                <a:lnTo>
                  <a:pt x="48387" y="1535683"/>
                </a:lnTo>
                <a:lnTo>
                  <a:pt x="52875" y="1535683"/>
                </a:lnTo>
                <a:lnTo>
                  <a:pt x="100069" y="1503436"/>
                </a:lnTo>
                <a:close/>
              </a:path>
              <a:path w="2254250" h="1548764">
                <a:moveTo>
                  <a:pt x="2232787" y="0"/>
                </a:moveTo>
                <a:lnTo>
                  <a:pt x="78647" y="1471912"/>
                </a:lnTo>
                <a:lnTo>
                  <a:pt x="62398" y="1506156"/>
                </a:lnTo>
                <a:lnTo>
                  <a:pt x="100069" y="1503436"/>
                </a:lnTo>
                <a:lnTo>
                  <a:pt x="2254250" y="31495"/>
                </a:lnTo>
                <a:lnTo>
                  <a:pt x="22327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868" y="1886373"/>
            <a:ext cx="2614295" cy="2065867"/>
          </a:xfrm>
          <a:custGeom>
            <a:avLst/>
            <a:gdLst/>
            <a:ahLst/>
            <a:cxnLst/>
            <a:rect l="l" t="t" r="r" b="b"/>
            <a:pathLst>
              <a:path w="2614295" h="1549400">
                <a:moveTo>
                  <a:pt x="2449195" y="1510665"/>
                </a:moveTo>
                <a:lnTo>
                  <a:pt x="2441771" y="1512159"/>
                </a:lnTo>
                <a:lnTo>
                  <a:pt x="2435717" y="1516237"/>
                </a:lnTo>
                <a:lnTo>
                  <a:pt x="2431639" y="1522291"/>
                </a:lnTo>
                <a:lnTo>
                  <a:pt x="2430145" y="1529715"/>
                </a:lnTo>
                <a:lnTo>
                  <a:pt x="2431565" y="1537138"/>
                </a:lnTo>
                <a:lnTo>
                  <a:pt x="2435605" y="1543192"/>
                </a:lnTo>
                <a:lnTo>
                  <a:pt x="2441646" y="1547270"/>
                </a:lnTo>
                <a:lnTo>
                  <a:pt x="2449067" y="1548765"/>
                </a:lnTo>
                <a:lnTo>
                  <a:pt x="2614041" y="1549400"/>
                </a:lnTo>
                <a:lnTo>
                  <a:pt x="2612546" y="1546733"/>
                </a:lnTo>
                <a:lnTo>
                  <a:pt x="2571877" y="1546733"/>
                </a:lnTo>
                <a:lnTo>
                  <a:pt x="2511003" y="1510902"/>
                </a:lnTo>
                <a:lnTo>
                  <a:pt x="2449195" y="1510665"/>
                </a:lnTo>
                <a:close/>
              </a:path>
              <a:path w="2614295" h="1549400">
                <a:moveTo>
                  <a:pt x="2511003" y="1510902"/>
                </a:moveTo>
                <a:lnTo>
                  <a:pt x="2571877" y="1546733"/>
                </a:lnTo>
                <a:lnTo>
                  <a:pt x="2576050" y="1539621"/>
                </a:lnTo>
                <a:lnTo>
                  <a:pt x="2564891" y="1539621"/>
                </a:lnTo>
                <a:lnTo>
                  <a:pt x="2548860" y="1511047"/>
                </a:lnTo>
                <a:lnTo>
                  <a:pt x="2511003" y="1510902"/>
                </a:lnTo>
                <a:close/>
              </a:path>
              <a:path w="2614295" h="1549400">
                <a:moveTo>
                  <a:pt x="2514679" y="1395918"/>
                </a:moveTo>
                <a:lnTo>
                  <a:pt x="2507488" y="1398270"/>
                </a:lnTo>
                <a:lnTo>
                  <a:pt x="2501765" y="1403157"/>
                </a:lnTo>
                <a:lnTo>
                  <a:pt x="2498470" y="1409652"/>
                </a:lnTo>
                <a:lnTo>
                  <a:pt x="2497843" y="1416933"/>
                </a:lnTo>
                <a:lnTo>
                  <a:pt x="2500122" y="1424178"/>
                </a:lnTo>
                <a:lnTo>
                  <a:pt x="2530332" y="1478023"/>
                </a:lnTo>
                <a:lnTo>
                  <a:pt x="2591181" y="1513840"/>
                </a:lnTo>
                <a:lnTo>
                  <a:pt x="2571877" y="1546733"/>
                </a:lnTo>
                <a:lnTo>
                  <a:pt x="2612546" y="1546733"/>
                </a:lnTo>
                <a:lnTo>
                  <a:pt x="2533396" y="1405509"/>
                </a:lnTo>
                <a:lnTo>
                  <a:pt x="2528490" y="1399788"/>
                </a:lnTo>
                <a:lnTo>
                  <a:pt x="2521966" y="1396507"/>
                </a:lnTo>
                <a:lnTo>
                  <a:pt x="2514679" y="1395918"/>
                </a:lnTo>
                <a:close/>
              </a:path>
              <a:path w="2614295" h="1549400">
                <a:moveTo>
                  <a:pt x="2548860" y="1511047"/>
                </a:moveTo>
                <a:lnTo>
                  <a:pt x="2564891" y="1539621"/>
                </a:lnTo>
                <a:lnTo>
                  <a:pt x="2581529" y="1511173"/>
                </a:lnTo>
                <a:lnTo>
                  <a:pt x="2548860" y="1511047"/>
                </a:lnTo>
                <a:close/>
              </a:path>
              <a:path w="2614295" h="1549400">
                <a:moveTo>
                  <a:pt x="2530332" y="1478023"/>
                </a:moveTo>
                <a:lnTo>
                  <a:pt x="2548860" y="1511047"/>
                </a:lnTo>
                <a:lnTo>
                  <a:pt x="2581529" y="1511173"/>
                </a:lnTo>
                <a:lnTo>
                  <a:pt x="2564891" y="1539621"/>
                </a:lnTo>
                <a:lnTo>
                  <a:pt x="2576050" y="1539621"/>
                </a:lnTo>
                <a:lnTo>
                  <a:pt x="2591181" y="1513840"/>
                </a:lnTo>
                <a:lnTo>
                  <a:pt x="2530332" y="1478023"/>
                </a:lnTo>
                <a:close/>
              </a:path>
              <a:path w="2614295" h="1549400">
                <a:moveTo>
                  <a:pt x="19304" y="0"/>
                </a:moveTo>
                <a:lnTo>
                  <a:pt x="0" y="32893"/>
                </a:lnTo>
                <a:lnTo>
                  <a:pt x="2511003" y="1510902"/>
                </a:lnTo>
                <a:lnTo>
                  <a:pt x="2548860" y="1511047"/>
                </a:lnTo>
                <a:lnTo>
                  <a:pt x="2530332" y="1478023"/>
                </a:lnTo>
                <a:lnTo>
                  <a:pt x="193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1" y="0"/>
            <a:ext cx="2028091" cy="128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9" y="0"/>
            <a:ext cx="55225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40" dirty="0" smtClean="0"/>
              <a:t>ОСОБЕННОСТИ</a:t>
            </a:r>
            <a:r>
              <a:rPr lang="ru-RU" sz="3200" spc="-540" dirty="0" smtClean="0"/>
              <a:t>     </a:t>
            </a:r>
            <a:r>
              <a:rPr sz="3200" spc="-540" dirty="0" smtClean="0"/>
              <a:t> </a:t>
            </a:r>
            <a:r>
              <a:rPr sz="3200" spc="-335" dirty="0"/>
              <a:t>В</a:t>
            </a:r>
            <a:r>
              <a:rPr sz="3200" spc="-434" dirty="0"/>
              <a:t> </a:t>
            </a:r>
            <a:r>
              <a:rPr lang="ru-RU" sz="3200" spc="-434" dirty="0" smtClean="0"/>
              <a:t>      </a:t>
            </a:r>
            <a:r>
              <a:rPr sz="3200" spc="-565" dirty="0" smtClean="0"/>
              <a:t>ЭКЗАМЕНАХ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093591" y="377613"/>
            <a:ext cx="36467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25" dirty="0">
                <a:solidFill>
                  <a:srgbClr val="FF0000"/>
                </a:solidFill>
                <a:latin typeface="Georgia"/>
                <a:cs typeface="Georgia"/>
              </a:rPr>
              <a:t>ФОРМАТА</a:t>
            </a:r>
            <a:r>
              <a:rPr sz="3200" b="1" spc="-3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3200" b="1" spc="-395" dirty="0" smtClean="0">
                <a:solidFill>
                  <a:srgbClr val="FF0000"/>
                </a:solidFill>
                <a:latin typeface="Georgia"/>
                <a:cs typeface="Georgia"/>
              </a:rPr>
              <a:t>     </a:t>
            </a:r>
            <a:r>
              <a:rPr sz="3200" b="1" spc="-450" dirty="0" smtClean="0">
                <a:solidFill>
                  <a:srgbClr val="FF0000"/>
                </a:solidFill>
                <a:latin typeface="Georgia"/>
                <a:cs typeface="Georgia"/>
              </a:rPr>
              <a:t>ЕГЭ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6479" y="6381835"/>
            <a:ext cx="257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508" y="904240"/>
            <a:ext cx="6042660" cy="122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0359" y="904240"/>
            <a:ext cx="876300" cy="122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6795" y="1248495"/>
            <a:ext cx="5257292" cy="648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850" y="3880272"/>
            <a:ext cx="3661778" cy="156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51" y="3880273"/>
            <a:ext cx="3662045" cy="1565487"/>
          </a:xfrm>
          <a:custGeom>
            <a:avLst/>
            <a:gdLst/>
            <a:ahLst/>
            <a:cxnLst/>
            <a:rect l="l" t="t" r="r" b="b"/>
            <a:pathLst>
              <a:path w="3662045" h="1174114">
                <a:moveTo>
                  <a:pt x="0" y="195580"/>
                </a:moveTo>
                <a:lnTo>
                  <a:pt x="5166" y="150756"/>
                </a:lnTo>
                <a:lnTo>
                  <a:pt x="19884" y="109597"/>
                </a:lnTo>
                <a:lnTo>
                  <a:pt x="42978" y="73282"/>
                </a:lnTo>
                <a:lnTo>
                  <a:pt x="73273" y="42987"/>
                </a:lnTo>
                <a:lnTo>
                  <a:pt x="109594" y="19890"/>
                </a:lnTo>
                <a:lnTo>
                  <a:pt x="150768" y="5168"/>
                </a:lnTo>
                <a:lnTo>
                  <a:pt x="195618" y="0"/>
                </a:lnTo>
                <a:lnTo>
                  <a:pt x="3466198" y="0"/>
                </a:lnTo>
                <a:lnTo>
                  <a:pt x="3511022" y="5168"/>
                </a:lnTo>
                <a:lnTo>
                  <a:pt x="3552180" y="19890"/>
                </a:lnTo>
                <a:lnTo>
                  <a:pt x="3588495" y="42987"/>
                </a:lnTo>
                <a:lnTo>
                  <a:pt x="3618790" y="73282"/>
                </a:lnTo>
                <a:lnTo>
                  <a:pt x="3641887" y="109597"/>
                </a:lnTo>
                <a:lnTo>
                  <a:pt x="3656609" y="150756"/>
                </a:lnTo>
                <a:lnTo>
                  <a:pt x="3661778" y="195580"/>
                </a:lnTo>
                <a:lnTo>
                  <a:pt x="3661778" y="978090"/>
                </a:lnTo>
                <a:lnTo>
                  <a:pt x="3656609" y="1022944"/>
                </a:lnTo>
                <a:lnTo>
                  <a:pt x="3641887" y="1064119"/>
                </a:lnTo>
                <a:lnTo>
                  <a:pt x="3618790" y="1100440"/>
                </a:lnTo>
                <a:lnTo>
                  <a:pt x="3588495" y="1130734"/>
                </a:lnTo>
                <a:lnTo>
                  <a:pt x="3552180" y="1153826"/>
                </a:lnTo>
                <a:lnTo>
                  <a:pt x="3511022" y="1168542"/>
                </a:lnTo>
                <a:lnTo>
                  <a:pt x="3466198" y="1173708"/>
                </a:lnTo>
                <a:lnTo>
                  <a:pt x="195618" y="1173708"/>
                </a:lnTo>
                <a:lnTo>
                  <a:pt x="150768" y="1168542"/>
                </a:lnTo>
                <a:lnTo>
                  <a:pt x="109594" y="1153826"/>
                </a:lnTo>
                <a:lnTo>
                  <a:pt x="73273" y="1130734"/>
                </a:lnTo>
                <a:lnTo>
                  <a:pt x="42978" y="1100440"/>
                </a:lnTo>
                <a:lnTo>
                  <a:pt x="19884" y="1064119"/>
                </a:lnTo>
                <a:lnTo>
                  <a:pt x="5166" y="1022944"/>
                </a:lnTo>
                <a:lnTo>
                  <a:pt x="0" y="978090"/>
                </a:lnTo>
                <a:lnTo>
                  <a:pt x="0" y="195580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4683" y="4132749"/>
            <a:ext cx="30029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latin typeface="Arial"/>
                <a:cs typeface="Arial"/>
              </a:rPr>
              <a:t>ПИСЬМЕННАЯ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355" dirty="0"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120" dirty="0">
                <a:latin typeface="Arial"/>
                <a:cs typeface="Arial"/>
              </a:rPr>
              <a:t>(максимум 80</a:t>
            </a:r>
            <a:r>
              <a:rPr sz="2400" b="1" spc="-22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баллов)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36591" y="3957827"/>
            <a:ext cx="3564509" cy="1487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6590" y="3957828"/>
            <a:ext cx="3564890" cy="1487593"/>
          </a:xfrm>
          <a:custGeom>
            <a:avLst/>
            <a:gdLst/>
            <a:ahLst/>
            <a:cxnLst/>
            <a:rect l="l" t="t" r="r" b="b"/>
            <a:pathLst>
              <a:path w="3564890" h="1115695">
                <a:moveTo>
                  <a:pt x="0" y="143129"/>
                </a:moveTo>
                <a:lnTo>
                  <a:pt x="7301" y="97909"/>
                </a:lnTo>
                <a:lnTo>
                  <a:pt x="27631" y="58622"/>
                </a:lnTo>
                <a:lnTo>
                  <a:pt x="58622" y="27631"/>
                </a:lnTo>
                <a:lnTo>
                  <a:pt x="97909" y="7301"/>
                </a:lnTo>
                <a:lnTo>
                  <a:pt x="143129" y="0"/>
                </a:lnTo>
                <a:lnTo>
                  <a:pt x="3421380" y="0"/>
                </a:lnTo>
                <a:lnTo>
                  <a:pt x="3466647" y="7301"/>
                </a:lnTo>
                <a:lnTo>
                  <a:pt x="3505941" y="27631"/>
                </a:lnTo>
                <a:lnTo>
                  <a:pt x="3536914" y="58622"/>
                </a:lnTo>
                <a:lnTo>
                  <a:pt x="3557219" y="97909"/>
                </a:lnTo>
                <a:lnTo>
                  <a:pt x="3564509" y="143129"/>
                </a:lnTo>
                <a:lnTo>
                  <a:pt x="3564509" y="972451"/>
                </a:lnTo>
                <a:lnTo>
                  <a:pt x="3557219" y="1017681"/>
                </a:lnTo>
                <a:lnTo>
                  <a:pt x="3536914" y="1056961"/>
                </a:lnTo>
                <a:lnTo>
                  <a:pt x="3505941" y="1087935"/>
                </a:lnTo>
                <a:lnTo>
                  <a:pt x="3466647" y="1108248"/>
                </a:lnTo>
                <a:lnTo>
                  <a:pt x="3421380" y="1115542"/>
                </a:lnTo>
                <a:lnTo>
                  <a:pt x="143129" y="1115542"/>
                </a:lnTo>
                <a:lnTo>
                  <a:pt x="97909" y="1108248"/>
                </a:lnTo>
                <a:lnTo>
                  <a:pt x="58622" y="1087935"/>
                </a:lnTo>
                <a:lnTo>
                  <a:pt x="27631" y="1056961"/>
                </a:lnTo>
                <a:lnTo>
                  <a:pt x="7301" y="1017681"/>
                </a:lnTo>
                <a:lnTo>
                  <a:pt x="0" y="972451"/>
                </a:lnTo>
                <a:lnTo>
                  <a:pt x="0" y="143129"/>
                </a:lnTo>
                <a:close/>
              </a:path>
            </a:pathLst>
          </a:custGeom>
          <a:ln w="634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18151" y="4171864"/>
            <a:ext cx="30029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300" dirty="0">
                <a:latin typeface="Arial"/>
                <a:cs typeface="Arial"/>
              </a:rPr>
              <a:t>УСТНАЯ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355" dirty="0"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120" dirty="0">
                <a:latin typeface="Arial"/>
                <a:cs typeface="Arial"/>
              </a:rPr>
              <a:t>(максимум </a:t>
            </a:r>
            <a:r>
              <a:rPr sz="2400" b="1" spc="-195" dirty="0">
                <a:latin typeface="Trebuchet MS"/>
                <a:cs typeface="Trebuchet MS"/>
              </a:rPr>
              <a:t>20</a:t>
            </a:r>
            <a:r>
              <a:rPr sz="2400" b="1" spc="-285" dirty="0">
                <a:latin typeface="Trebuchet MS"/>
                <a:cs typeface="Trebuchet MS"/>
              </a:rPr>
              <a:t> </a:t>
            </a:r>
            <a:r>
              <a:rPr sz="2400" b="1" spc="-215" dirty="0">
                <a:latin typeface="Arial"/>
                <a:cs typeface="Arial"/>
              </a:rPr>
              <a:t>баллов</a:t>
            </a:r>
            <a:r>
              <a:rPr sz="2400" b="1" spc="-215" dirty="0"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70938" y="1862159"/>
            <a:ext cx="2254250" cy="2065020"/>
          </a:xfrm>
          <a:custGeom>
            <a:avLst/>
            <a:gdLst/>
            <a:ahLst/>
            <a:cxnLst/>
            <a:rect l="l" t="t" r="r" b="b"/>
            <a:pathLst>
              <a:path w="2254250" h="1548764">
                <a:moveTo>
                  <a:pt x="88776" y="1388864"/>
                </a:moveTo>
                <a:lnTo>
                  <a:pt x="81534" y="1389983"/>
                </a:lnTo>
                <a:lnTo>
                  <a:pt x="75243" y="1393721"/>
                </a:lnTo>
                <a:lnTo>
                  <a:pt x="70738" y="1399793"/>
                </a:lnTo>
                <a:lnTo>
                  <a:pt x="0" y="1548764"/>
                </a:lnTo>
                <a:lnTo>
                  <a:pt x="78657" y="1543176"/>
                </a:lnTo>
                <a:lnTo>
                  <a:pt x="41910" y="1543176"/>
                </a:lnTo>
                <a:lnTo>
                  <a:pt x="20447" y="1511680"/>
                </a:lnTo>
                <a:lnTo>
                  <a:pt x="78647" y="1471912"/>
                </a:lnTo>
                <a:lnTo>
                  <a:pt x="105156" y="1416049"/>
                </a:lnTo>
                <a:lnTo>
                  <a:pt x="106943" y="1408705"/>
                </a:lnTo>
                <a:lnTo>
                  <a:pt x="105838" y="1401492"/>
                </a:lnTo>
                <a:lnTo>
                  <a:pt x="102137" y="1395208"/>
                </a:lnTo>
                <a:lnTo>
                  <a:pt x="96138" y="1390649"/>
                </a:lnTo>
                <a:lnTo>
                  <a:pt x="88776" y="1388864"/>
                </a:lnTo>
                <a:close/>
              </a:path>
              <a:path w="2254250" h="1548764">
                <a:moveTo>
                  <a:pt x="78647" y="1471912"/>
                </a:moveTo>
                <a:lnTo>
                  <a:pt x="20447" y="1511680"/>
                </a:lnTo>
                <a:lnTo>
                  <a:pt x="41910" y="1543176"/>
                </a:lnTo>
                <a:lnTo>
                  <a:pt x="52875" y="1535683"/>
                </a:lnTo>
                <a:lnTo>
                  <a:pt x="48387" y="1535683"/>
                </a:lnTo>
                <a:lnTo>
                  <a:pt x="29844" y="1508505"/>
                </a:lnTo>
                <a:lnTo>
                  <a:pt x="62398" y="1506156"/>
                </a:lnTo>
                <a:lnTo>
                  <a:pt x="78647" y="1471912"/>
                </a:lnTo>
                <a:close/>
              </a:path>
              <a:path w="2254250" h="1548764">
                <a:moveTo>
                  <a:pt x="161798" y="1498980"/>
                </a:moveTo>
                <a:lnTo>
                  <a:pt x="100069" y="1503436"/>
                </a:lnTo>
                <a:lnTo>
                  <a:pt x="41910" y="1543176"/>
                </a:lnTo>
                <a:lnTo>
                  <a:pt x="78657" y="1543176"/>
                </a:lnTo>
                <a:lnTo>
                  <a:pt x="164464" y="1537080"/>
                </a:lnTo>
                <a:lnTo>
                  <a:pt x="182118" y="1516633"/>
                </a:lnTo>
                <a:lnTo>
                  <a:pt x="180103" y="1509375"/>
                </a:lnTo>
                <a:lnTo>
                  <a:pt x="175625" y="1503616"/>
                </a:lnTo>
                <a:lnTo>
                  <a:pt x="169312" y="1499953"/>
                </a:lnTo>
                <a:lnTo>
                  <a:pt x="161798" y="1498980"/>
                </a:lnTo>
                <a:close/>
              </a:path>
              <a:path w="2254250" h="1548764">
                <a:moveTo>
                  <a:pt x="62398" y="1506156"/>
                </a:moveTo>
                <a:lnTo>
                  <a:pt x="29844" y="1508505"/>
                </a:lnTo>
                <a:lnTo>
                  <a:pt x="48387" y="1535683"/>
                </a:lnTo>
                <a:lnTo>
                  <a:pt x="62398" y="1506156"/>
                </a:lnTo>
                <a:close/>
              </a:path>
              <a:path w="2254250" h="1548764">
                <a:moveTo>
                  <a:pt x="100069" y="1503436"/>
                </a:moveTo>
                <a:lnTo>
                  <a:pt x="62398" y="1506156"/>
                </a:lnTo>
                <a:lnTo>
                  <a:pt x="48387" y="1535683"/>
                </a:lnTo>
                <a:lnTo>
                  <a:pt x="52875" y="1535683"/>
                </a:lnTo>
                <a:lnTo>
                  <a:pt x="100069" y="1503436"/>
                </a:lnTo>
                <a:close/>
              </a:path>
              <a:path w="2254250" h="1548764">
                <a:moveTo>
                  <a:pt x="2232787" y="0"/>
                </a:moveTo>
                <a:lnTo>
                  <a:pt x="78647" y="1471912"/>
                </a:lnTo>
                <a:lnTo>
                  <a:pt x="62398" y="1506156"/>
                </a:lnTo>
                <a:lnTo>
                  <a:pt x="100069" y="1503436"/>
                </a:lnTo>
                <a:lnTo>
                  <a:pt x="2254250" y="31495"/>
                </a:lnTo>
                <a:lnTo>
                  <a:pt x="22327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868" y="1886373"/>
            <a:ext cx="2614295" cy="2065867"/>
          </a:xfrm>
          <a:custGeom>
            <a:avLst/>
            <a:gdLst/>
            <a:ahLst/>
            <a:cxnLst/>
            <a:rect l="l" t="t" r="r" b="b"/>
            <a:pathLst>
              <a:path w="2614295" h="1549400">
                <a:moveTo>
                  <a:pt x="2449195" y="1510665"/>
                </a:moveTo>
                <a:lnTo>
                  <a:pt x="2441771" y="1512159"/>
                </a:lnTo>
                <a:lnTo>
                  <a:pt x="2435717" y="1516237"/>
                </a:lnTo>
                <a:lnTo>
                  <a:pt x="2431639" y="1522291"/>
                </a:lnTo>
                <a:lnTo>
                  <a:pt x="2430145" y="1529715"/>
                </a:lnTo>
                <a:lnTo>
                  <a:pt x="2431565" y="1537138"/>
                </a:lnTo>
                <a:lnTo>
                  <a:pt x="2435605" y="1543192"/>
                </a:lnTo>
                <a:lnTo>
                  <a:pt x="2441646" y="1547270"/>
                </a:lnTo>
                <a:lnTo>
                  <a:pt x="2449067" y="1548765"/>
                </a:lnTo>
                <a:lnTo>
                  <a:pt x="2614041" y="1549400"/>
                </a:lnTo>
                <a:lnTo>
                  <a:pt x="2612546" y="1546733"/>
                </a:lnTo>
                <a:lnTo>
                  <a:pt x="2571877" y="1546733"/>
                </a:lnTo>
                <a:lnTo>
                  <a:pt x="2511003" y="1510902"/>
                </a:lnTo>
                <a:lnTo>
                  <a:pt x="2449195" y="1510665"/>
                </a:lnTo>
                <a:close/>
              </a:path>
              <a:path w="2614295" h="1549400">
                <a:moveTo>
                  <a:pt x="2511003" y="1510902"/>
                </a:moveTo>
                <a:lnTo>
                  <a:pt x="2571877" y="1546733"/>
                </a:lnTo>
                <a:lnTo>
                  <a:pt x="2576050" y="1539621"/>
                </a:lnTo>
                <a:lnTo>
                  <a:pt x="2564891" y="1539621"/>
                </a:lnTo>
                <a:lnTo>
                  <a:pt x="2548860" y="1511047"/>
                </a:lnTo>
                <a:lnTo>
                  <a:pt x="2511003" y="1510902"/>
                </a:lnTo>
                <a:close/>
              </a:path>
              <a:path w="2614295" h="1549400">
                <a:moveTo>
                  <a:pt x="2514679" y="1395918"/>
                </a:moveTo>
                <a:lnTo>
                  <a:pt x="2507488" y="1398270"/>
                </a:lnTo>
                <a:lnTo>
                  <a:pt x="2501765" y="1403157"/>
                </a:lnTo>
                <a:lnTo>
                  <a:pt x="2498470" y="1409652"/>
                </a:lnTo>
                <a:lnTo>
                  <a:pt x="2497843" y="1416933"/>
                </a:lnTo>
                <a:lnTo>
                  <a:pt x="2500122" y="1424178"/>
                </a:lnTo>
                <a:lnTo>
                  <a:pt x="2530332" y="1478023"/>
                </a:lnTo>
                <a:lnTo>
                  <a:pt x="2591181" y="1513840"/>
                </a:lnTo>
                <a:lnTo>
                  <a:pt x="2571877" y="1546733"/>
                </a:lnTo>
                <a:lnTo>
                  <a:pt x="2612546" y="1546733"/>
                </a:lnTo>
                <a:lnTo>
                  <a:pt x="2533396" y="1405509"/>
                </a:lnTo>
                <a:lnTo>
                  <a:pt x="2528490" y="1399788"/>
                </a:lnTo>
                <a:lnTo>
                  <a:pt x="2521966" y="1396507"/>
                </a:lnTo>
                <a:lnTo>
                  <a:pt x="2514679" y="1395918"/>
                </a:lnTo>
                <a:close/>
              </a:path>
              <a:path w="2614295" h="1549400">
                <a:moveTo>
                  <a:pt x="2548860" y="1511047"/>
                </a:moveTo>
                <a:lnTo>
                  <a:pt x="2564891" y="1539621"/>
                </a:lnTo>
                <a:lnTo>
                  <a:pt x="2581529" y="1511173"/>
                </a:lnTo>
                <a:lnTo>
                  <a:pt x="2548860" y="1511047"/>
                </a:lnTo>
                <a:close/>
              </a:path>
              <a:path w="2614295" h="1549400">
                <a:moveTo>
                  <a:pt x="2530332" y="1478023"/>
                </a:moveTo>
                <a:lnTo>
                  <a:pt x="2548860" y="1511047"/>
                </a:lnTo>
                <a:lnTo>
                  <a:pt x="2581529" y="1511173"/>
                </a:lnTo>
                <a:lnTo>
                  <a:pt x="2564891" y="1539621"/>
                </a:lnTo>
                <a:lnTo>
                  <a:pt x="2576050" y="1539621"/>
                </a:lnTo>
                <a:lnTo>
                  <a:pt x="2591181" y="1513840"/>
                </a:lnTo>
                <a:lnTo>
                  <a:pt x="2530332" y="1478023"/>
                </a:lnTo>
                <a:close/>
              </a:path>
              <a:path w="2614295" h="1549400">
                <a:moveTo>
                  <a:pt x="19304" y="0"/>
                </a:moveTo>
                <a:lnTo>
                  <a:pt x="0" y="32893"/>
                </a:lnTo>
                <a:lnTo>
                  <a:pt x="2511003" y="1510902"/>
                </a:lnTo>
                <a:lnTo>
                  <a:pt x="2548860" y="1511047"/>
                </a:lnTo>
                <a:lnTo>
                  <a:pt x="2530332" y="1478023"/>
                </a:lnTo>
                <a:lnTo>
                  <a:pt x="193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00232" cy="126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58138" cy="12858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  <a:t>Неудовлетворительный результат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 altLang="ru-RU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текущего года получает результат </a:t>
            </a:r>
            <a:r>
              <a:rPr lang="ru-RU" altLang="ru-RU" i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lang="ru-RU" altLang="ru-RU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количества баллов по </a:t>
            </a:r>
            <a:r>
              <a:rPr lang="ru-RU" alt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</a:t>
            </a:r>
            <a:r>
              <a:rPr lang="ru-RU" altLang="ru-RU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обязательных предметов (русский язык или математика), то он может пересдать этот экзамен в этом же году в резервные дни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7400948" cy="10001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i="1" kern="0" dirty="0">
                <a:solidFill>
                  <a:srgbClr val="C00000"/>
                </a:solidFill>
                <a:latin typeface="Arial"/>
                <a:cs typeface="Arial"/>
              </a:rPr>
              <a:t>До повторной сдачи ЕГЭ в текущем году  </a:t>
            </a:r>
            <a:r>
              <a:rPr lang="ru-RU" altLang="ru-RU" sz="4000" b="1" i="1" kern="0" dirty="0">
                <a:solidFill>
                  <a:srgbClr val="FF0000"/>
                </a:solidFill>
                <a:latin typeface="Arial"/>
                <a:cs typeface="Arial"/>
              </a:rPr>
              <a:t>не допускаются</a:t>
            </a:r>
            <a:r>
              <a:rPr lang="ru-RU" altLang="ru-RU" sz="4000" i="1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altLang="ru-RU" sz="4000" i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altLang="ru-RU" sz="4000" i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 rtlCol="0"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не явившиеся на экзамен без уважительной причины;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altLang="ru-RU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ЕГЭ результаты которых были отменены ГЭК в связи с выявлением фактов нарушения участником ЕГЭ установленного порядка проведения ЕГЭ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altLang="ru-RU" sz="28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4000" b="1" dirty="0" smtClean="0">
                <a:solidFill>
                  <a:srgbClr val="C00000"/>
                </a:solidFill>
              </a:rPr>
              <a:t>Итоговое сочинение, как допуск к государственной  итоговой аттестации</a:t>
            </a:r>
          </a:p>
        </p:txBody>
      </p:sp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012160" y="4005064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C00000"/>
                </a:solidFill>
                <a:latin typeface="Majestic"/>
              </a:rPr>
              <a:t>Повестка дня: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ru-RU" alt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 2020-2021 г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ru-RU" alt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Проведение государственной итоговой аттестации выпускников 11 класса в 2020-2021 учебном году.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ru-RU" alt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  Итоговое сочинение 2020-2021учебном году.</a:t>
            </a:r>
          </a:p>
          <a:p>
            <a:pPr marL="514350" indent="-514350" eaLnBrk="1" hangingPunct="1">
              <a:buFont typeface="Arial" pitchFamily="34" charset="0"/>
              <a:buAutoNum type="arabicPeriod" startAt="4"/>
            </a:pPr>
            <a:r>
              <a:rPr lang="ru-RU" alt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Разное. </a:t>
            </a:r>
            <a:endParaRPr lang="ru-RU" altLang="ru-RU" sz="3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ru-RU" alt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012160" y="4509120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6" name="Picture 2" descr="http://img.ntv.ru/home/news/20131231/pu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480"/>
            <a:ext cx="3786214" cy="251251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500063" y="3286125"/>
            <a:ext cx="8215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2014/2015 учебного года, в число выпускных экзаменов в российских школах вернется сочинение. Соответствующее поручение президент РФ В. Путин дал правительству в декабре 2013 года.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572264" y="4643446"/>
            <a:ext cx="2240464" cy="18573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1268413"/>
            <a:ext cx="85359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altLang="ru-RU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проверка способности человека самостоятельно мыслить, аргументировать </a:t>
            </a:r>
            <a:r>
              <a:rPr lang="ru-RU" altLang="ru-RU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свои выводы с опорой на литературные произведения как русской, так и мировой литературы, как входящих в школьную программу, </a:t>
            </a:r>
            <a:r>
              <a:rPr lang="ru-RU" alt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и выходящих за ее рамки…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1428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введения сочинения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литературе в 11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0" y="2143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написания и пересдачи, место проведения</a:t>
            </a:r>
          </a:p>
        </p:txBody>
      </p:sp>
      <p:pic>
        <p:nvPicPr>
          <p:cNvPr id="10242" name="Picture 2" descr="http://top.oprf.ru/storage/c/2013/12/04/1386135575_887771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836711"/>
            <a:ext cx="2952328" cy="20206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79388" y="3141663"/>
            <a:ext cx="86074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итоговое сочинение выпускники будут 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первую среду декабря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своих школах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темам, сформированным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часовым поясам.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примерная дата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alt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первую среду февраля и мая  выпускникам предоставляется возможность пересдачи 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т.ч. для пропустивших итоговое сочинение (изложение) по уважительной причине).</a:t>
            </a:r>
          </a:p>
        </p:txBody>
      </p:sp>
      <p:pic>
        <p:nvPicPr>
          <p:cNvPr id="5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444208" y="738188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444208" y="4365104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14375" y="214313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работе. Время написания. 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10525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Учитывается объем сочинения и самостоятельность его написания.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Рекомендуемое количество слов – 350.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сочинении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менее 250 слов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подсчёт включаются все слова, 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и служебные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то такая работа считается невыполненной и оценивается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баллов.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работа признана несамостоятельной, то такая работа считается невыполненной и оценивается  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баллов.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- 3 часа 55 минут. </a:t>
            </a:r>
            <a:endParaRPr lang="ru-RU" altLang="ru-RU" b="1" dirty="0">
              <a:solidFill>
                <a:srgbClr val="002060"/>
              </a:solidFill>
              <a:latin typeface="Arial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199188" y="4460051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Границы свободы в сочинении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50825" y="3429000"/>
            <a:ext cx="87137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обоснования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своей позиции выпускнику следует привести в сочинении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не менее двух ссылок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произведения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русской и/или мировой литературы.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ng.ru/upload/resize_cache/iblock/351/450_320_1/66-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6"/>
            <a:ext cx="3456285" cy="23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14375" y="214313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сочинения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 flipH="1">
            <a:off x="8572500" y="2228850"/>
            <a:ext cx="4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23850" y="871538"/>
            <a:ext cx="83200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</a:t>
            </a:r>
            <a:r>
              <a:rPr lang="ru-RU" alt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итогового сочинения </a:t>
            </a:r>
            <a:r>
              <a:rPr lang="ru-RU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зачет или незачет. </a:t>
            </a:r>
            <a:r>
              <a:rPr lang="ru-RU" alt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сдаче ЕГЭ допустят только учеников, получивших </a:t>
            </a:r>
            <a:r>
              <a:rPr lang="ru-RU" alt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зачет.</a:t>
            </a:r>
          </a:p>
        </p:txBody>
      </p:sp>
      <p:sp>
        <p:nvSpPr>
          <p:cNvPr id="23557" name="AutoShape 6" descr="data:image/jpeg;base64,/9j/4AAQSkZJRgABAQAAAQABAAD/2wCEAAkGBw8PDw8OEBANDw4QDw8ODg8ODw8NDQ8PFBUWFhQVFRQYHCkgGBooGxQUITEhJS0rLi4uFx81ODYsNygtLisBCgoKDg0OGxAQGy8kICUsMCwsLCwsLCwtNTQsLywsLCwsLCwsLCwsLywsLCwsLCwsLCwsLCwsLCwsLCwsLCwsLP/AABEIAMIBAwMBEQACEQEDEQH/xAAbAAEAAgMBAQAAAAAAAAAAAAAAAQIDBQYEB//EAD8QAAIBAwIDBQMKBAQHAAAAAAABAgMEERIhBTFBBhNRYXEigZEHFCMyQlJyobHBQ2LR4TOCkvEVFnOywtLw/8QAGwEBAAIDAQEAAAAAAAAAAAAAAAQFAQIDBgf/xAAxEQEAAgEDAwIDBwQDAQAAAAAAAQIDBBEhEjFBBVETIpEyYXGBobHRI8Hh8EJS8RT/2gAMAwEAAhEDEQA/APuIAAAAAAAAAAAAAAAAAAAAAAAAAAAAAAAAAAAAAAAAAAAAAAAAAAAAAAAAAAAAAAAAAAAAAAAAAAAAAAAAAAAAAAAAAAAAAB5rm8UPZS1S8Fsl6sg6vX0wfL3t7fy648M257Q8c7yt0cF5aW/3Km/qmp7xER+X+UiMOPzuxx4zKDxVitP34Z29Ym+D1uYt05q/nH8N50cXj+nPPtLb0qkZRUotSi1lNbpov6XresWrO8SgWrNZ2lY2YAAAAAAAAAAAAAAAAAAAAAAAAAAAAAAADBe1+7pyn1S29XsvzI+rzxgw2ye3+w6YsfXeKtVR5Ze7e7fizyeO02mbW5mU6/tDLJbZO1+I3c47tZxCSwV2WeUzBE7q9luIONZ2zfszTnT8prmvet/cXfomomJnDPbvH92vqOGJrGSO/aXWHpFOAAAAAAAAAAAAAAAAAAAAAAAAAAAAAAAGq7SyxQT6KpDPp/vgqfWt/wD5Z/GE3QRvl2+6WqoXiweWrk2Tb4eU1b7YzbNMwxXBy1V3dZOPMym48ezz8Dp1Z3lCrGEnSpzk5z5RS0yXv59C79JwXnLF4jiPLhr8tIxTSZ59ndyu/BfE9SoFPnUvL4AZaV1nZ7efQD0gAAAAAAAAAAAAAAAAAAAAAAAAABhq3VOH1pxXq1k4ZNThx8XtEfm3rivbtCkL+jLlVp/6kjFNXgv9m8T+bacGSO9Z+iOIWyr0Z0sr2o4T54lzT+ODOfFXPimk+TFknFeLez567qVOcqVRONSDxJP9V4o8Tm018dpraOYekpauSsWgd5lpLLbeElu2znXFMztDbaIjeW84dwTOJ193zVPovxePoej0Po9a7Xzcz7fz7qjU+oTPy4vr/DdxiksJJJcktki+iIiNoVczvzLHWrwgsykl6gaa/wC01Om9MITqz6Rjz9X1SMbwbSx0eO3Mnn5qlHzqJSMjc8J4/CpPuZqVKr0jPr6PkzWLRvs26Z23b02agAAAAAAAAAAAAAAAAAAAAAADxX1w17EXh/aa6LwKj1LWTT+ljnnzPskYccfalp7ucYroeayTEJ+KJtLR3E030I226ypEw8veyh9SUo/hk4/odseS9PszMfhLaaVt9qN2q45KrW0zc5znH2Vn2pY8M82S6575J2vO7WMdKR8sbOq7J8CdvBVa3tXElnHSlF9F5+LPSaPRVxR1zHzfso9XqpyT0xPH7uibSWXhJbtvZJFghOZ4j2toxnog5d2tpVklLfwguvqQr67HF+nv98JVdLea9UtdC7q3cn3eqjQTw5ve4qe/7C9NzfHlnNM9PFY8+Zc7UjH9rmW0suHwprEYpePVt+LfUlRER2cZndsKdJGWHg45TSVKp9uE04vzw/3SOd6xM1n729ZmIl19hV10qc/vQi/yN2rOAAAAAAAAAAAAAAAAAAAAABjr1FCLk+n5vocs+aMOObz4bUr1Ts01SeE5Pm92ePyZJtM3t3lYVrvxDmuL3+MtvkQ4ib2WmHHFYc9Liye+SRGCXXqg/wCIrxM/Bk6odB2Rte+k7iSzCD00/Bz6v3fuW/pWj3t8W3aO34/4VvqGo2r8Ovnu66TSWXslu2ehUz592m7SSrydGk2qKel42daS/wDEqdXqZtvSnbzKw0+GKR127+Iailb/AGpbvoukfQqpt4hLiJtO8uo7MVouEqf2oy1Y8Yv+5dem5Imk08wga3HMWi3h0EYlkhM0YgaHtBNzq06Md8Zm/V+xBfFy+Br5beHcWlLRThD7sYx+CMsMoAAAAAAAAAAAAAAAAAAAAAGr4lXzLR0ju/xf/fqee9W1PVeMUdo5n8UzBj2r1e7S8Ru1hpFDkvvxCxwYud3zftfxJ5VKL3e8vKJO0WH/AJSk579MdMOfp3EsYJ80hG65ZVWka9MM9cvrPYy9p/N6dttGpCO6ezk3vJ+uWyw9P1VbR8KeJjt9/wDlA1mC0T8TvEsXbHiE9HzajnXUag2ui5yfw/UsMsWmvTXvKJj2i29vDj3aqlUcHziklnwxnJRauvTfojtH+7rTD89eqfL1RWSF2d4h6LXVTnGpB4kuXg/FPyN8ea2O0WqxesXr02djw68jWjlbSX1o9U/6HpNNqaZ6717+YU2bDbFO09kcY4lC1oupLeT9mnBfWqVHyijtadocojdzvZ69p07m2dxJzrXVaTyuSnuov8CeIr+zOEZ6cR7y7fCtO8+z6aSHEAAAAAAAAAAAAAAAAAAAABEnhN+CyYmdo3ZiN5cXcXTll53k3J+8+f5M05LTafM7vQ48UV4aTiNacU3u1h8t2Zx1iZSo2h81u7h1akpvm3y8F0Rf46dNYrCuvfqtMy9PDuHV6zSp0qs8vC0Qk1n15G01tPEQxvEd5dvwfsFVliVw1SWU1CLUpvxy+S/M74tDe3N+HDJrKRxXlur/AIbFV5PVpqOMalKcHpm5JqMovG3WLz/N5EzJocWSertPvCLTV5KR0949mOytXKpOpKWt6mk8beePeTEVl4vwVV4qUcRrRXsvpJfdZF1WljNG8d0nT6icc7T2c7TjKEnCacZx2afM89lx2pO0wt62i0bw99NEdrL0wcqS75NwUft9PTz9CTpa5ZyR8Lv/AL3cstqRWevs1vFr+dzLvpQn3dPMKcIRcpuT5pY+28LL+yvzu8+Wbx0x28zH7R/dBxY9p3n8v5l6eynAbi5uqVzVpTp0qUo1HKpFwzp+pTpp74zjf16kXTYMuTLF7RtEf7CVmy0pj6azvMvqRcqsAAAAAAAAAAAAAAAAAAAABEllY8djExvGxHD5hxrjVtZznTq1Y6oSa0w9ubXTZeXieLn0zP8AEmlY4ie/h6Ouek0i3u2NtCNanGpHeMoqS26NZRCmlqzMT4bTl2fPe23Au5n38ZS7ucsTj0hN+nRl/wCl6qLx8Oe8fq45af8AKHQ/JZx1KnVtaj/wnGdJt793PZx90sf6i9xSq9VXaYmHVXnaanhqn7Wz3I2X1HBj433n7jHost+dtvxaWne3FxVVdR+hpzdKT6qU4tx92Yr4oxp9ZbNfeI+XfZtm0tcVeZ57t5wyKdOLjusIsImJjeEKYmOJbCMTLDx8Y4fTq03KWIzgm4z6ryfivIi6rBTLSd+8eUjT5bUtx2nw5VX1OjhVMynz7qL9v/M/sr138ilpobT82SemPv7/AEWGTUV36acy3thw664lolWSt7SDzCEFpbX8ud/8z39C2x4t69NY6a/rP8fur7Wis7zzP6O1srOnQhGnTiowisJImVrFY2hxmZmd5egywAAAAAAAAAAAAAAAAAAAB5OI8Tt7aHeV61KjDxqTUc+nj7jEzEMxWZ7OD438rVtTzC0pVLmfJTnmlRz7/afwRznLHhIppbT9rhwXGu2PE73KqV3RpP8AhUPoo482vafvZym8ylUwUr4c5phH+Z+Zq6vpXYfi+u0Uc70pOk/wreP5PHuPMepYpx55mO1uUrHWL1/Bj7WV4zt6kG17S2/F0/M56GJrmrZ2yRtjmHJcEpd1JtSlmS0t8ts5/YuNVqJtXprwiYsXO9nWUF7PuKW3dPh3HYWzjKxnqWVWq1G/RYiv+09P6XTbBv7yovULb5tvaHnveDXNCTlR1Si3l6MNP1g+voTZx871nb9voiRfjaY3ebvb97KOH/0Hn9Tbpt/2/Rr1V9v1X/5fvbhfS1amH95qnFe6O4tWduO5FuW14P2OtbdqUl3s1unJeyn5ROdNPWs9VuZ95bWyzMbRxDokju5pAAAAAAAAAAAAAAAAAAFZySTbaSW7beEl6gcnx35RuG2uYqq7mqtu7t8VN/Of1V8TSbxDtTBezguL/KVxK5zG2hC0pv7S+krY/FJYXuRynLM9kmmmrHflx13mpN1LitUrVHzc5yqS+LOc8pEREdnnlcpbQSX6hndays7i6noo06tab6U4uWPXHIzFZlpbJEd3c8C+Sa6q4ldVIW8OsI4q1v8A1X5nWMXujX1Ps21LgNvZqdOn3n1mpTc25SabSb6Hj9ZqcmXNMT4mYj6rjTV2rvHlyfGp66vdwUnjxeyJOCOmvVLbJO87Qmz4VU2a5+gvnqzXFMNqpSpx0zTTx8SNxad4dOz6j2Qp6bC25bw17fzNy/c9Zoq9OCsfc85q7b5rfi3BKRwAAAAAAAAAAAAAAAAAAAAAABx/yq2Eq3DpYlKMaVWnVq6c701mMsrqlqz7jnkj5XfTzEX5fE3VoU9oR1P70v6EdYvPVvJzeN99kl/QbMTaIb/gfYLiV5iSpOjTf8S4zTWPKP1n8DpGOZcL56w+h8C+Sizo4lczndT5uP8AhUc+i3fxOkY4hGtntPZ3VlY0aEFTo06dKC5RpxUF+R02cZmZ7vQGHzbtXN0alZPpJyXmpbr9TxmpwTXVXrPvv9eXo9NeJw1mPb9nOdl7NV5SnLduRjVXmkRWG9J2ibO4o8KjGOUiH8O0xvLjbUzM7NLx+0Tpy8YpteqM4bdN9kmluqGHsF2yjRmrSvLFCb+im+VKb6P+Vv4P1PT6HPOP+nbt4Veswxf56931QuFUAAAAAAAAAAAAAAAAAAAAAAAMdejGpCVOaUoTi4Si+Ti1hoETs+X23yQR76bq3L+b6m6cacfpXDopSeyfxOUYkqdTMx2dzwTsnYWWO5oQU1/En9JV/wBT5e46RWIcLXtbu3ZloAAAHPdr+znz2nmElCvFYi5Z0TX3ZY/UhavR1zbWji0JWm1M4uJ7S5Ls32bu7KrL5wqahNexomp5kufoUHqWntj6Zt5WGPPW9ZirrpyWnBDm3y7OMRzu5vjdRaZejI1ObrPDG0PllGOX5F/adkevL652A7Qy0QtK8s4SjQqSe7XSEn+j9xL0WuibfCv+U/2Q9XpNo+JT8/5d2W6sAAAAAAAAAAAAAAAAACAAAAAAAAAAAAAAaHjtX6aEfuwz75P+x5f13JvmrX2j9/8AxZ6Ov9OZ95a24uNilmyZTHy5vi8atZOjRWurOMlCOcZeG/2JOjxTkyREJOS0Y8czLg7Km84aaaeGmsNNc014lpl4R8XLt+C22YFRmv8AMl9ofQOAcTc13NR/SxXsyf8AEiv3PSel+o/Hj4d/tR+v+fdR6zSxSeunaf0bkuEAAAAAAAAAAAAAAAAAAIyAyAyAyBGQGQGQIyA1ANQEagOW4nW1V6r8Gor3L+uTxXqmTr1V/u4+i801NsNfq1lzUK+OUylWhnfVKVZVaU9E6abUsRljO3JrHVljpslsUxavdnLSuSOm3Zzt/wAV7+772cacZzwpypx0RnP7zXiywzWtlr1T3RsVK456Y7O+7O0lpSfVFJO1r7S66iZiOGyu4OGJxeJReYtdGhvbFeL17w4Yp6vlt2l0tjdqrThUW2qOWvB8mvjk9zp80ZsVckeYUubHOO80nwz6zs5p1ANQE5AZAZAZAnIDIDIDIDIEgAK5AjIDIEZAjUBGoCNYEOYFXUAq6oFXXQGOV0lv4bmJnaN2Yjfhysqmcy+83L47nz3JfrvNveZl6WK7REezw3lTCZmkcutYcjxG7xGpvvJ49y/3LPFj3mGl7bNFQipzXqTbT01R68y+mcEm4Qim84SKHLPz7pOSvVD3X14tLNN5tLnixbS2/AK2m3pp83qnjwUm2vyPbenY5x6akT+P15UmtvFs9pj8Po2SuUTUVZXAFlXAsqwEqqBZVALKYE6wJ1ATqAnIDIE5AZApkCMgQ5AVcgKuYFHMCjqgYpVgMUq4GGdyB56l2B47i82azzTRw1MTOG8V77T+zph2+JXf3h5M7HgXpduWo4vWxFkjDXeXTw5m64bGay86msvDxuezw6ekYq1tHh5vLqLTktas+Wu/4dOnLVF5x0Zpk0VLRtE7N8estWeY3b6z47OCSlSnt1jiSKjL6Lkmd6zErCnqWKftRMPTS4o601qp1FBbvKSz/Y7aX0bpt1ZZ/KHLP6lE12xx+bqLW/ykXyoe+ndMDPC4AzRrgZI1gMsawGSNUC6qAZFUAspgWUwLKQFlICdQE5Ao2BVsCrkBRyApKQGKUwMUpgYJzAwTmB56kmB5auQPDcQm+QGvde5hlOEZx6PViXvKPU+i0vfqxztv4WmD1Ga12vG/3tbeRuKrWYqMfXU2ddJ6VXDPVed2uo9Rm9emkbLQtZ9S3VrPC08gPRCzXgB6aVql0A9dKngD1QAzwYGaMgMsZAZoyAyxkBkjIDJGQGRSAupAXUgLKQFkwJyBDYFWwKNgY5MDHJgY5AYpAYpIDFKIGKUAKOmBjdECkrZMDG7NeAFXZLwAj5ogLK2AsrcC6ogXjSAyRpgZIwAyRiBkjEDJFAZEBkQF0BdAXQFkBZMCwBgUYFWBRoCjQFGgMbiBRwAq6YFHTAjugI7oCO6Ad0BHcgR3IDuQHcgSqQEqkBZUgLKmBZQAsoAXUQLKIF0gLJAXSAsgLICUBYCWBDQFWgKtAVcQKuIFXECrgBDgBGgCNAEaAHdgNADQBHdgO7Ad2A7sCdADQBOgCdAFlECVECVECyiBKQFkgJSAskBKAkCwEYAjAENAVwBGAIwA0gRpAjSA0gRpAaQGkBpAjSA0gNADSBOkBpAaQJ0gTpAaQJwBOAJwBOAJwBOAJwAAsBAEAQAAgCAIAAAIAAAAEAAAAAAAkAAAASBIBASAAkCUBI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012160" y="4005064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14375" y="214313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85750" y="857250"/>
            <a:ext cx="8215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Сочинение оценивается по пяти критериям.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500063" y="1487488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№1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«Соответствие теме»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00063" y="2170113"/>
            <a:ext cx="7929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№2</a:t>
            </a:r>
            <a:r>
              <a:rPr lang="ru-RU" altLang="ru-RU" sz="2800" b="1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«Аргументация.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Привлечение литературного материала»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500063" y="3081338"/>
            <a:ext cx="692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№3 </a:t>
            </a: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«Композиция»</a:t>
            </a:r>
            <a:endParaRPr lang="ru-RU" altLang="ru-RU" sz="280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500063" y="35814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№4 </a:t>
            </a: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«Качество речи»</a:t>
            </a:r>
            <a:endParaRPr lang="ru-RU" altLang="ru-RU" sz="280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00063" y="4238625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№5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«Грамотность»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012160" y="4005064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http://shans-online.com/images/news/2012/12/50ceca026be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>
            <a:fillRect/>
          </a:stretch>
        </p:blipFill>
        <p:spPr bwMode="auto">
          <a:xfrm>
            <a:off x="2428860" y="0"/>
            <a:ext cx="4357718" cy="1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429388" y="4786298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14375" y="214313"/>
            <a:ext cx="385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Сохранность 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28596" y="1571612"/>
            <a:ext cx="821375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сразу же будут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сканироваться и размещаться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региональных и федеральной информационных системах обеспечения проведения ЕГЭ,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 к которым будут иметь все вузы страны. 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же время вузы при объявлении условий приема должны будут указать, станут ли они учитывать выпускные сочинения.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300326" y="4500570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23850" y="2928934"/>
            <a:ext cx="8569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поступлении в вузы,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итогового сочинение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(изложение) рассматривается в ряду индивидуальных достижений и  может принести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абитуриенту до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дополнительных баллов к ЕГЭ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случае представления поступающим указанного сочинения).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за сочинение на данном этапе выставляется вузом по утвержденным им критериям.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643306" y="571480"/>
            <a:ext cx="45720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Учет результатов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итогового сочинения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поступлении в вузы</a:t>
            </a:r>
          </a:p>
        </p:txBody>
      </p:sp>
      <p:pic>
        <p:nvPicPr>
          <p:cNvPr id="26628" name="Picture 2" descr="http://studikam.ru/wp-content/uploads/2014/05/ea36be7c766928fdd18fa237d3ff7d6eb5e62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96068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300326" y="4500570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Тематические направления итогового сочинения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2020/2021уч.г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/>
              <a:t>1. Забвению не подлежит;</a:t>
            </a:r>
          </a:p>
          <a:p>
            <a:r>
              <a:rPr lang="ru-RU" sz="3600" dirty="0" smtClean="0"/>
              <a:t>2. Я и другие;</a:t>
            </a:r>
          </a:p>
          <a:p>
            <a:r>
              <a:rPr lang="ru-RU" sz="3600" dirty="0" smtClean="0"/>
              <a:t>3. Время перемен;</a:t>
            </a:r>
          </a:p>
          <a:p>
            <a:r>
              <a:rPr lang="ru-RU" sz="3600" dirty="0" smtClean="0"/>
              <a:t>4. Разговор с собой;</a:t>
            </a:r>
          </a:p>
          <a:p>
            <a:r>
              <a:rPr lang="ru-RU" sz="3600" dirty="0" smtClean="0"/>
              <a:t>5. Между прошлым и будущим: портрет моего поколения.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Что ожидает обучающихся 11 класса в 2018-2019 учебном году.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в первой неделе декабря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математике (профильный уровень) во второй неделе декабря.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заявления о выборе экзаменов до 1 февраля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март-апрель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71500" y="1285875"/>
            <a:ext cx="82153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этих направлений к декабрю </a:t>
            </a:r>
            <a:r>
              <a:rPr lang="ru-RU" alt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разработает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темы итоговых сочинений</a:t>
            </a: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Они будут отличаться для разных часовых поясов, и узнают их на экзамене.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42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сочинений</a:t>
            </a:r>
          </a:p>
        </p:txBody>
      </p:sp>
      <p:pic>
        <p:nvPicPr>
          <p:cNvPr id="5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300326" y="4500570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300326" y="4500570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object 2"/>
          <p:cNvSpPr txBox="1"/>
          <p:nvPr/>
        </p:nvSpPr>
        <p:spPr>
          <a:xfrm>
            <a:off x="310083" y="1447292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70" dirty="0">
                <a:latin typeface="Georgia"/>
                <a:cs typeface="Georgia"/>
              </a:rPr>
              <a:t>2020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3"/>
              </a:rPr>
              <a:t>www.mys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3"/>
              </a:rPr>
              <a:t>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1"/>
            <a:ext cx="38074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0"/>
            <a:ext cx="2028091" cy="128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heavy" spc="-10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i="1" u="heavy" spc="-8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829196"/>
          </a:xfrm>
        </p:spPr>
        <p:txBody>
          <a:bodyPr/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lang="ru-RU" sz="2400" b="1" u="heavy" spc="-25" dirty="0" err="1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lang="ru-RU" sz="2000" b="1" spc="-2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000" b="1" spc="-35" dirty="0" smtClean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lang="ru-RU" sz="2000" b="1" spc="-5" dirty="0" smtClean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lang="ru-RU" sz="2000" b="1" spc="70" dirty="0" smtClean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lang="ru-RU" sz="2000" b="1" spc="20" dirty="0" smtClean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lang="ru-RU" sz="2000" b="1" spc="39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-10" dirty="0" smtClean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lang="ru-RU" sz="2000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lang="ru-RU" sz="2400" b="1" u="heavy" spc="-15" dirty="0" err="1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lang="ru-RU" sz="24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0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000" b="1" spc="-35" dirty="0" smtClean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lang="ru-RU" sz="2000" b="1" spc="-6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-30" dirty="0" smtClean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lang="ru-RU" sz="2000" b="1" spc="16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информационный портал</a:t>
            </a:r>
            <a:r>
              <a:rPr lang="ru-RU" sz="2000" b="1" spc="14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5" dirty="0" smtClean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lang="ru-RU" sz="2000" dirty="0" smtClean="0">
              <a:latin typeface="Georgia"/>
              <a:cs typeface="Georgia"/>
            </a:endParaRPr>
          </a:p>
          <a:p>
            <a:pPr marL="222885" marR="212725">
              <a:spcBef>
                <a:spcPts val="1080"/>
              </a:spcBef>
              <a:tabLst>
                <a:tab pos="6672580" algn="l"/>
              </a:tabLst>
            </a:pPr>
            <a:r>
              <a:rPr lang="ru-RU" sz="2000" b="1" u="heavy" spc="-3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</a:t>
            </a:r>
            <a:r>
              <a:rPr lang="ru-RU" sz="2400" b="1" u="heavy" spc="-15" dirty="0" err="1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lang="ru-RU" sz="2000" b="1" spc="-3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000" b="1" spc="-35" dirty="0" smtClean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lang="ru-RU" sz="2000" b="1" spc="-10" dirty="0" smtClean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lang="ru-RU" sz="2000" b="1" spc="-5" dirty="0" smtClean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lang="ru-RU" sz="2000" b="1" spc="32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-20" dirty="0" smtClean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lang="ru-RU" sz="2000" b="1" spc="17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10" dirty="0" smtClean="0">
                <a:solidFill>
                  <a:srgbClr val="404040"/>
                </a:solidFill>
                <a:latin typeface="Georgia"/>
                <a:cs typeface="Georgia"/>
              </a:rPr>
              <a:t>надзору </a:t>
            </a:r>
            <a:r>
              <a:rPr lang="ru-RU" sz="2000" b="1" spc="50" dirty="0" smtClean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lang="ru-RU" sz="2000" b="1" spc="5" dirty="0" smtClean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lang="ru-RU" sz="2000" b="1" spc="-20" dirty="0" smtClean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lang="ru-RU" sz="2000" b="1" spc="-35" dirty="0" smtClean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lang="ru-RU" sz="2000" b="1" spc="-12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5" dirty="0" smtClean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sz="2000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lang="ru-RU" sz="2400" b="1" u="heavy" spc="-25" dirty="0" err="1" smtClean="0">
                <a:solidFill>
                  <a:srgbClr val="C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lang="ru-RU" sz="2400" b="1" spc="-25" dirty="0" smtClean="0">
                <a:solidFill>
                  <a:srgbClr val="C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lang="ru-RU" sz="24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-</a:t>
            </a:r>
            <a:r>
              <a:rPr lang="ru-RU" sz="2000" b="1" spc="-3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-30" dirty="0" smtClean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lang="ru-RU" sz="2000" b="1" spc="45" dirty="0" smtClean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lang="ru-RU" sz="2000" b="1" spc="-5" dirty="0" smtClean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lang="ru-RU" sz="2000" b="1" spc="-5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центра Тестирования</a:t>
            </a:r>
          </a:p>
          <a:p>
            <a:pPr marL="635"/>
            <a:r>
              <a:rPr lang="ru-RU" sz="2400" b="1" u="heavy" spc="-15" dirty="0" err="1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lang="ru-RU" sz="20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000" b="1" spc="-35" dirty="0" smtClean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lang="ru-RU" sz="2000" b="1" spc="15" dirty="0" smtClean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lang="ru-RU" sz="2000" b="1" spc="-20" dirty="0" smtClean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lang="ru-RU" sz="2000" b="1" spc="28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-30" dirty="0" smtClean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lang="ru-RU" sz="2000" b="1" spc="17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000" b="1" spc="5" dirty="0" smtClean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lang="ru-RU" sz="2000" b="1" dirty="0" smtClean="0">
                <a:solidFill>
                  <a:srgbClr val="404040"/>
                </a:solidFill>
                <a:latin typeface="Georgia"/>
                <a:cs typeface="Georgia"/>
              </a:rPr>
              <a:t>Российской Федерации</a:t>
            </a:r>
          </a:p>
          <a:p>
            <a:pPr marL="635"/>
            <a:r>
              <a:rPr lang="en-US" sz="2000" dirty="0" smtClean="0">
                <a:latin typeface="Georgia"/>
                <a:cs typeface="Georgia"/>
              </a:rPr>
              <a:t>www.myskills.ru</a:t>
            </a:r>
            <a:endParaRPr lang="ru-RU" sz="2000" dirty="0" smtClean="0">
              <a:latin typeface="Georgia"/>
              <a:cs typeface="Georgia"/>
            </a:endParaRPr>
          </a:p>
          <a:p>
            <a:pPr marL="635">
              <a:lnSpc>
                <a:spcPct val="100000"/>
              </a:lnSpc>
            </a:pPr>
            <a:endParaRPr lang="ru-RU" sz="2000" dirty="0" smtClean="0">
              <a:latin typeface="Georgia"/>
              <a:cs typeface="Georgia"/>
            </a:endParaRPr>
          </a:p>
          <a:p>
            <a:endParaRPr lang="ru-RU" sz="2000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28091" cy="1281643"/>
          </a:xfrm>
          <a:prstGeom prst="rect">
            <a:avLst/>
          </a:prstGeom>
          <a:noFill/>
        </p:spPr>
      </p:pic>
      <p:pic>
        <p:nvPicPr>
          <p:cNvPr id="5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300326" y="4500570"/>
            <a:ext cx="2499012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498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итоговая аттестация </a:t>
            </a:r>
            <a:br>
              <a:rPr lang="ru-RU" sz="28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форме </a:t>
            </a:r>
            <a:r>
              <a:rPr lang="ru-RU" sz="28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ЕГЭ.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 rtlCol="0">
            <a:normAutofit/>
          </a:bodyPr>
          <a:lstStyle/>
          <a:p>
            <a:pPr lvl="2" algn="just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ЕГЭ (единый государственный экзамен) – 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основная форма государственной итоговой аттестации по образовательным программам среднего общего </a:t>
            </a:r>
            <a:r>
              <a:rPr lang="ru-RU" alt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altLang="ru-RU" sz="2800" dirty="0">
                <a:solidFill>
                  <a:srgbClr val="0000CC"/>
                </a:solidFill>
                <a:latin typeface="Arial" charset="0"/>
              </a:rPr>
              <a:t> 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представляет собой форму организации экзаменов с использованием </a:t>
            </a:r>
            <a:r>
              <a:rPr lang="ru-RU" altLang="ru-RU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заданий стандартизированной формы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выполнение которых позволяет установить уровень освоения федерального государственного стандарта среднего общего образования</a:t>
            </a: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  <a:t>Особенности ЕГЭ</a:t>
            </a:r>
            <a:r>
              <a:rPr lang="ru-RU" altLang="ru-RU" sz="4000" b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altLang="ru-RU" sz="4000" b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214842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правила проведения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</a:t>
            </a:r>
            <a:r>
              <a:rPr lang="ru-RU" altLang="ru-RU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 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ru-RU" altLang="ru-RU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стандартизированной формы (КИМ) 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ru-RU" altLang="ru-RU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бланков для оформления ответов на задания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ru-RU" altLang="ru-RU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на русском языке (за исключением ЕГЭ по иностранным языкам)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ru-RU" altLang="ru-RU" sz="2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758006" cy="10001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  <a:t>Участники ЕГЭ-</a:t>
            </a:r>
            <a:r>
              <a:rPr lang="ru-RU" altLang="ru-RU" sz="4000" b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altLang="ru-RU" sz="4000" b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0719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600" u="sng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altLang="ru-RU" sz="3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освоившие основные общеобразовательные программы среднего (полного) общего образования и  </a:t>
            </a:r>
            <a:r>
              <a:rPr lang="ru-RU" altLang="ru-RU" sz="36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допущенные </a:t>
            </a:r>
            <a:r>
              <a:rPr lang="ru-RU" altLang="ru-RU" sz="36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к государственной (итоговой) аттестации (выпускники текущего года</a:t>
            </a:r>
            <a:r>
              <a:rPr lang="ru-RU" altLang="ru-RU" sz="36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C00000"/>
                </a:solidFill>
              </a:rPr>
              <a:t>О заявлении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 rtlCol="0">
            <a:noAutofit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Обучающиеся 11 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ru-RU" alt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аттестации  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участия в государственной итоговой </a:t>
            </a:r>
            <a:r>
              <a:rPr lang="ru-RU" alt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форме ЕГЭ </a:t>
            </a:r>
            <a:r>
              <a:rPr lang="ru-RU" alt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подают заявление до 1 февраля </a:t>
            </a: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организации, осуществляющие образовательную деятельность, в которых обучающиеся осваивают образовательные программы среднего общего образования.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заявлении указывается выбор учебных предметов и форма итоговой аттестации – ЕГЭ 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Изменение (дополнение) перечня предметов ГИА-11 возможно только при наличии </a:t>
            </a:r>
            <a:r>
              <a:rPr lang="ru-RU" altLang="ru-RU" sz="28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уважительной причины, подтвержденной документально</a:t>
            </a:r>
            <a: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571612"/>
            <a:ext cx="3071834" cy="326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  <a:t>Предметы ЕГЭ</a:t>
            </a:r>
            <a:br>
              <a:rPr lang="ru-RU" altLang="ru-RU" sz="4000" b="1" i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115328" cy="4786346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    </a:t>
            </a:r>
            <a:r>
              <a:rPr lang="ru-RU" altLang="ru-RU" sz="2400" b="1" kern="0" dirty="0" smtClean="0">
                <a:solidFill>
                  <a:srgbClr val="0000CC"/>
                </a:solidFill>
                <a:latin typeface="Arial"/>
                <a:cs typeface="Arial"/>
              </a:rPr>
              <a:t>Русский язык</a:t>
            </a:r>
          </a:p>
          <a:p>
            <a:pPr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2400" b="1" kern="0" dirty="0" smtClean="0">
                <a:solidFill>
                  <a:srgbClr val="0000CC"/>
                </a:solidFill>
                <a:latin typeface="Arial"/>
                <a:cs typeface="Arial"/>
              </a:rPr>
              <a:t>Математика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Физика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Химия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Биология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География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История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Информатика и ИКТ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Английский язык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Немецкий язык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Французский язык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Литература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00CC"/>
                </a:solidFill>
                <a:latin typeface="Arial"/>
                <a:cs typeface="Arial"/>
              </a:rPr>
              <a:t>Обществознание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eaLnBrk="1" hangingPunct="1"/>
            <a:r>
              <a:rPr lang="ru-RU" altLang="ru-RU" sz="3600" b="1" i="1" kern="0" dirty="0">
                <a:solidFill>
                  <a:srgbClr val="C00000"/>
                </a:solidFill>
                <a:latin typeface="Arial"/>
                <a:cs typeface="Arial"/>
              </a:rPr>
              <a:t>Предметы ЕГЭ</a:t>
            </a:r>
            <a:br>
              <a:rPr lang="ru-RU" altLang="ru-RU" sz="3600" b="1" i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59"/>
            <a:ext cx="8229600" cy="4840303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buFontTx/>
              <a:buChar char="•"/>
              <a:defRPr/>
            </a:pPr>
            <a:r>
              <a:rPr lang="ru-RU" altLang="ru-RU" sz="3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3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аттестата выпускники текущего года сдают </a:t>
            </a:r>
            <a:r>
              <a:rPr lang="ru-RU" altLang="ru-RU" sz="34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  <a:r>
              <a:rPr lang="ru-RU" altLang="ru-RU" sz="3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русский язык и </a:t>
            </a:r>
            <a:r>
              <a:rPr lang="ru-RU" altLang="ru-RU" sz="3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</a:t>
            </a:r>
            <a:r>
              <a:rPr lang="ru-RU" altLang="ru-RU" sz="3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(базовый уровень</a:t>
            </a:r>
            <a:r>
              <a:rPr lang="ru-RU" altLang="ru-RU" sz="3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sz="3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можно </a:t>
            </a:r>
            <a:r>
              <a:rPr lang="ru-RU" altLang="ru-RU" sz="34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количество предметов</a:t>
            </a:r>
            <a:r>
              <a:rPr lang="ru-RU" altLang="ru-RU" sz="3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altLang="ru-RU" sz="3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списка.</a:t>
            </a:r>
            <a:endParaRPr lang="ru-RU" altLang="ru-RU" sz="34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ru-RU" sz="3400" dirty="0" smtClean="0">
                <a:solidFill>
                  <a:srgbClr val="121212"/>
                </a:solidFill>
                <a:latin typeface="Arial"/>
                <a:ea typeface="Times New Roman"/>
              </a:rPr>
              <a:t>	</a:t>
            </a:r>
            <a:endParaRPr lang="ru-RU" altLang="ru-RU" sz="3400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ru-RU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121212"/>
                </a:solidFill>
                <a:latin typeface="Arial"/>
                <a:ea typeface="Times New Roman"/>
              </a:rPr>
              <a:t>Выбор </a:t>
            </a:r>
            <a:r>
              <a:rPr lang="ru-RU" i="1" dirty="0">
                <a:solidFill>
                  <a:srgbClr val="121212"/>
                </a:solidFill>
                <a:latin typeface="Arial"/>
                <a:ea typeface="Times New Roman"/>
              </a:rPr>
              <a:t>предметов зависит, в первую очередь, от дальнейших планов выпускника. </a:t>
            </a:r>
          </a:p>
          <a:p>
            <a:pPr eaLnBrk="1" hangingPunct="1">
              <a:buNone/>
              <a:defRPr/>
            </a:pPr>
            <a:r>
              <a:rPr lang="ru-RU" i="1" dirty="0" smtClean="0">
                <a:solidFill>
                  <a:srgbClr val="121212"/>
                </a:solidFill>
                <a:latin typeface="Arial"/>
                <a:ea typeface="Times New Roman"/>
              </a:rPr>
              <a:t>		Если </a:t>
            </a:r>
            <a:r>
              <a:rPr lang="ru-RU" i="1" dirty="0">
                <a:solidFill>
                  <a:srgbClr val="121212"/>
                </a:solidFill>
                <a:latin typeface="Arial"/>
                <a:ea typeface="Times New Roman"/>
              </a:rPr>
              <a:t>же </a:t>
            </a:r>
            <a:r>
              <a:rPr lang="ru-RU" i="1" dirty="0" smtClean="0">
                <a:solidFill>
                  <a:srgbClr val="121212"/>
                </a:solidFill>
                <a:latin typeface="Arial"/>
                <a:ea typeface="Times New Roman"/>
              </a:rPr>
              <a:t>11-классник </a:t>
            </a:r>
            <a:r>
              <a:rPr lang="ru-RU" i="1" dirty="0">
                <a:solidFill>
                  <a:srgbClr val="121212"/>
                </a:solidFill>
                <a:latin typeface="Arial"/>
                <a:ea typeface="Times New Roman"/>
              </a:rPr>
              <a:t>планирует идти в колледж или техникум, он отдаст предпочтение тем дисциплинам, которые нужны для поступления в </a:t>
            </a:r>
            <a:r>
              <a:rPr lang="ru-RU" i="1" dirty="0" err="1" smtClean="0">
                <a:solidFill>
                  <a:srgbClr val="121212"/>
                </a:solidFill>
                <a:latin typeface="Arial"/>
                <a:ea typeface="Times New Roman"/>
              </a:rPr>
              <a:t>ссуз</a:t>
            </a:r>
            <a:endParaRPr lang="ru-RU" i="1" dirty="0" smtClean="0">
              <a:solidFill>
                <a:srgbClr val="121212"/>
              </a:solidFill>
              <a:latin typeface="Arial"/>
              <a:ea typeface="Times New Roman"/>
            </a:endParaRPr>
          </a:p>
          <a:p>
            <a:pPr eaLnBrk="1" hangingPunct="1">
              <a:buNone/>
              <a:defRPr/>
            </a:pPr>
            <a:r>
              <a:rPr lang="ru-RU" dirty="0" smtClean="0">
                <a:solidFill>
                  <a:srgbClr val="121212"/>
                </a:solidFill>
                <a:latin typeface="Arial"/>
                <a:ea typeface="Times New Roman"/>
              </a:rPr>
              <a:t>		</a:t>
            </a:r>
            <a:r>
              <a:rPr lang="ru-RU" i="1" dirty="0" smtClean="0">
                <a:solidFill>
                  <a:srgbClr val="121212"/>
                </a:solidFill>
                <a:latin typeface="Arial"/>
                <a:ea typeface="Times New Roman"/>
              </a:rPr>
              <a:t>Еще </a:t>
            </a:r>
            <a:r>
              <a:rPr lang="ru-RU" i="1" dirty="0">
                <a:solidFill>
                  <a:srgbClr val="121212"/>
                </a:solidFill>
                <a:latin typeface="Arial"/>
                <a:ea typeface="Times New Roman"/>
              </a:rPr>
              <a:t>одним фактором могут быть дальнейшие планы на высшее образование: те, кто уже определился со специальностью и вузом, выбирают те </a:t>
            </a:r>
            <a:r>
              <a:rPr lang="ru-RU" i="1" dirty="0" smtClean="0">
                <a:solidFill>
                  <a:srgbClr val="121212"/>
                </a:solidFill>
                <a:latin typeface="Arial"/>
                <a:ea typeface="Times New Roman"/>
              </a:rPr>
              <a:t>предметы</a:t>
            </a:r>
            <a:r>
              <a:rPr lang="ru-RU" i="1" dirty="0">
                <a:solidFill>
                  <a:srgbClr val="121212"/>
                </a:solidFill>
                <a:latin typeface="Arial"/>
                <a:ea typeface="Times New Roman"/>
              </a:rPr>
              <a:t>, которые понадобятся им для </a:t>
            </a:r>
            <a:r>
              <a:rPr lang="ru-RU" i="1" dirty="0" smtClean="0">
                <a:solidFill>
                  <a:srgbClr val="121212"/>
                </a:solidFill>
                <a:latin typeface="Arial"/>
                <a:ea typeface="Times New Roman"/>
              </a:rPr>
              <a:t>поступления в ВУЗ.</a:t>
            </a:r>
            <a:endParaRPr lang="ru-RU" altLang="ru-RU" i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9179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1028</Words>
  <Application>Microsoft Office PowerPoint</Application>
  <PresentationFormat>Экран (4:3)</PresentationFormat>
  <Paragraphs>169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МОУ «СОШ № 62» г.Магнитогорска</vt:lpstr>
      <vt:lpstr>Повестка дня:</vt:lpstr>
      <vt:lpstr>Что ожидает обучающихся 11 класса в 2018-2019 учебном году. </vt:lpstr>
      <vt:lpstr>Государственная итоговая аттестация  в форме ЕГЭ.</vt:lpstr>
      <vt:lpstr>Особенности ЕГЭ </vt:lpstr>
      <vt:lpstr>Участники ЕГЭ- </vt:lpstr>
      <vt:lpstr>О заявлении</vt:lpstr>
      <vt:lpstr>Предметы ЕГЭ </vt:lpstr>
      <vt:lpstr>Предметы ЕГЭ </vt:lpstr>
      <vt:lpstr>Как выбрать предметы для сдачи ЕГЭ </vt:lpstr>
      <vt:lpstr>Презентация PowerPoint</vt:lpstr>
      <vt:lpstr>Презентация PowerPoint</vt:lpstr>
      <vt:lpstr>Результаты ЕГЭ </vt:lpstr>
      <vt:lpstr>ОСОБЕННОСТИ        В      ЭКЗАМЕНАХ   </vt:lpstr>
      <vt:lpstr>ОСОБЕННОСТИ          В       ЭКЗАМЕНАХ</vt:lpstr>
      <vt:lpstr>ОСОБЕННОСТИ      В       ЭКЗАМЕНАХ</vt:lpstr>
      <vt:lpstr>Неудовлетворительный результат</vt:lpstr>
      <vt:lpstr>До повторной сдачи ЕГЭ в текущем году  не допускаются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САЙТЫ В ПОМОЩЬ</vt:lpstr>
      <vt:lpstr>САЙТЫ В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117</cp:revision>
  <dcterms:modified xsi:type="dcterms:W3CDTF">2020-11-26T11:46:19Z</dcterms:modified>
</cp:coreProperties>
</file>