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301" r:id="rId2"/>
    <p:sldId id="333" r:id="rId3"/>
    <p:sldId id="328" r:id="rId4"/>
    <p:sldId id="266" r:id="rId5"/>
    <p:sldId id="300" r:id="rId6"/>
    <p:sldId id="314" r:id="rId7"/>
    <p:sldId id="313" r:id="rId8"/>
    <p:sldId id="327" r:id="rId9"/>
    <p:sldId id="285" r:id="rId10"/>
    <p:sldId id="326" r:id="rId11"/>
    <p:sldId id="315" r:id="rId12"/>
    <p:sldId id="319" r:id="rId13"/>
    <p:sldId id="286" r:id="rId14"/>
    <p:sldId id="295" r:id="rId15"/>
    <p:sldId id="320" r:id="rId16"/>
    <p:sldId id="321" r:id="rId17"/>
    <p:sldId id="325" r:id="rId18"/>
    <p:sldId id="324" r:id="rId19"/>
    <p:sldId id="323" r:id="rId20"/>
    <p:sldId id="322" r:id="rId21"/>
    <p:sldId id="311" r:id="rId22"/>
    <p:sldId id="293" r:id="rId23"/>
    <p:sldId id="284" r:id="rId24"/>
    <p:sldId id="275" r:id="rId25"/>
    <p:sldId id="330" r:id="rId26"/>
    <p:sldId id="329" r:id="rId27"/>
    <p:sldId id="331" r:id="rId28"/>
    <p:sldId id="332" r:id="rId29"/>
    <p:sldId id="268" r:id="rId30"/>
    <p:sldId id="296" r:id="rId31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92F"/>
    <a:srgbClr val="E5DB0B"/>
    <a:srgbClr val="45AB89"/>
    <a:srgbClr val="97E7E9"/>
    <a:srgbClr val="C2F3FA"/>
    <a:srgbClr val="DFDB25"/>
    <a:srgbClr val="CDF6FB"/>
    <a:srgbClr val="9933FF"/>
    <a:srgbClr val="FF3300"/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C6E88-9C5A-45E7-B6B1-8F4C0F9DE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E5841-EF10-45AF-821C-45D13B5D0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5EFC0-D3E0-424C-94D6-D0B70F786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8210-2294-4D20-AC8A-16EE7728C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6A77B-5F6C-49EF-BF73-5ED8E5D2A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7B829-31E7-4725-9122-1DE1845A3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64F2-15D5-4941-900D-76C721060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999F-13A4-43E5-A636-6781E1D2C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2113D-C15F-4BC0-BE94-18AAE7C6D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B0778-E48B-4DFC-9E3C-A2982AD67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615E2-FC0B-4E4F-B5BE-826C4B613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A771B-4482-4480-973C-8C136E422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F5C3DA0-8AE6-48A5-A318-D0930685B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ransition advClick="0"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1058;&#1088;&#1086;&#1092;&#1080;&#1084;%20&#1042;&#1077;&#1090;&#1077;&#1088;&#1086;&#1082;.mp3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hyperlink" Target="http://vysockiy.ouc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25FEA83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 l="32716" t="5486" r="21132" b="57983"/>
          <a:stretch>
            <a:fillRect/>
          </a:stretch>
        </p:blipFill>
        <p:spPr>
          <a:xfrm>
            <a:off x="4419600" y="685800"/>
            <a:ext cx="4286250" cy="5334000"/>
          </a:xfrm>
          <a:solidFill>
            <a:srgbClr val="FF9966"/>
          </a:solidFill>
          <a:ln w="57150">
            <a:solidFill>
              <a:schemeClr val="tx1"/>
            </a:solidFill>
          </a:ln>
        </p:spPr>
      </p:pic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4419600" cy="388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93"/>
              </a:avLst>
            </a:prstTxWarp>
          </a:bodyPr>
          <a:lstStyle/>
          <a:p>
            <a:r>
              <a:rPr lang="ru-RU" sz="2400" b="1" i="1" kern="10">
                <a:ln w="9525">
                  <a:noFill/>
                  <a:round/>
                  <a:headEnd/>
                  <a:tailEnd/>
                </a:ln>
                <a:solidFill>
                  <a:srgbClr val="2929FF"/>
                </a:solidFill>
                <a:latin typeface="Arial"/>
                <a:cs typeface="Arial"/>
              </a:rPr>
              <a:t>"Музыкальное воспитание - </a:t>
            </a:r>
          </a:p>
          <a:p>
            <a:r>
              <a:rPr lang="ru-RU" sz="2400" b="1" i="1" kern="10">
                <a:ln w="9525">
                  <a:noFill/>
                  <a:round/>
                  <a:headEnd/>
                  <a:tailEnd/>
                </a:ln>
                <a:solidFill>
                  <a:srgbClr val="2929FF"/>
                </a:solidFill>
                <a:latin typeface="Arial"/>
                <a:cs typeface="Arial"/>
              </a:rPr>
              <a:t>это не воспитание </a:t>
            </a:r>
          </a:p>
          <a:p>
            <a:r>
              <a:rPr lang="ru-RU" sz="2400" b="1" i="1" kern="10">
                <a:ln w="9525">
                  <a:noFill/>
                  <a:round/>
                  <a:headEnd/>
                  <a:tailEnd/>
                </a:ln>
                <a:solidFill>
                  <a:srgbClr val="2929FF"/>
                </a:solidFill>
                <a:latin typeface="Arial"/>
                <a:cs typeface="Arial"/>
              </a:rPr>
              <a:t>музыканта, а, прежде всего, </a:t>
            </a:r>
          </a:p>
          <a:p>
            <a:r>
              <a:rPr lang="ru-RU" sz="2400" b="1" i="1" kern="10">
                <a:ln w="9525">
                  <a:noFill/>
                  <a:round/>
                  <a:headEnd/>
                  <a:tailEnd/>
                </a:ln>
                <a:solidFill>
                  <a:srgbClr val="2929FF"/>
                </a:solidFill>
                <a:latin typeface="Arial"/>
                <a:cs typeface="Arial"/>
              </a:rPr>
              <a:t>воспитание Человека" </a:t>
            </a:r>
          </a:p>
        </p:txBody>
      </p:sp>
      <p:sp>
        <p:nvSpPr>
          <p:cNvPr id="3076" name="WordArt 6"/>
          <p:cNvSpPr>
            <a:spLocks noChangeArrowheads="1" noChangeShapeType="1" noTextEdit="1"/>
          </p:cNvSpPr>
          <p:nvPr/>
        </p:nvSpPr>
        <p:spPr bwMode="auto">
          <a:xfrm>
            <a:off x="0" y="4419600"/>
            <a:ext cx="4343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93"/>
              </a:avLst>
            </a:prstTxWarp>
          </a:bodyPr>
          <a:lstStyle/>
          <a:p>
            <a:r>
              <a:rPr lang="ru-RU" sz="2400" b="1" kern="10">
                <a:ln w="9525">
                  <a:noFill/>
                  <a:round/>
                  <a:headEnd/>
                  <a:tailEnd/>
                </a:ln>
                <a:solidFill>
                  <a:schemeClr val="bg2"/>
                </a:solidFill>
                <a:latin typeface="Tahoma"/>
                <a:ea typeface="Tahoma"/>
                <a:cs typeface="Tahoma"/>
              </a:rPr>
              <a:t>Кудрявцева Светлана Вячеславовна</a:t>
            </a:r>
          </a:p>
          <a:p>
            <a:r>
              <a:rPr lang="ru-RU" sz="2400" b="1" kern="10">
                <a:ln w="9525">
                  <a:noFill/>
                  <a:round/>
                  <a:headEnd/>
                  <a:tailEnd/>
                </a:ln>
                <a:solidFill>
                  <a:schemeClr val="bg2"/>
                </a:solidFill>
                <a:latin typeface="Tahoma"/>
                <a:ea typeface="Tahoma"/>
                <a:cs typeface="Tahoma"/>
              </a:rPr>
              <a:t>педагог дополнительного образования</a:t>
            </a:r>
          </a:p>
          <a:p>
            <a:r>
              <a:rPr lang="ru-RU" sz="2400" b="1" kern="10">
                <a:ln w="9525">
                  <a:noFill/>
                  <a:round/>
                  <a:headEnd/>
                  <a:tailEnd/>
                </a:ln>
                <a:solidFill>
                  <a:schemeClr val="bg2"/>
                </a:solidFill>
                <a:latin typeface="Tahoma"/>
                <a:ea typeface="Tahoma"/>
                <a:cs typeface="Tahoma"/>
              </a:rPr>
              <a:t>МБОУ ДО «Центр  «Радуга»</a:t>
            </a:r>
          </a:p>
          <a:p>
            <a:r>
              <a:rPr lang="ru-RU" sz="2400" b="1" kern="10">
                <a:ln w="9525">
                  <a:noFill/>
                  <a:round/>
                  <a:headEnd/>
                  <a:tailEnd/>
                </a:ln>
                <a:solidFill>
                  <a:schemeClr val="bg2"/>
                </a:solidFill>
                <a:latin typeface="Tahoma"/>
                <a:ea typeface="Tahoma"/>
                <a:cs typeface="Tahoma"/>
              </a:rPr>
              <a:t>вокальная студия «Гармония»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01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12263" cy="6858000"/>
          </a:xfrm>
          <a:noFill/>
        </p:spPr>
      </p:pic>
      <p:pic>
        <p:nvPicPr>
          <p:cNvPr id="7" name="Рисунок 6" descr="E:\Света\Школа\Дидактика\Фото по темам уроков\Барды\54168788_1264196363_na_Baykale_u_kostr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52400" y="152400"/>
            <a:ext cx="51054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97E7E9"/>
                </a:solidFill>
              </a:rPr>
              <a:t>Темы «авторских» песен многогранны, они охватывают все спектры жизни и деятельности человека.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838200"/>
            <a:ext cx="4648200" cy="2133600"/>
          </a:xfrm>
          <a:prstGeom prst="horizontalScroll">
            <a:avLst/>
          </a:prstGeom>
          <a:solidFill>
            <a:srgbClr val="CCFFCC"/>
          </a:solidFill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i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A50021"/>
                    </a:gs>
                  </a:gsLst>
                  <a:lin ang="5400000" scaled="1"/>
                </a:gradFill>
                <a:latin typeface="Comic Sans MS"/>
              </a:rPr>
              <a:t>«Авторская»  песня</a:t>
            </a:r>
            <a:endParaRPr lang="ru-RU" sz="4800" dirty="0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0" y="4800600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97E7E9"/>
                </a:solidFill>
              </a:rPr>
              <a:t>А свое предназначение авторы-исполнители видят в следующем: «Вселять в людей Свет и Истину своим творчеством, формируя словами и мелодией </a:t>
            </a:r>
          </a:p>
          <a:p>
            <a:r>
              <a:rPr lang="ru-RU" sz="2800" i="1">
                <a:solidFill>
                  <a:srgbClr val="97E7E9"/>
                </a:solidFill>
              </a:rPr>
              <a:t>образы, исцеляющие Душу».</a:t>
            </a:r>
          </a:p>
        </p:txBody>
      </p:sp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001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TextBox 4"/>
          <p:cNvSpPr txBox="1"/>
          <p:nvPr/>
        </p:nvSpPr>
        <p:spPr>
          <a:xfrm flipH="1">
            <a:off x="1371600" y="685800"/>
            <a:ext cx="10058400" cy="156966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9600" i="1" kern="10" dirty="0"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Arial"/>
              </a:rPr>
              <a:t>"Т   Е   П   С   Е  Й"</a:t>
            </a:r>
          </a:p>
        </p:txBody>
      </p:sp>
      <p:pic>
        <p:nvPicPr>
          <p:cNvPr id="11" name="Picture 5" descr="CIMG2178"/>
          <p:cNvPicPr>
            <a:picLocks noChangeAspect="1" noChangeArrowheads="1"/>
          </p:cNvPicPr>
          <p:nvPr/>
        </p:nvPicPr>
        <p:blipFill>
          <a:blip r:embed="rId3" cstate="print"/>
          <a:srcRect l="7692"/>
          <a:stretch>
            <a:fillRect/>
          </a:stretch>
        </p:blipFill>
        <p:spPr bwMode="auto">
          <a:xfrm>
            <a:off x="5638800" y="4195762"/>
            <a:ext cx="3276600" cy="26622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0" y="4495800"/>
            <a:ext cx="5715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C000"/>
                </a:solidFill>
              </a:rPr>
              <a:t>Изучение данной темы</a:t>
            </a:r>
          </a:p>
          <a:p>
            <a:r>
              <a:rPr lang="ru-RU" sz="2000">
                <a:solidFill>
                  <a:srgbClr val="FFC000"/>
                </a:solidFill>
              </a:rPr>
              <a:t> уже несколько лет подряд подкрепляется живым общением и примерами благодаря выездам в Минусинский район на </a:t>
            </a:r>
          </a:p>
          <a:p>
            <a:r>
              <a:rPr lang="ru-RU" sz="2000">
                <a:solidFill>
                  <a:srgbClr val="FFC000"/>
                </a:solidFill>
              </a:rPr>
              <a:t>краевой фестиваль авторского творчества «Тепсей». </a:t>
            </a:r>
          </a:p>
          <a:p>
            <a:endParaRPr lang="ru-RU"/>
          </a:p>
        </p:txBody>
      </p:sp>
      <p:pic>
        <p:nvPicPr>
          <p:cNvPr id="8" name="Picture 12" descr="CIMG2017"/>
          <p:cNvPicPr>
            <a:picLocks noChangeAspect="1" noChangeArrowheads="1"/>
          </p:cNvPicPr>
          <p:nvPr/>
        </p:nvPicPr>
        <p:blipFill>
          <a:blip r:embed="rId4" cstate="print"/>
          <a:srcRect l="3703" t="7408" b="11110"/>
          <a:stretch>
            <a:fillRect/>
          </a:stretch>
        </p:blipFill>
        <p:spPr>
          <a:xfrm>
            <a:off x="152400" y="0"/>
            <a:ext cx="4267200" cy="3200400"/>
          </a:xfrm>
          <a:prstGeom prst="rect">
            <a:avLst/>
          </a:prstGeom>
          <a:noFill/>
          <a:ln w="76200">
            <a:noFill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57200" y="2895600"/>
            <a:ext cx="8077200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i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A50021"/>
                    </a:gs>
                  </a:gsLst>
                  <a:lin ang="5400000" scaled="1"/>
                </a:gradFill>
                <a:latin typeface="Comic Sans MS"/>
              </a:rPr>
              <a:t>«Авторская«»   песня</a:t>
            </a:r>
            <a:endParaRPr lang="ru-RU" sz="54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001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12263" cy="6858000"/>
          </a:xfrm>
          <a:noFill/>
        </p:spPr>
      </p:pic>
      <p:pic>
        <p:nvPicPr>
          <p:cNvPr id="4" name="Picture 10" descr="DSC00182"/>
          <p:cNvPicPr>
            <a:picLocks noChangeAspect="1" noChangeArrowheads="1"/>
          </p:cNvPicPr>
          <p:nvPr/>
        </p:nvPicPr>
        <p:blipFill>
          <a:blip r:embed="rId3" cstate="print"/>
          <a:srcRect t="1518" b="28990"/>
          <a:stretch>
            <a:fillRect/>
          </a:stretch>
        </p:blipFill>
        <p:spPr bwMode="auto">
          <a:xfrm>
            <a:off x="0" y="0"/>
            <a:ext cx="2405527" cy="297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6" descr="CIMG1882"/>
          <p:cNvPicPr>
            <a:picLocks noChangeAspect="1" noChangeArrowheads="1"/>
          </p:cNvPicPr>
          <p:nvPr/>
        </p:nvPicPr>
        <p:blipFill>
          <a:blip r:embed="rId4" cstate="print"/>
          <a:srcRect b="13158"/>
          <a:stretch>
            <a:fillRect/>
          </a:stretch>
        </p:blipFill>
        <p:spPr bwMode="auto">
          <a:xfrm>
            <a:off x="7162800" y="0"/>
            <a:ext cx="2171700" cy="2514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6" descr="CIMG2033"/>
          <p:cNvPicPr>
            <a:picLocks noChangeAspect="1" noChangeArrowheads="1"/>
          </p:cNvPicPr>
          <p:nvPr/>
        </p:nvPicPr>
        <p:blipFill>
          <a:blip r:embed="rId5" cstate="print"/>
          <a:srcRect b="11829"/>
          <a:stretch>
            <a:fillRect/>
          </a:stretch>
        </p:blipFill>
        <p:spPr>
          <a:xfrm>
            <a:off x="2514600" y="3486150"/>
            <a:ext cx="4800600" cy="3371850"/>
          </a:xfrm>
          <a:prstGeom prst="rect">
            <a:avLst/>
          </a:prstGeom>
          <a:noFill/>
          <a:ln w="76200">
            <a:noFill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209800" y="228600"/>
            <a:ext cx="541020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 чем же приоритет процессов обучения и воспитания  такого рода выездных мероприятий?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Прежде всего, в том, что здесь собираются люди неравнодушные к творчеству –не только песенному, но и культуре в целом - а именно: авторы, исполнители и любители «авторской» или «</a:t>
            </a:r>
            <a:r>
              <a:rPr lang="ru-RU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бардовской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» песни и поэзии. Они разносторонние личности с глубоким и ясным мировоззрением, духовно богатые и интересные в общении и являются примером для подрастающего поколения во всем.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1" name="Picture 7" descr="P7240151"/>
          <p:cNvPicPr>
            <a:picLocks noChangeAspect="1" noChangeArrowheads="1"/>
          </p:cNvPicPr>
          <p:nvPr/>
        </p:nvPicPr>
        <p:blipFill>
          <a:blip r:embed="rId2" cstate="print"/>
          <a:srcRect l="55727" t="20227" r="10941" b="-227"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4" descr="P7240068"/>
          <p:cNvPicPr>
            <a:picLocks noChangeAspect="1" noChangeArrowheads="1"/>
          </p:cNvPicPr>
          <p:nvPr/>
        </p:nvPicPr>
        <p:blipFill>
          <a:blip r:embed="rId3" cstate="print"/>
          <a:srcRect l="59950" t="20491"/>
          <a:stretch>
            <a:fillRect/>
          </a:stretch>
        </p:blipFill>
        <p:spPr bwMode="auto">
          <a:xfrm>
            <a:off x="6553200" y="0"/>
            <a:ext cx="259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0" descr="P7240068"/>
          <p:cNvPicPr>
            <a:picLocks noChangeAspect="1" noChangeArrowheads="1"/>
          </p:cNvPicPr>
          <p:nvPr/>
        </p:nvPicPr>
        <p:blipFill>
          <a:blip r:embed="rId3" cstate="print"/>
          <a:srcRect l="8122" t="20491" r="38872"/>
          <a:stretch>
            <a:fillRect/>
          </a:stretch>
        </p:blipFill>
        <p:spPr bwMode="auto">
          <a:xfrm>
            <a:off x="3124200" y="0"/>
            <a:ext cx="342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WordArt 6"/>
          <p:cNvSpPr>
            <a:spLocks noChangeArrowheads="1" noChangeShapeType="1" noTextEdit="1"/>
          </p:cNvSpPr>
          <p:nvPr/>
        </p:nvSpPr>
        <p:spPr bwMode="auto">
          <a:xfrm>
            <a:off x="5538788" y="228600"/>
            <a:ext cx="3605212" cy="14478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1C1C1C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Century"/>
              </a:rPr>
              <a:t>жюри</a:t>
            </a:r>
          </a:p>
        </p:txBody>
      </p:sp>
      <p:sp>
        <p:nvSpPr>
          <p:cNvPr id="129033" name="WordArt 9"/>
          <p:cNvSpPr>
            <a:spLocks noChangeArrowheads="1" noChangeShapeType="1" noTextEdit="1"/>
          </p:cNvSpPr>
          <p:nvPr/>
        </p:nvSpPr>
        <p:spPr bwMode="auto">
          <a:xfrm>
            <a:off x="228600" y="5029200"/>
            <a:ext cx="3605213" cy="14478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1C1C1C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Century"/>
              </a:rPr>
              <a:t>жюри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895600"/>
            <a:ext cx="5638800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7200" dirty="0">
                <a:solidFill>
                  <a:srgbClr val="FFFF00"/>
                </a:solidFill>
                <a:latin typeface="Segoe Print" pitchFamily="2" charset="0"/>
              </a:rPr>
              <a:t>фестиваля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88113"/>
            <a:ext cx="2667000" cy="3698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/>
                </a:solidFill>
                <a:latin typeface="Segoe Print" pitchFamily="2" charset="0"/>
              </a:rPr>
              <a:t>Сизиков  Дмитрий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0"/>
            <a:ext cx="21336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/>
                </a:solidFill>
                <a:latin typeface="Segoe Print" pitchFamily="2" charset="0"/>
              </a:rPr>
              <a:t>Кухарев Андрей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6477000"/>
            <a:ext cx="2514600" cy="3698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2D050"/>
                </a:solidFill>
                <a:latin typeface="Segoe Print" pitchFamily="2" charset="0"/>
              </a:rPr>
              <a:t>Потапова Оксана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animBg="1"/>
      <p:bldP spid="1290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6387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66225" cy="6858000"/>
          </a:xfrm>
          <a:noFill/>
        </p:spPr>
      </p:pic>
      <p:pic>
        <p:nvPicPr>
          <p:cNvPr id="9" name="Picture 4" descr="P7250209"/>
          <p:cNvPicPr>
            <a:picLocks noChangeAspect="1" noChangeArrowheads="1"/>
          </p:cNvPicPr>
          <p:nvPr/>
        </p:nvPicPr>
        <p:blipFill>
          <a:blip r:embed="rId3" cstate="print"/>
          <a:srcRect b="7143"/>
          <a:stretch>
            <a:fillRect/>
          </a:stretch>
        </p:blipFill>
        <p:spPr bwMode="auto">
          <a:xfrm>
            <a:off x="152400" y="0"/>
            <a:ext cx="426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4" descr="P7260375"/>
          <p:cNvPicPr>
            <a:picLocks noChangeAspect="1" noChangeArrowheads="1"/>
          </p:cNvPicPr>
          <p:nvPr/>
        </p:nvPicPr>
        <p:blipFill>
          <a:blip r:embed="rId4" cstate="print"/>
          <a:srcRect l="14850" r="5861" b="7018"/>
          <a:stretch>
            <a:fillRect/>
          </a:stretch>
        </p:blipFill>
        <p:spPr bwMode="auto">
          <a:xfrm>
            <a:off x="609600" y="3171825"/>
            <a:ext cx="4191000" cy="36861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4572000" y="304800"/>
            <a:ext cx="43434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000" dirty="0" smtClean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 </a:t>
            </a:r>
            <a:r>
              <a:rPr lang="ru-RU" sz="20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году</a:t>
            </a:r>
            <a:r>
              <a:rPr lang="ru-RU" sz="2000" b="1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defRPr/>
            </a:pPr>
            <a:endParaRPr lang="ru-RU" sz="2000" b="1" dirty="0">
              <a:solidFill>
                <a:srgbClr val="FFCC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i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вокальная группа </a:t>
            </a:r>
          </a:p>
          <a:p>
            <a:pPr>
              <a:defRPr/>
            </a:pPr>
            <a:r>
              <a:rPr lang="ru-RU" sz="2000" i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«Восхождение» </a:t>
            </a:r>
          </a:p>
          <a:p>
            <a:pPr>
              <a:defRPr/>
            </a:pPr>
            <a:endParaRPr lang="ru-RU" sz="2000" i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стала победителем фестиваля </a:t>
            </a:r>
          </a:p>
          <a:p>
            <a:pPr>
              <a:defRPr/>
            </a:pPr>
            <a:endParaRPr lang="ru-RU" sz="20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номинации </a:t>
            </a:r>
          </a:p>
          <a:p>
            <a:pPr>
              <a:defRPr/>
            </a:pPr>
            <a:endParaRPr lang="ru-RU" sz="2000" i="1" u="sng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i="1" u="sng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«Исполнитель </a:t>
            </a:r>
            <a:r>
              <a:rPr lang="ru-RU" sz="2000" i="1" u="sng" dirty="0" err="1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бардовской</a:t>
            </a:r>
            <a:r>
              <a:rPr lang="ru-RU" sz="2000" i="1" u="sng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песни» </a:t>
            </a:r>
          </a:p>
          <a:p>
            <a:pPr>
              <a:defRPr/>
            </a:pPr>
            <a:endParaRPr lang="ru-RU" sz="2000" i="1" u="sng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открыла для участников </a:t>
            </a:r>
          </a:p>
          <a:p>
            <a:pPr>
              <a:defRPr/>
            </a:pPr>
            <a:endParaRPr lang="ru-RU" sz="20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студии новые возможности </a:t>
            </a:r>
          </a:p>
          <a:p>
            <a:pPr>
              <a:defRPr/>
            </a:pPr>
            <a:endParaRPr lang="ru-RU" sz="20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результативной реализации </a:t>
            </a:r>
          </a:p>
          <a:p>
            <a:pPr>
              <a:defRPr/>
            </a:pPr>
            <a:endParaRPr lang="ru-RU" sz="20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учебно-воспитательной программы «Гармония».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7411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66225" cy="6858000"/>
          </a:xfrm>
          <a:noFill/>
        </p:spPr>
      </p:pic>
      <p:pic>
        <p:nvPicPr>
          <p:cNvPr id="4" name="Picture 5" descr="P7240071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3200400"/>
            <a:ext cx="2590800" cy="3454400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6" descr="P724007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553200" y="3405188"/>
            <a:ext cx="25908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7" descr="P7250211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477000" y="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28600" y="228600"/>
            <a:ext cx="64770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Мои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воспитанники, обучаясь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игре на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гитаре, </a:t>
            </a:r>
            <a:endParaRPr lang="ru-RU" b="1" i="1" dirty="0">
              <a:solidFill>
                <a:schemeClr val="bg1">
                  <a:lumMod val="60000"/>
                  <a:lumOff val="40000"/>
                </a:schemeClr>
              </a:solidFill>
              <a:latin typeface="Trebuchet MS" pitchFamily="34" charset="0"/>
              <a:cs typeface="Sakkal Majalla" pitchFamily="2" charset="-78"/>
            </a:endParaRPr>
          </a:p>
          <a:p>
            <a:pPr>
              <a:defRPr/>
            </a:pP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в дальнейшем смогут исполнять песни под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собственный аккомпанемент в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кругу семьи, друзей, сверстников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.</a:t>
            </a:r>
          </a:p>
          <a:p>
            <a:pPr>
              <a:defRPr/>
            </a:pPr>
            <a:endParaRPr lang="ru-RU" b="1" i="1" dirty="0" smtClean="0">
              <a:solidFill>
                <a:schemeClr val="bg1">
                  <a:lumMod val="60000"/>
                  <a:lumOff val="40000"/>
                </a:schemeClr>
              </a:solidFill>
              <a:latin typeface="Trebuchet MS" pitchFamily="34" charset="0"/>
              <a:cs typeface="Sakkal Majalla" pitchFamily="2" charset="-78"/>
            </a:endParaRPr>
          </a:p>
          <a:p>
            <a:pPr>
              <a:defRPr/>
            </a:pP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В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любой компании они, непременно,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станут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центром общего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внимания, что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повысит их самооценку и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 поможет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реализовать 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себя в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любой социальной среде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.</a:t>
            </a:r>
          </a:p>
          <a:p>
            <a:pPr>
              <a:defRPr/>
            </a:pPr>
            <a:endParaRPr lang="ru-RU" b="1" i="1" dirty="0">
              <a:solidFill>
                <a:schemeClr val="bg1">
                  <a:lumMod val="60000"/>
                  <a:lumOff val="40000"/>
                </a:schemeClr>
              </a:solidFill>
              <a:latin typeface="Trebuchet MS" pitchFamily="34" charset="0"/>
              <a:cs typeface="Sakkal Majalla" pitchFamily="2" charset="-78"/>
            </a:endParaRPr>
          </a:p>
          <a:p>
            <a:pPr>
              <a:defRPr/>
            </a:pP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                  И 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стать успешными, </a:t>
            </a:r>
            <a:endParaRPr lang="ru-RU" b="1" i="1" dirty="0" smtClean="0">
              <a:solidFill>
                <a:schemeClr val="bg1">
                  <a:lumMod val="60000"/>
                  <a:lumOff val="40000"/>
                </a:schemeClr>
              </a:solidFill>
              <a:latin typeface="Trebuchet MS" pitchFamily="34" charset="0"/>
              <a:cs typeface="Sakkal Majalla" pitchFamily="2" charset="-78"/>
            </a:endParaRPr>
          </a:p>
          <a:p>
            <a:pPr>
              <a:defRPr/>
            </a:pP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                    коммуникабельными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, </a:t>
            </a:r>
          </a:p>
          <a:p>
            <a:pPr>
              <a:defRPr/>
            </a:pP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            </a:t>
            </a:r>
            <a:r>
              <a:rPr lang="ru-RU" b="1" i="1" dirty="0" err="1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креативными</a:t>
            </a:r>
            <a:r>
              <a:rPr lang="ru-RU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.</a:t>
            </a:r>
            <a:r>
              <a:rPr lang="ru-RU" b="1" i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  <a:cs typeface="Sakkal Majalla" pitchFamily="2" charset="-78"/>
              </a:rPr>
              <a:t>  </a:t>
            </a:r>
            <a:r>
              <a:rPr lang="ru-RU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Segoe Script" pitchFamily="34" charset="0"/>
                <a:cs typeface="Sakkal Majalla" pitchFamily="2" charset="-78"/>
              </a:rPr>
              <a:t> </a:t>
            </a:r>
            <a:endParaRPr lang="ru-RU" b="1" dirty="0">
              <a:solidFill>
                <a:schemeClr val="bg1">
                  <a:lumMod val="60000"/>
                  <a:lumOff val="40000"/>
                </a:schemeClr>
              </a:solidFill>
              <a:latin typeface="Segoe Script" pitchFamily="34" charset="0"/>
              <a:cs typeface="Sakkal Majalla" pitchFamily="2" charset="-78"/>
            </a:endParaRPr>
          </a:p>
          <a:p>
            <a:pPr>
              <a:defRPr/>
            </a:pPr>
            <a: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Segoe Script" pitchFamily="34" charset="0"/>
                <a:cs typeface="Sakkal Majalla" pitchFamily="2" charset="-78"/>
              </a:rPr>
              <a:t> </a:t>
            </a:r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5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5275" cy="6858000"/>
          </a:xfrm>
          <a:noFill/>
        </p:spPr>
      </p:pic>
      <p:pic>
        <p:nvPicPr>
          <p:cNvPr id="18436" name="Picture 4" descr="CIMG21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"/>
            <a:ext cx="4267200" cy="3200400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7" name="Рисунок 5" descr="E:\Все фото для работы\Восхождение\Конкурсы\Тепсей 2010 - Гран-пр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4875213" cy="329406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3276600" cy="2370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Напитавшись новыми творческими идеями и весь следующий учебный год совершенствуя свое вокальное мастерство,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квартет «Восхождение»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3505200"/>
            <a:ext cx="38862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в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2017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году </a:t>
            </a:r>
          </a:p>
          <a:p>
            <a:pPr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стал не просто победителем, </a:t>
            </a:r>
          </a:p>
          <a:p>
            <a:pPr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 впервые – </a:t>
            </a:r>
          </a:p>
          <a:p>
            <a:pPr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обладателем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Гран–при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данного фестиваля в номинации </a:t>
            </a:r>
          </a:p>
          <a:p>
            <a:pPr>
              <a:defRPr/>
            </a:pP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«За подтверждение высокого мастерства» </a:t>
            </a:r>
          </a:p>
        </p:txBody>
      </p:sp>
    </p:spTree>
  </p:cSld>
  <p:clrMapOvr>
    <a:masterClrMapping/>
  </p:clrMapOvr>
  <p:transition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59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5275" cy="6858000"/>
          </a:xfrm>
          <a:noFill/>
        </p:spPr>
      </p:pic>
      <p:pic>
        <p:nvPicPr>
          <p:cNvPr id="11" name="Рисунок 10" descr="E:\Все фото для работы\Тепсей\Тепсей 2011\2 день\Изображение 1380.jpg"/>
          <p:cNvPicPr/>
          <p:nvPr/>
        </p:nvPicPr>
        <p:blipFill>
          <a:blip r:embed="rId3" cstate="print">
            <a:lum contrast="30000"/>
          </a:blip>
          <a:srcRect r="20339" b="15000"/>
          <a:stretch>
            <a:fillRect/>
          </a:stretch>
        </p:blipFill>
        <p:spPr bwMode="auto">
          <a:xfrm>
            <a:off x="4724400" y="37338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perspectiveBelow"/>
            <a:lightRig rig="threePt" dir="t"/>
          </a:scene3d>
        </p:spPr>
      </p:pic>
      <p:pic>
        <p:nvPicPr>
          <p:cNvPr id="13" name="Рисунок 12" descr="E:\Все фото для работы\Тепсей\Тепсей 2011\2 день\[002003]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0" y="35814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0" y="2209800"/>
            <a:ext cx="3429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5296C"/>
                </a:solidFill>
              </a:rPr>
              <a:t> группа </a:t>
            </a:r>
            <a:r>
              <a:rPr lang="ru-RU" b="1" dirty="0">
                <a:solidFill>
                  <a:srgbClr val="75296C"/>
                </a:solidFill>
              </a:rPr>
              <a:t>«Лада» </a:t>
            </a:r>
            <a:r>
              <a:rPr lang="ru-RU" dirty="0">
                <a:solidFill>
                  <a:srgbClr val="75296C"/>
                </a:solidFill>
              </a:rPr>
              <a:t>- </a:t>
            </a:r>
          </a:p>
          <a:p>
            <a:r>
              <a:rPr lang="ru-RU" dirty="0">
                <a:solidFill>
                  <a:srgbClr val="75296C"/>
                </a:solidFill>
              </a:rPr>
              <a:t>Диплом лауреата </a:t>
            </a:r>
          </a:p>
          <a:p>
            <a:r>
              <a:rPr lang="en-US" dirty="0">
                <a:solidFill>
                  <a:srgbClr val="75296C"/>
                </a:solidFill>
              </a:rPr>
              <a:t>II</a:t>
            </a:r>
            <a:r>
              <a:rPr lang="ru-RU" dirty="0">
                <a:solidFill>
                  <a:srgbClr val="75296C"/>
                </a:solidFill>
              </a:rPr>
              <a:t> степени </a:t>
            </a:r>
          </a:p>
          <a:p>
            <a:r>
              <a:rPr lang="ru-RU" dirty="0">
                <a:solidFill>
                  <a:srgbClr val="75296C"/>
                </a:solidFill>
              </a:rPr>
              <a:t>в номинации </a:t>
            </a:r>
          </a:p>
          <a:p>
            <a:r>
              <a:rPr lang="ru-RU" b="1" dirty="0">
                <a:solidFill>
                  <a:srgbClr val="75296C"/>
                </a:solidFill>
              </a:rPr>
              <a:t>«Звездочки </a:t>
            </a:r>
            <a:r>
              <a:rPr lang="ru-RU" b="1" dirty="0" err="1">
                <a:solidFill>
                  <a:srgbClr val="75296C"/>
                </a:solidFill>
              </a:rPr>
              <a:t>Тепсея</a:t>
            </a:r>
            <a:r>
              <a:rPr lang="ru-RU" b="1" dirty="0">
                <a:solidFill>
                  <a:srgbClr val="75296C"/>
                </a:solidFill>
              </a:rPr>
              <a:t>»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6781800" y="0"/>
            <a:ext cx="2362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75296C"/>
                </a:solidFill>
              </a:rPr>
              <a:t> педагог</a:t>
            </a:r>
          </a:p>
          <a:p>
            <a:r>
              <a:rPr lang="ru-RU" dirty="0">
                <a:solidFill>
                  <a:srgbClr val="75296C"/>
                </a:solidFill>
              </a:rPr>
              <a:t> </a:t>
            </a:r>
            <a:r>
              <a:rPr lang="ru-RU" b="1" dirty="0">
                <a:solidFill>
                  <a:srgbClr val="75296C"/>
                </a:solidFill>
              </a:rPr>
              <a:t>Кудрявцева С.В. </a:t>
            </a:r>
          </a:p>
          <a:p>
            <a:r>
              <a:rPr lang="ru-RU" dirty="0">
                <a:solidFill>
                  <a:srgbClr val="75296C"/>
                </a:solidFill>
              </a:rPr>
              <a:t>и старшая воспитанница </a:t>
            </a:r>
            <a:r>
              <a:rPr lang="ru-RU" b="1" dirty="0" err="1">
                <a:solidFill>
                  <a:srgbClr val="75296C"/>
                </a:solidFill>
              </a:rPr>
              <a:t>Мелякова</a:t>
            </a:r>
            <a:r>
              <a:rPr lang="ru-RU" b="1" dirty="0">
                <a:solidFill>
                  <a:srgbClr val="75296C"/>
                </a:solidFill>
              </a:rPr>
              <a:t> Мария </a:t>
            </a:r>
          </a:p>
          <a:p>
            <a:r>
              <a:rPr lang="ru-RU" dirty="0">
                <a:solidFill>
                  <a:srgbClr val="75296C"/>
                </a:solidFill>
              </a:rPr>
              <a:t>(</a:t>
            </a:r>
            <a:r>
              <a:rPr lang="ru-RU" dirty="0" err="1">
                <a:solidFill>
                  <a:srgbClr val="75296C"/>
                </a:solidFill>
              </a:rPr>
              <a:t>бэк-вокал</a:t>
            </a:r>
            <a:r>
              <a:rPr lang="ru-RU" dirty="0">
                <a:solidFill>
                  <a:srgbClr val="75296C"/>
                </a:solidFill>
              </a:rPr>
              <a:t>)</a:t>
            </a:r>
            <a:r>
              <a:rPr lang="ru-RU" b="1" dirty="0">
                <a:solidFill>
                  <a:srgbClr val="75296C"/>
                </a:solidFill>
              </a:rPr>
              <a:t> </a:t>
            </a:r>
            <a:r>
              <a:rPr lang="ru-RU" dirty="0">
                <a:solidFill>
                  <a:srgbClr val="75296C"/>
                </a:solidFill>
              </a:rPr>
              <a:t>– </a:t>
            </a:r>
          </a:p>
          <a:p>
            <a:r>
              <a:rPr lang="ru-RU" dirty="0">
                <a:solidFill>
                  <a:srgbClr val="75296C"/>
                </a:solidFill>
              </a:rPr>
              <a:t>Диплом лауреата </a:t>
            </a:r>
          </a:p>
          <a:p>
            <a:r>
              <a:rPr lang="en-US" dirty="0">
                <a:solidFill>
                  <a:srgbClr val="75296C"/>
                </a:solidFill>
              </a:rPr>
              <a:t>I</a:t>
            </a:r>
            <a:r>
              <a:rPr lang="ru-RU" dirty="0">
                <a:solidFill>
                  <a:srgbClr val="75296C"/>
                </a:solidFill>
              </a:rPr>
              <a:t> степени </a:t>
            </a:r>
          </a:p>
          <a:p>
            <a:r>
              <a:rPr lang="ru-RU" dirty="0">
                <a:solidFill>
                  <a:srgbClr val="75296C"/>
                </a:solidFill>
              </a:rPr>
              <a:t>в номинации    </a:t>
            </a:r>
            <a:r>
              <a:rPr lang="ru-RU" b="1" dirty="0">
                <a:solidFill>
                  <a:srgbClr val="75296C"/>
                </a:solidFill>
              </a:rPr>
              <a:t>«Исполнитель </a:t>
            </a:r>
            <a:r>
              <a:rPr lang="ru-RU" b="1" dirty="0" err="1">
                <a:solidFill>
                  <a:srgbClr val="75296C"/>
                </a:solidFill>
              </a:rPr>
              <a:t>бардовской</a:t>
            </a:r>
            <a:r>
              <a:rPr lang="ru-RU" b="1" dirty="0">
                <a:solidFill>
                  <a:srgbClr val="75296C"/>
                </a:solidFill>
              </a:rPr>
              <a:t> песни»</a:t>
            </a:r>
          </a:p>
        </p:txBody>
      </p:sp>
      <p:pic>
        <p:nvPicPr>
          <p:cNvPr id="16" name="Рисунок 15" descr="E:\Все фото для работы\Тепсей\Тепсей 2011\3 день\VA_Lada.jpg"/>
          <p:cNvPicPr/>
          <p:nvPr/>
        </p:nvPicPr>
        <p:blipFill>
          <a:blip r:embed="rId5" cstate="print">
            <a:lum bright="10000" contrast="10000"/>
          </a:blip>
          <a:srcRect t="22917"/>
          <a:stretch>
            <a:fillRect/>
          </a:stretch>
        </p:blipFill>
        <p:spPr bwMode="auto">
          <a:xfrm>
            <a:off x="3048000" y="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34290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 </a:t>
            </a:r>
            <a:r>
              <a:rPr lang="ru-RU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2018 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году </a:t>
            </a:r>
          </a:p>
          <a:p>
            <a:pPr>
              <a:defRPr/>
            </a:pP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старшее поколение «Гармонии» </a:t>
            </a:r>
          </a:p>
          <a:p>
            <a:pPr>
              <a:defRPr/>
            </a:pP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передает эстафету младшим студийцам.</a:t>
            </a:r>
          </a:p>
          <a:p>
            <a:pPr>
              <a:defRPr/>
            </a:pPr>
            <a:endParaRPr lang="ru-RU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ru-RU" i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Итог  конкурса</a:t>
            </a:r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483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5275" cy="6858000"/>
          </a:xfrm>
          <a:noFill/>
        </p:spPr>
      </p:pic>
      <p:pic>
        <p:nvPicPr>
          <p:cNvPr id="5" name="Рисунок 4" descr="http://home-teach.ru/tepsey_2012/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716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 rot="20296046">
            <a:off x="-57150" y="3105150"/>
            <a:ext cx="2133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33FF"/>
                </a:solidFill>
              </a:rPr>
              <a:t> </a:t>
            </a: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вокальный </a:t>
            </a:r>
          </a:p>
          <a:p>
            <a:pPr>
              <a:defRPr/>
            </a:pP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дуэт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«Восхождение»</a:t>
            </a:r>
          </a:p>
        </p:txBody>
      </p:sp>
      <p:sp>
        <p:nvSpPr>
          <p:cNvPr id="20486" name="TextBox 9"/>
          <p:cNvSpPr txBox="1">
            <a:spLocks noChangeArrowheads="1"/>
          </p:cNvSpPr>
          <p:nvPr/>
        </p:nvSpPr>
        <p:spPr bwMode="auto">
          <a:xfrm>
            <a:off x="3124200" y="5638800"/>
            <a:ext cx="3581400" cy="923925"/>
          </a:xfrm>
          <a:prstGeom prst="rect">
            <a:avLst/>
          </a:prstGeom>
          <a:solidFill>
            <a:srgbClr val="C2F3F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9933FF"/>
                </a:solidFill>
              </a:rPr>
              <a:t>Дипломом лауреата </a:t>
            </a:r>
          </a:p>
          <a:p>
            <a:r>
              <a:rPr lang="en-US" b="1" i="1">
                <a:solidFill>
                  <a:srgbClr val="9933FF"/>
                </a:solidFill>
              </a:rPr>
              <a:t>I</a:t>
            </a:r>
            <a:r>
              <a:rPr lang="ru-RU" b="1" i="1">
                <a:solidFill>
                  <a:srgbClr val="9933FF"/>
                </a:solidFill>
              </a:rPr>
              <a:t> степени </a:t>
            </a:r>
          </a:p>
          <a:p>
            <a:r>
              <a:rPr lang="ru-RU" b="1" i="1">
                <a:solidFill>
                  <a:srgbClr val="9933FF"/>
                </a:solidFill>
              </a:rPr>
              <a:t>в номинации  «Дуэт»</a:t>
            </a:r>
          </a:p>
        </p:txBody>
      </p:sp>
      <p:sp>
        <p:nvSpPr>
          <p:cNvPr id="11" name="TextBox 10"/>
          <p:cNvSpPr txBox="1"/>
          <p:nvPr/>
        </p:nvSpPr>
        <p:spPr>
          <a:xfrm rot="1273033">
            <a:off x="7283450" y="3105150"/>
            <a:ext cx="1752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выпускников студии «Гармония» </a:t>
            </a:r>
          </a:p>
        </p:txBody>
      </p:sp>
      <p:sp>
        <p:nvSpPr>
          <p:cNvPr id="12" name="TextBox 11"/>
          <p:cNvSpPr txBox="1"/>
          <p:nvPr/>
        </p:nvSpPr>
        <p:spPr>
          <a:xfrm rot="20252624">
            <a:off x="1738313" y="1506538"/>
            <a:ext cx="1635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Print" pitchFamily="2" charset="0"/>
              </a:rPr>
              <a:t>Селину Екатерину</a:t>
            </a:r>
          </a:p>
        </p:txBody>
      </p:sp>
      <p:sp>
        <p:nvSpPr>
          <p:cNvPr id="13" name="TextBox 12"/>
          <p:cNvSpPr txBox="1"/>
          <p:nvPr/>
        </p:nvSpPr>
        <p:spPr>
          <a:xfrm rot="1575349">
            <a:off x="6472238" y="1489075"/>
            <a:ext cx="1371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Segoe Print" pitchFamily="2" charset="0"/>
              </a:rPr>
              <a:t>Мелякову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Print" pitchFamily="2" charset="0"/>
              </a:rPr>
              <a:t> Марию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52400"/>
            <a:ext cx="7620000" cy="1230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33FF"/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2018</a:t>
            </a:r>
            <a:r>
              <a:rPr lang="ru-RU" dirty="0" smtClean="0">
                <a:solidFill>
                  <a:srgbClr val="9933FF"/>
                </a:solidFill>
              </a:rPr>
              <a:t> </a:t>
            </a:r>
            <a:r>
              <a:rPr lang="ru-RU" dirty="0">
                <a:solidFill>
                  <a:srgbClr val="9933FF"/>
                </a:solidFill>
              </a:rPr>
              <a:t>году </a:t>
            </a:r>
          </a:p>
          <a:p>
            <a:pPr>
              <a:defRPr/>
            </a:pPr>
            <a:r>
              <a:rPr lang="ru-RU" dirty="0">
                <a:solidFill>
                  <a:srgbClr val="9933FF"/>
                </a:solidFill>
              </a:rPr>
              <a:t>открытый фестиваль творческих и общественных объединений работников образования Красноярского края </a:t>
            </a:r>
            <a:r>
              <a:rPr lang="ru-RU" b="1" dirty="0">
                <a:solidFill>
                  <a:srgbClr val="9933FF"/>
                </a:solidFill>
              </a:rPr>
              <a:t>«</a:t>
            </a:r>
            <a:r>
              <a:rPr lang="ru-RU" b="1" dirty="0" err="1">
                <a:solidFill>
                  <a:srgbClr val="9933FF"/>
                </a:solidFill>
              </a:rPr>
              <a:t>Тепсей</a:t>
            </a:r>
            <a:r>
              <a:rPr lang="ru-RU" b="1" dirty="0">
                <a:solidFill>
                  <a:srgbClr val="9933FF"/>
                </a:solidFill>
              </a:rPr>
              <a:t>» </a:t>
            </a:r>
          </a:p>
          <a:p>
            <a:pPr>
              <a:defRPr/>
            </a:pPr>
            <a:r>
              <a:rPr lang="ru-RU" dirty="0">
                <a:solidFill>
                  <a:srgbClr val="9933FF"/>
                </a:solidFill>
              </a:rPr>
              <a:t>отметил</a:t>
            </a:r>
          </a:p>
        </p:txBody>
      </p:sp>
    </p:spTree>
  </p:cSld>
  <p:clrMapOvr>
    <a:masterClrMapping/>
  </p:clrMapOvr>
  <p:transition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507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5275" cy="6858000"/>
          </a:xfrm>
          <a:noFill/>
        </p:spPr>
      </p:pic>
      <p:pic>
        <p:nvPicPr>
          <p:cNvPr id="5" name="Picture 4" descr="CIMG18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E:\Все фото для работы\Тепсей\Тепсей 2011\1 день\Изображение 13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743200"/>
            <a:ext cx="53340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733800" y="381000"/>
            <a:ext cx="5410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97E7E9"/>
                </a:solidFill>
                <a:latin typeface="Times New Roman" pitchFamily="18" charset="0"/>
                <a:cs typeface="Times New Roman" pitchFamily="18" charset="0"/>
              </a:rPr>
              <a:t>Отмечу, что трехдневное пребывание </a:t>
            </a:r>
          </a:p>
          <a:p>
            <a:r>
              <a:rPr lang="ru-RU" sz="2000" b="1" i="1" dirty="0">
                <a:solidFill>
                  <a:srgbClr val="97E7E9"/>
                </a:solidFill>
                <a:latin typeface="Times New Roman" pitchFamily="18" charset="0"/>
                <a:cs typeface="Times New Roman" pitchFamily="18" charset="0"/>
              </a:rPr>
              <a:t>в условиях, практически полностью изолированных от услуг цивилизации </a:t>
            </a:r>
          </a:p>
          <a:p>
            <a:r>
              <a:rPr lang="ru-RU" sz="2000" b="1" i="1" dirty="0">
                <a:solidFill>
                  <a:srgbClr val="97E7E9"/>
                </a:solidFill>
                <a:latin typeface="Times New Roman" pitchFamily="18" charset="0"/>
                <a:cs typeface="Times New Roman" pitchFamily="18" charset="0"/>
              </a:rPr>
              <a:t>(иногда под натиском природных стихий),  заставляет всех приспосабливаться к образу жизни в естественной среде. </a:t>
            </a:r>
          </a:p>
        </p:txBody>
      </p: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0" y="4953000"/>
            <a:ext cx="4038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97E7E9"/>
                </a:solidFill>
                <a:latin typeface="Times New Roman" pitchFamily="18" charset="0"/>
                <a:cs typeface="Times New Roman" pitchFamily="18" charset="0"/>
              </a:rPr>
              <a:t>День ото дня дети становятся более внимательными, доброжелательными к окружающему и начинают ценить простые радости жизни.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100" name="Picture 2" descr="C:\Users\Администратор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925FEA83"/>
          <p:cNvPicPr>
            <a:picLocks noChangeAspect="1" noChangeArrowheads="1"/>
          </p:cNvPicPr>
          <p:nvPr/>
        </p:nvPicPr>
        <p:blipFill>
          <a:blip r:embed="rId3" cstate="print"/>
          <a:srcRect l="32716" t="5486" r="21132" b="57983"/>
          <a:stretch>
            <a:fillRect/>
          </a:stretch>
        </p:blipFill>
        <p:spPr bwMode="auto">
          <a:xfrm>
            <a:off x="4419600" y="685800"/>
            <a:ext cx="4286250" cy="5334000"/>
          </a:xfrm>
          <a:prstGeom prst="rect">
            <a:avLst/>
          </a:prstGeom>
          <a:solidFill>
            <a:srgbClr val="FF9966"/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85800"/>
            <a:ext cx="4165600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Данная презентация -</a:t>
            </a: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 </a:t>
            </a: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знакомство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с практической 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реализацией знаний и умений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по предмету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«</a:t>
            </a:r>
            <a:r>
              <a:rPr lang="ru-RU" b="1" i="1" spc="30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Бардовское</a:t>
            </a: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 творчество» -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одного из направлений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обучения </a:t>
            </a:r>
          </a:p>
          <a:p>
            <a:pPr>
              <a:defRPr/>
            </a:pPr>
            <a:endParaRPr lang="ru-RU" b="1" i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haroni" pitchFamily="2" charset="-79"/>
            </a:endParaRPr>
          </a:p>
          <a:p>
            <a:pPr>
              <a:defRPr/>
            </a:pPr>
            <a:r>
              <a:rPr lang="ru-RU" b="1" i="1" spc="3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haroni" pitchFamily="2" charset="-79"/>
              </a:rPr>
              <a:t>вокальному мастерству</a:t>
            </a:r>
          </a:p>
        </p:txBody>
      </p:sp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2531" name="Picture 2" descr="DSC001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85275" cy="6858000"/>
          </a:xfrm>
          <a:noFill/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0" y="3410902"/>
            <a:ext cx="47244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BDFFBD"/>
                </a:solidFill>
                <a:latin typeface="Calibri" pitchFamily="34" charset="0"/>
                <a:cs typeface="Calibri" pitchFamily="34" charset="0"/>
              </a:rPr>
              <a:t>В палаточном городке, </a:t>
            </a:r>
          </a:p>
          <a:p>
            <a:r>
              <a:rPr lang="ru-RU" sz="2000" b="1" i="1" dirty="0">
                <a:solidFill>
                  <a:srgbClr val="BDFFBD"/>
                </a:solidFill>
                <a:latin typeface="Calibri" pitchFamily="34" charset="0"/>
                <a:cs typeface="Calibri" pitchFamily="34" charset="0"/>
              </a:rPr>
              <a:t>где многочисленные его  обитатели разного возраста </a:t>
            </a:r>
          </a:p>
          <a:p>
            <a:r>
              <a:rPr lang="ru-RU" sz="2000" b="1" i="1" dirty="0">
                <a:solidFill>
                  <a:srgbClr val="BDFFBD"/>
                </a:solidFill>
                <a:latin typeface="Calibri" pitchFamily="34" charset="0"/>
                <a:cs typeface="Calibri" pitchFamily="34" charset="0"/>
              </a:rPr>
              <a:t>открыты, дружелюбны и приветливы,  дети  учатся  самостоятельно обслуживать себя в быту и выстраивать взаимоотношения </a:t>
            </a:r>
          </a:p>
          <a:p>
            <a:r>
              <a:rPr lang="ru-RU" sz="2000" b="1" i="1" dirty="0">
                <a:solidFill>
                  <a:srgbClr val="BDFFBD"/>
                </a:solidFill>
                <a:latin typeface="Calibri" pitchFamily="34" charset="0"/>
                <a:cs typeface="Calibri" pitchFamily="34" charset="0"/>
              </a:rPr>
              <a:t>под корректным и неусыпным вниманием </a:t>
            </a:r>
          </a:p>
          <a:p>
            <a:r>
              <a:rPr lang="ru-RU" sz="2000" b="1" i="1" dirty="0">
                <a:solidFill>
                  <a:srgbClr val="BDFFBD"/>
                </a:solidFill>
                <a:latin typeface="Calibri" pitchFamily="34" charset="0"/>
                <a:cs typeface="Calibri" pitchFamily="34" charset="0"/>
              </a:rPr>
              <a:t>педагога. </a:t>
            </a:r>
          </a:p>
          <a:p>
            <a:endParaRPr lang="ru-RU" dirty="0"/>
          </a:p>
        </p:txBody>
      </p:sp>
      <p:pic>
        <p:nvPicPr>
          <p:cNvPr id="9" name="Рисунок 8" descr="E:\Все фото для работы\Тепсей\Тепсей 2011\2 день\[002246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E:\Все фото для работы\Тепсей\Тепсей 2011\2 день\[002172].jpg"/>
          <p:cNvPicPr/>
          <p:nvPr/>
        </p:nvPicPr>
        <p:blipFill>
          <a:blip r:embed="rId4" cstate="print"/>
          <a:srcRect t="16551" r="17073"/>
          <a:stretch>
            <a:fillRect/>
          </a:stretch>
        </p:blipFill>
        <p:spPr bwMode="auto">
          <a:xfrm>
            <a:off x="5410200" y="304800"/>
            <a:ext cx="35814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 descr="E:\Все фото для работы\Тепсей\Тепсей 2011\3 день\[002233].jpg"/>
          <p:cNvPicPr/>
          <p:nvPr/>
        </p:nvPicPr>
        <p:blipFill>
          <a:blip r:embed="rId5" cstate="print"/>
          <a:srcRect l="3171" t="13577" r="24634"/>
          <a:stretch>
            <a:fillRect/>
          </a:stretch>
        </p:blipFill>
        <p:spPr bwMode="auto">
          <a:xfrm>
            <a:off x="3505200" y="0"/>
            <a:ext cx="2438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 descr="E:\Все фото для работы\Тепсей\Тепсей 2011\3 день\Изображение 13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352800"/>
            <a:ext cx="4267200" cy="33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3556" name="Picture 4" descr="SDC12327"/>
          <p:cNvPicPr>
            <a:picLocks noChangeAspect="1" noChangeArrowheads="1"/>
          </p:cNvPicPr>
          <p:nvPr/>
        </p:nvPicPr>
        <p:blipFill>
          <a:blip r:embed="rId2" cstate="print"/>
          <a:srcRect r="10318" b="105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919008"/>
            <a:ext cx="876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 атмосфере, пропитанной неповторимой </a:t>
            </a:r>
            <a:endParaRPr lang="ru-RU" sz="2000" b="1" i="1" dirty="0" smtClean="0">
              <a:solidFill>
                <a:schemeClr val="accent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красотой 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первозданной природы </a:t>
            </a: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одном из живописных мест отдыха на побережье Красноярского водохранилища, где проходит фестиваль, в детях быстрее всего происходит раскрытие глубинных пластов природной чуткости и чистоты - и каждый присутствующий здесь становится способным слышать окружающий мир</a:t>
            </a:r>
          </a:p>
        </p:txBody>
      </p:sp>
    </p:spTree>
  </p:cSld>
  <p:clrMapOvr>
    <a:masterClrMapping/>
  </p:clrMapOvr>
  <p:transition advClick="0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3364" name="Picture 4" descr="SDC10732"/>
          <p:cNvPicPr>
            <a:picLocks noChangeAspect="1" noChangeArrowheads="1"/>
          </p:cNvPicPr>
          <p:nvPr/>
        </p:nvPicPr>
        <p:blipFill>
          <a:blip r:embed="rId2" cstate="print"/>
          <a:srcRect l="10371"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solidFill>
            <a:srgbClr val="006600"/>
          </a:solidFill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368" name="Picture 8" descr="DSC00275"/>
          <p:cNvPicPr>
            <a:picLocks noChangeAspect="1" noChangeArrowheads="1"/>
          </p:cNvPicPr>
          <p:nvPr/>
        </p:nvPicPr>
        <p:blipFill>
          <a:blip r:embed="rId3" cstate="print"/>
          <a:srcRect t="18219" r="-201" b="10872"/>
          <a:stretch>
            <a:fillRect/>
          </a:stretch>
        </p:blipFill>
        <p:spPr bwMode="auto">
          <a:xfrm>
            <a:off x="0" y="4724400"/>
            <a:ext cx="1695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365" name="Picture 5" descr="CIMG1841"/>
          <p:cNvPicPr>
            <a:picLocks noChangeAspect="1" noChangeArrowheads="1"/>
          </p:cNvPicPr>
          <p:nvPr/>
        </p:nvPicPr>
        <p:blipFill>
          <a:blip r:embed="rId4" cstate="print"/>
          <a:srcRect t="10869" r="10487"/>
          <a:stretch>
            <a:fillRect/>
          </a:stretch>
        </p:blipFill>
        <p:spPr bwMode="auto">
          <a:xfrm>
            <a:off x="7192963" y="4267200"/>
            <a:ext cx="19510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366" name="Picture 6" descr="SDC12384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24236" t="11290" r="6947"/>
          <a:stretch>
            <a:fillRect/>
          </a:stretch>
        </p:blipFill>
        <p:spPr bwMode="auto">
          <a:xfrm>
            <a:off x="2819400" y="457200"/>
            <a:ext cx="3327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0" y="381000"/>
            <a:ext cx="28194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Segoe Script" pitchFamily="34" charset="0"/>
              </a:rPr>
              <a:t>Совершенно неожиданно по-новому им открывается завораживающий мир леса и водн</a:t>
            </a: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  <a:latin typeface="Segoe Script" pitchFamily="34" charset="0"/>
              </a:rPr>
              <a:t>ой стихии – 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5029200" y="3995737"/>
            <a:ext cx="25908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Segoe Script" pitchFamily="34" charset="0"/>
              </a:rPr>
              <a:t> </a:t>
            </a:r>
            <a:r>
              <a:rPr lang="ru-RU" sz="2000" dirty="0" smtClean="0">
                <a:solidFill>
                  <a:srgbClr val="FFC000"/>
                </a:solidFill>
                <a:latin typeface="Segoe Script" pitchFamily="34" charset="0"/>
              </a:rPr>
              <a:t>и постепенно рождается желание ощутить себя частицей этого удивительного мира природы и понять себя заново.</a:t>
            </a:r>
            <a:endParaRPr lang="ru-RU" sz="2000" dirty="0">
              <a:solidFill>
                <a:srgbClr val="FFC00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433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433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433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E:\Все фото для работы\Тепсей\Тепсей 2011\3 день\[002225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7" descr="CIMG1931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28600" y="4267200"/>
            <a:ext cx="3454400" cy="2590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9" name="Рисунок 8" descr="E:\Все фото для работы\Тепсей\Тепсей 2011\2 день\[002176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524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E:\Все фото для работы\Тепсей\Тепсей 2011\1 день\[002147].jpg"/>
          <p:cNvPicPr/>
          <p:nvPr/>
        </p:nvPicPr>
        <p:blipFill>
          <a:blip r:embed="rId5" cstate="print">
            <a:lum bright="10000"/>
          </a:blip>
          <a:srcRect l="13527" r="1450"/>
          <a:stretch>
            <a:fillRect/>
          </a:stretch>
        </p:blipFill>
        <p:spPr bwMode="auto">
          <a:xfrm>
            <a:off x="4343400" y="3276600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 rot="21002992">
            <a:off x="155575" y="3937000"/>
            <a:ext cx="4146550" cy="40005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i="1" dirty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…выступлений и</a:t>
            </a:r>
            <a:r>
              <a:rPr lang="ru-RU" sz="20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самовыражения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72069">
            <a:off x="7199313" y="198438"/>
            <a:ext cx="1500187" cy="400050"/>
          </a:xfrm>
          <a:prstGeom prst="rect">
            <a:avLst/>
          </a:prstGeom>
          <a:solidFill>
            <a:schemeClr val="tx2">
              <a:lumMod val="6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…общения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6096000"/>
            <a:ext cx="3800475" cy="40005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просто  посиделок у костра…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5" name="Picture 5" descr="DSC00025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7080" r="6195" b="-690"/>
          <a:stretch>
            <a:fillRect/>
          </a:stretch>
        </p:blipFill>
        <p:spPr bwMode="auto">
          <a:xfrm>
            <a:off x="152400" y="1324689"/>
            <a:ext cx="4038600" cy="263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perspectiveHeroicExtremeRightFacing"/>
            <a:lightRig rig="threePt" dir="t"/>
          </a:scene3d>
        </p:spPr>
      </p:pic>
      <p:sp>
        <p:nvSpPr>
          <p:cNvPr id="25610" name="TextBox 5"/>
          <p:cNvSpPr txBox="1">
            <a:spLocks noChangeArrowheads="1"/>
          </p:cNvSpPr>
          <p:nvPr/>
        </p:nvSpPr>
        <p:spPr bwMode="auto">
          <a:xfrm>
            <a:off x="152400" y="0"/>
            <a:ext cx="533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Все участники происходящего за предельно короткий срок становятся как бы единым целым, наполняясь друг от друга положительными эмоциями от…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15716" name="Picture 4" descr="CIMG22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 rot="21216178">
            <a:off x="499785" y="430815"/>
            <a:ext cx="78004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C66"/>
                </a:solidFill>
              </a:rPr>
              <a:t> </a:t>
            </a:r>
            <a:r>
              <a:rPr lang="ru-RU" sz="2400" b="1" dirty="0">
                <a:solidFill>
                  <a:srgbClr val="C2F3FA"/>
                </a:solidFill>
                <a:latin typeface="Times New Roman" pitchFamily="18" charset="0"/>
                <a:cs typeface="Times New Roman" pitchFamily="18" charset="0"/>
              </a:rPr>
              <a:t>Дети осознают свою «значимость» в общем  действии сотворения  и причастность к созиданию высокого искусства наравне со взрослыми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57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2" name="Рисунок 3" descr="E:\Все фото для работы\Тепсей\Тепсей 2011\3 день\[002225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5029200"/>
            <a:ext cx="85344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97E7E9"/>
                </a:solidFill>
                <a:latin typeface="Calibri" pitchFamily="34" charset="0"/>
                <a:cs typeface="Calibri" pitchFamily="34" charset="0"/>
              </a:rPr>
              <a:t>И, наконец, с приобретением новых друзей и единомышленников, у ребят появляется возможность дальнейших контактов для творческого сотрудничества, личных взаимоотношений</a:t>
            </a:r>
          </a:p>
        </p:txBody>
      </p:sp>
      <p:pic>
        <p:nvPicPr>
          <p:cNvPr id="8" name="Рисунок 7" descr="E:\Все фото для работы\Тепсей\Тепсей 2011\3 день\[002185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40386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E:\Все фото для работы\Тепсей\Тепсей 2011\3 день\[002181].jpg"/>
          <p:cNvPicPr/>
          <p:nvPr/>
        </p:nvPicPr>
        <p:blipFill>
          <a:blip r:embed="rId4" cstate="print"/>
          <a:srcRect l="11446" t="9877" r="14458"/>
          <a:stretch>
            <a:fillRect/>
          </a:stretch>
        </p:blipFill>
        <p:spPr bwMode="auto">
          <a:xfrm>
            <a:off x="4953000" y="381000"/>
            <a:ext cx="4038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8676" name="Рисунок 3" descr="E:\Все фото для работы\Тепсей\Тепсей 2011\3 день\[002225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Все фото для работы\Тепсей\Тепсей 2009\[001023].jpg"/>
          <p:cNvPicPr/>
          <p:nvPr/>
        </p:nvPicPr>
        <p:blipFill>
          <a:blip r:embed="rId3" cstate="print">
            <a:lum contrast="10000"/>
          </a:blip>
          <a:srcRect l="6808" r="12441" b="12441"/>
          <a:stretch>
            <a:fillRect/>
          </a:stretch>
        </p:blipFill>
        <p:spPr bwMode="auto">
          <a:xfrm>
            <a:off x="152400" y="1"/>
            <a:ext cx="38100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E:\Света\Юбилей СВ\Фото гостей\Изображение 237.jpg"/>
          <p:cNvPicPr/>
          <p:nvPr/>
        </p:nvPicPr>
        <p:blipFill>
          <a:blip r:embed="rId4" cstate="print">
            <a:lum contrast="10000"/>
          </a:blip>
          <a:srcRect t="17401"/>
          <a:stretch>
            <a:fillRect/>
          </a:stretch>
        </p:blipFill>
        <p:spPr bwMode="auto">
          <a:xfrm>
            <a:off x="4343400" y="3657600"/>
            <a:ext cx="4800601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191000" y="0"/>
            <a:ext cx="4800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Так случилось, что на основе общности интересов, творческого кредо и жизненных мировоззрений вокалистки «Восхождения» объединились с ребятами этно–рок- группы «Живая вода» г. 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Минусинска в успешно реализуемый творческий проект, который дает им ежегодно возможность обмениваться репертуаром, идеями, </a:t>
            </a:r>
            <a:endParaRPr lang="ru-RU" sz="2000" b="1" i="1" dirty="0" smtClean="0">
              <a:solidFill>
                <a:schemeClr val="accent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мастерством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планировать</a:t>
            </a:r>
          </a:p>
          <a:p>
            <a:pPr algn="r">
              <a:defRPr/>
            </a:pP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совместные концертные</a:t>
            </a:r>
          </a:p>
          <a:p>
            <a:pPr algn="r">
              <a:defRPr/>
            </a:pP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выступления и просто </a:t>
            </a:r>
            <a:endParaRPr lang="ru-RU" sz="2000" b="1" i="1" dirty="0" smtClean="0">
              <a:solidFill>
                <a:schemeClr val="accent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ru-RU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быть </a:t>
            </a:r>
            <a:r>
              <a:rPr lang="ru-RU" sz="20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друзьями</a:t>
            </a:r>
          </a:p>
        </p:txBody>
      </p:sp>
      <p:pic>
        <p:nvPicPr>
          <p:cNvPr id="11" name="Рисунок 10" descr="E:\Все фото для работы\В клубе\2013\9 мая\Живая вода\SAM_3181.JPG"/>
          <p:cNvPicPr/>
          <p:nvPr/>
        </p:nvPicPr>
        <p:blipFill>
          <a:blip r:embed="rId5" cstate="print"/>
          <a:srcRect l="11712" t="11538" r="10173"/>
          <a:stretch>
            <a:fillRect/>
          </a:stretch>
        </p:blipFill>
        <p:spPr bwMode="auto">
          <a:xfrm>
            <a:off x="0" y="3352799"/>
            <a:ext cx="44196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9700" name="Рисунок 3" descr="E:\Все фото для работы\Тепсей\Тепсей 2011\3 день\[002225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IMG21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7940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E:\Все фото для работы\Тепсей\Тепсей 2012\фото\3 день\DSC00273.JPG"/>
          <p:cNvPicPr/>
          <p:nvPr/>
        </p:nvPicPr>
        <p:blipFill>
          <a:blip r:embed="rId4" cstate="print"/>
          <a:srcRect t="6632"/>
          <a:stretch>
            <a:fillRect/>
          </a:stretch>
        </p:blipFill>
        <p:spPr bwMode="auto">
          <a:xfrm>
            <a:off x="0" y="2895600"/>
            <a:ext cx="5334000" cy="38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381000" y="152400"/>
            <a:ext cx="8610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 мероприятиях такого плана возможно  решение сразу нескольких воспитательных задач экологического, оздоровительного, психологического,  педагогического, трудового и нравственно - эстетического аспекта. </a:t>
            </a:r>
          </a:p>
          <a:p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 происходит это благодаря тому, что лучшие образцы «авторских» песен ошеломляют, восхищают своей неподдельной искренностью, </a:t>
            </a:r>
          </a:p>
          <a:p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придают силы жить и творить, </a:t>
            </a:r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сплачивают </a:t>
            </a:r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исполнителей и слушателей в созидающий творческий союз и </a:t>
            </a:r>
          </a:p>
          <a:p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являются ориентиром, особенно для молодежи</a:t>
            </a:r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 общественной и социальной </a:t>
            </a:r>
            <a:endParaRPr lang="ru-RU" sz="2000" b="1" i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   среде</a:t>
            </a:r>
            <a:r>
              <a:rPr lang="ru-RU" sz="20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24" name="Рисунок 4" descr="E:\Все фото для работы\Тепсей\Тепсей 2011\3 день\[002225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Все фото для работы\Тепсей\Тепсей 2011\3 день\[002156].jpg"/>
          <p:cNvPicPr/>
          <p:nvPr/>
        </p:nvPicPr>
        <p:blipFill>
          <a:blip r:embed="rId3" cstate="print"/>
          <a:srcRect l="4545"/>
          <a:stretch>
            <a:fillRect/>
          </a:stretch>
        </p:blipFill>
        <p:spPr bwMode="auto">
          <a:xfrm>
            <a:off x="304800" y="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0726" name="TextBox 7"/>
          <p:cNvSpPr txBox="1">
            <a:spLocks noChangeArrowheads="1"/>
          </p:cNvSpPr>
          <p:nvPr/>
        </p:nvSpPr>
        <p:spPr bwMode="auto">
          <a:xfrm rot="-2369156">
            <a:off x="131763" y="1035050"/>
            <a:ext cx="1958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позитивный</a:t>
            </a:r>
            <a:endParaRPr lang="ru-RU" sz="2000">
              <a:solidFill>
                <a:srgbClr val="FFFF00"/>
              </a:solidFill>
            </a:endParaRPr>
          </a:p>
        </p:txBody>
      </p:sp>
      <p:sp>
        <p:nvSpPr>
          <p:cNvPr id="30727" name="TextBox 11"/>
          <p:cNvSpPr txBox="1">
            <a:spLocks noChangeArrowheads="1"/>
          </p:cNvSpPr>
          <p:nvPr/>
        </p:nvSpPr>
        <p:spPr bwMode="auto">
          <a:xfrm rot="1815884">
            <a:off x="6565900" y="3783013"/>
            <a:ext cx="2420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оздоровительный</a:t>
            </a:r>
            <a:r>
              <a:rPr lang="ru-RU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 rot="457631">
            <a:off x="3208338" y="6216650"/>
            <a:ext cx="205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жизненный и </a:t>
            </a:r>
            <a:endParaRPr lang="ru-RU" sz="2000"/>
          </a:p>
        </p:txBody>
      </p:sp>
      <p:sp>
        <p:nvSpPr>
          <p:cNvPr id="30729" name="TextBox 13"/>
          <p:cNvSpPr txBox="1">
            <a:spLocks noChangeArrowheads="1"/>
          </p:cNvSpPr>
          <p:nvPr/>
        </p:nvSpPr>
        <p:spPr bwMode="auto">
          <a:xfrm rot="-948829">
            <a:off x="5816600" y="6067425"/>
            <a:ext cx="152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творческий</a:t>
            </a:r>
            <a:endParaRPr lang="ru-RU" sz="2000"/>
          </a:p>
        </p:txBody>
      </p:sp>
      <p:sp>
        <p:nvSpPr>
          <p:cNvPr id="30730" name="TextBox 14"/>
          <p:cNvSpPr txBox="1">
            <a:spLocks noChangeArrowheads="1"/>
          </p:cNvSpPr>
          <p:nvPr/>
        </p:nvSpPr>
        <p:spPr bwMode="auto">
          <a:xfrm>
            <a:off x="2743200" y="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 удивительно </a:t>
            </a:r>
            <a:endParaRPr lang="ru-RU" sz="2400"/>
          </a:p>
        </p:txBody>
      </p:sp>
      <p:sp>
        <p:nvSpPr>
          <p:cNvPr id="13" name="7-конечная звезда 12"/>
          <p:cNvSpPr/>
          <p:nvPr/>
        </p:nvSpPr>
        <p:spPr bwMode="auto">
          <a:xfrm>
            <a:off x="3429000" y="1981200"/>
            <a:ext cx="1828800" cy="1828800"/>
          </a:xfrm>
          <a:prstGeom prst="star7">
            <a:avLst/>
          </a:prstGeom>
          <a:solidFill>
            <a:srgbClr val="FFFF00"/>
          </a:solidFill>
          <a:ln w="762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заряд энергии </a:t>
            </a:r>
          </a:p>
          <a:p>
            <a:pPr>
              <a:defRPr/>
            </a:pPr>
            <a:r>
              <a:rPr lang="ru-RU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весь год</a:t>
            </a:r>
          </a:p>
        </p:txBody>
      </p:sp>
    </p:spTree>
  </p:cSld>
  <p:clrMapOvr>
    <a:masterClrMapping/>
  </p:clrMapOvr>
  <p:transition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F:\Барды\Рисунок1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l="-3532" t="8872"/>
          <a:stretch>
            <a:fillRect/>
          </a:stretch>
        </p:blipFill>
        <p:spPr bwMode="auto">
          <a:xfrm>
            <a:off x="-228600" y="0"/>
            <a:ext cx="9232266" cy="70993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6D34CA7"/>
          <p:cNvPicPr>
            <a:picLocks noChangeAspect="1" noChangeArrowheads="1"/>
          </p:cNvPicPr>
          <p:nvPr/>
        </p:nvPicPr>
        <p:blipFill>
          <a:blip r:embed="rId2" cstate="print"/>
          <a:srcRect l="30266" t="37285" r="14694" b="32222"/>
          <a:stretch>
            <a:fillRect/>
          </a:stretch>
        </p:blipFill>
        <p:spPr bwMode="auto">
          <a:xfrm>
            <a:off x="0" y="3808231"/>
            <a:ext cx="4038600" cy="304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E6D34CA7"/>
          <p:cNvPicPr/>
          <p:nvPr/>
        </p:nvPicPr>
        <p:blipFill>
          <a:blip r:embed="rId2" cstate="print"/>
          <a:srcRect l="22621" t="4449" r="8911" b="65393"/>
          <a:stretch>
            <a:fillRect/>
          </a:stretch>
        </p:blipFill>
        <p:spPr bwMode="auto">
          <a:xfrm>
            <a:off x="3352800" y="1371600"/>
            <a:ext cx="350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E:\Семья\Наше\Света\Липецк\клуб Диво\Рисунок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3657600" y="228600"/>
            <a:ext cx="5486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97E7E9"/>
                </a:solidFill>
              </a:rPr>
              <a:t>В юности мне посчастливилось много путешествовать по разным городам Центральной России, Кавказа, побережья Черного моря, Украины,</a:t>
            </a:r>
          </a:p>
        </p:txBody>
      </p:sp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304800" y="2286000"/>
            <a:ext cx="3124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2"/>
                </a:solidFill>
              </a:rPr>
              <a:t>В Липецке я посещала клуб по интересам «Диво», где организовывались сплавы по рекам Воронеж и Дон на байдарках.</a:t>
            </a:r>
          </a:p>
        </p:txBody>
      </p:sp>
      <p:sp>
        <p:nvSpPr>
          <p:cNvPr id="5127" name="TextBox 11"/>
          <p:cNvSpPr txBox="1">
            <a:spLocks noChangeArrowheads="1"/>
          </p:cNvSpPr>
          <p:nvPr/>
        </p:nvSpPr>
        <p:spPr bwMode="auto">
          <a:xfrm>
            <a:off x="3733800" y="4343400"/>
            <a:ext cx="1905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97E7E9"/>
                </a:solidFill>
              </a:rPr>
              <a:t>с пением бардовских песен </a:t>
            </a:r>
          </a:p>
          <a:p>
            <a:r>
              <a:rPr lang="ru-RU" i="1">
                <a:solidFill>
                  <a:srgbClr val="97E7E9"/>
                </a:solidFill>
              </a:rPr>
              <a:t>под гитару </a:t>
            </a:r>
          </a:p>
          <a:p>
            <a:r>
              <a:rPr lang="ru-RU" i="1">
                <a:solidFill>
                  <a:srgbClr val="97E7E9"/>
                </a:solidFill>
              </a:rPr>
              <a:t>у ночного костра</a:t>
            </a:r>
          </a:p>
        </p:txBody>
      </p:sp>
      <p:pic>
        <p:nvPicPr>
          <p:cNvPr id="14" name="Рисунок 13" descr="E:\Семья\Наше\Света\Липецк\Карелия\Карелия.jpg"/>
          <p:cNvPicPr/>
          <p:nvPr/>
        </p:nvPicPr>
        <p:blipFill>
          <a:blip r:embed="rId4" cstate="print"/>
          <a:srcRect l="2668" t="6775" r="8963" b="15718"/>
          <a:stretch>
            <a:fillRect/>
          </a:stretch>
        </p:blipFill>
        <p:spPr bwMode="auto">
          <a:xfrm>
            <a:off x="5410200" y="3962400"/>
            <a:ext cx="37338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6781800" y="1524000"/>
            <a:ext cx="2133600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 также участвовала в </a:t>
            </a:r>
            <a:r>
              <a:rPr lang="ru-RU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турпоездках</a:t>
            </a: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по озерам Игналины (Литва) </a:t>
            </a:r>
          </a:p>
          <a:p>
            <a:pPr>
              <a:defRPr/>
            </a:pPr>
            <a:endParaRPr lang="ru-RU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r">
              <a:defRPr/>
            </a:pPr>
            <a:r>
              <a:rPr lang="ru-RU" i="1" dirty="0">
                <a:solidFill>
                  <a:srgbClr val="97E7E9"/>
                </a:solidFill>
              </a:rPr>
              <a:t>и лыжных походах </a:t>
            </a:r>
          </a:p>
          <a:p>
            <a:pPr algn="r">
              <a:defRPr/>
            </a:pPr>
            <a:r>
              <a:rPr lang="ru-RU" i="1" dirty="0">
                <a:solidFill>
                  <a:srgbClr val="97E7E9"/>
                </a:solidFill>
              </a:rPr>
              <a:t>по лесам Карелии </a:t>
            </a:r>
          </a:p>
        </p:txBody>
      </p:sp>
    </p:spTree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7460" name="Picture 4" descr="DSC00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9975850" cy="7481888"/>
          </a:xfrm>
          <a:prstGeom prst="rect">
            <a:avLst/>
          </a:prstGeom>
          <a:solidFill>
            <a:srgbClr val="99CC00"/>
          </a:solidFill>
          <a:ln w="762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1254120">
            <a:off x="-228600" y="228600"/>
            <a:ext cx="5831340" cy="954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вновь и вновь готовы покорять</a:t>
            </a:r>
          </a:p>
          <a:p>
            <a:pPr>
              <a:defRPr/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вершины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6248400"/>
            <a:ext cx="53340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DoubleWave1">
              <a:avLst/>
            </a:prstTxWarp>
            <a:spAutoFit/>
          </a:bodyPr>
          <a:lstStyle/>
          <a:p>
            <a:pPr algn="r"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творческого 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мастерства!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74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5476" name="Picture 4" descr="DSC025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41"/>
            <a:ext cx="9148302" cy="686034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0" y="304800"/>
            <a:ext cx="3512798" cy="830997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isometricOffAxis2Lef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9999FF"/>
                </a:solidFill>
              </a:rPr>
              <a:t>Знакомьтесь, -это мы!!!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90600"/>
            <a:ext cx="5562600" cy="70788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i="1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Arial"/>
                <a:cs typeface="Cordia New" pitchFamily="34" charset="-34"/>
              </a:rPr>
              <a:t>«Г  а  </a:t>
            </a:r>
            <a:r>
              <a:rPr lang="ru-RU" sz="4000" b="1" i="1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Arial"/>
                <a:cs typeface="Cordia New" pitchFamily="34" charset="-34"/>
              </a:rPr>
              <a:t>р</a:t>
            </a:r>
            <a:r>
              <a:rPr lang="ru-RU" sz="4000" b="1" i="1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Arial"/>
                <a:cs typeface="Cordia New" pitchFamily="34" charset="-34"/>
              </a:rPr>
              <a:t>  м  о </a:t>
            </a:r>
            <a:r>
              <a:rPr lang="ru-RU" sz="4000" b="1" i="1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Arial"/>
                <a:cs typeface="Cordia New" pitchFamily="34" charset="-34"/>
              </a:rPr>
              <a:t>н</a:t>
            </a:r>
            <a:r>
              <a:rPr lang="ru-RU" sz="4000" b="1" i="1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Arial"/>
                <a:cs typeface="Cordia New" pitchFamily="34" charset="-34"/>
              </a:rPr>
              <a:t> и я»</a:t>
            </a: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5562600" y="0"/>
            <a:ext cx="35814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ADEBEB"/>
                </a:solidFill>
                <a:latin typeface="Calibri" pitchFamily="34" charset="0"/>
                <a:cs typeface="Calibri" pitchFamily="34" charset="0"/>
              </a:rPr>
              <a:t>Будучи уже сибирячкой, свой накопленный опыт в области «бардовского творчества» я реализую в детском творческом объединении  вокально –оздоровительная студия «Гармония», руководителем которого являюсь 12 лет</a:t>
            </a:r>
            <a:r>
              <a:rPr lang="ru-RU" i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lum bright="10000" contrast="40000"/>
          </a:blip>
          <a:srcRect l="12313" t="40567" r="71784" b="24298"/>
          <a:stretch>
            <a:fillRect/>
          </a:stretch>
        </p:blipFill>
        <p:spPr bwMode="auto">
          <a:xfrm>
            <a:off x="5181600" y="152400"/>
            <a:ext cx="3733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5105400" cy="5632311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…Люди плачут, слушая музыку,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плачут  от соприкосновения 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   чем-то  прекрасным,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казалось бы умолкнувшим,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навсегда утраченным ,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плачут, жалея то чистое,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дивное в себе, </a:t>
            </a:r>
          </a:p>
          <a:p>
            <a:pPr>
              <a:defRPr/>
            </a:pPr>
            <a:endParaRPr lang="ru-RU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lang="ru-RU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что было задумано  природой…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вечер Романса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28932" t="21702" r="34125" b="13139"/>
          <a:stretch>
            <a:fillRect/>
          </a:stretch>
        </p:blipFill>
        <p:spPr bwMode="auto">
          <a:xfrm>
            <a:off x="0" y="152400"/>
            <a:ext cx="4030135" cy="64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perspectiveRight"/>
            <a:lightRig rig="threePt" dir="t"/>
          </a:scene3d>
        </p:spPr>
      </p:pic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429000" y="228600"/>
            <a:ext cx="5257800" cy="1447800"/>
          </a:xfrm>
        </p:spPr>
        <p:txBody>
          <a:bodyPr/>
          <a:lstStyle/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 целях гармоничного развития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современной личности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важна активизация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подрастающего поколения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к исторически сложившимся,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имеющим широкое распространение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видам деятельности </a:t>
            </a:r>
          </a:p>
          <a:p>
            <a:pPr algn="r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 различных видах искусства. </a:t>
            </a:r>
          </a:p>
          <a:p>
            <a:pPr>
              <a:defRPr/>
            </a:pPr>
            <a:endParaRPr lang="ru-RU" sz="18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>
              <a:defRPr/>
            </a:pPr>
            <a:endParaRPr lang="ru-RU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3505200"/>
            <a:ext cx="5638800" cy="3108543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9999FF"/>
                </a:solidFill>
                <a:latin typeface="Sylfaen" pitchFamily="18" charset="0"/>
              </a:rPr>
              <a:t>Даже  на  уровне  простого </a:t>
            </a:r>
          </a:p>
          <a:p>
            <a:pPr>
              <a:defRPr/>
            </a:pPr>
            <a:r>
              <a:rPr lang="ru-RU" sz="2800" b="1" dirty="0">
                <a:solidFill>
                  <a:srgbClr val="9999FF"/>
                </a:solidFill>
                <a:latin typeface="Sylfaen" pitchFamily="18" charset="0"/>
              </a:rPr>
              <a:t>здравого смысла </a:t>
            </a:r>
          </a:p>
          <a:p>
            <a:pPr>
              <a:defRPr/>
            </a:pPr>
            <a:r>
              <a:rPr lang="ru-RU" sz="2800" b="1" dirty="0">
                <a:solidFill>
                  <a:srgbClr val="9999FF"/>
                </a:solidFill>
                <a:latin typeface="Sylfaen" pitchFamily="18" charset="0"/>
              </a:rPr>
              <a:t>не  стоит  учить  детей </a:t>
            </a:r>
          </a:p>
          <a:p>
            <a:pPr>
              <a:defRPr/>
            </a:pPr>
            <a:r>
              <a:rPr lang="ru-RU" sz="2800" b="1" dirty="0">
                <a:solidFill>
                  <a:srgbClr val="9999FF"/>
                </a:solidFill>
                <a:latin typeface="Sylfaen" pitchFamily="18" charset="0"/>
              </a:rPr>
              <a:t>чему – либо, </a:t>
            </a:r>
          </a:p>
          <a:p>
            <a:pPr>
              <a:defRPr/>
            </a:pPr>
            <a:r>
              <a:rPr lang="ru-RU" sz="2800" b="1" dirty="0">
                <a:solidFill>
                  <a:srgbClr val="9999FF"/>
                </a:solidFill>
                <a:latin typeface="Sylfaen" pitchFamily="18" charset="0"/>
              </a:rPr>
              <a:t>что  не  пригодится  им </a:t>
            </a:r>
          </a:p>
          <a:p>
            <a:pPr>
              <a:defRPr/>
            </a:pPr>
            <a:r>
              <a:rPr lang="ru-RU" sz="2800" b="1" dirty="0">
                <a:solidFill>
                  <a:srgbClr val="9999FF"/>
                </a:solidFill>
                <a:latin typeface="Sylfaen" pitchFamily="18" charset="0"/>
              </a:rPr>
              <a:t>в  дальнейшей  жизни.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Sylfaen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Sylfaen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Sylfaen" pitchFamily="18" charset="0"/>
            </a:endParaRPr>
          </a:p>
        </p:txBody>
      </p:sp>
    </p:spTree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7260395"/>
          <p:cNvPicPr>
            <a:picLocks noChangeAspect="1" noChangeArrowheads="1"/>
          </p:cNvPicPr>
          <p:nvPr/>
        </p:nvPicPr>
        <p:blipFill>
          <a:blip r:embed="rId2" cstate="print"/>
          <a:srcRect l="12234" r="12766"/>
          <a:stretch>
            <a:fillRect/>
          </a:stretch>
        </p:blipFill>
        <p:spPr bwMode="auto">
          <a:xfrm>
            <a:off x="2868090" y="990600"/>
            <a:ext cx="2999310" cy="533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-304800" y="533400"/>
            <a:ext cx="3581400" cy="575542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endParaRPr lang="ru-RU" sz="2400" dirty="0">
              <a:solidFill>
                <a:schemeClr val="bg2">
                  <a:lumMod val="60000"/>
                  <a:lumOff val="40000"/>
                </a:schemeClr>
              </a:solidFill>
              <a:latin typeface="Segoe Print" pitchFamily="2" charset="0"/>
              <a:ea typeface="Batang" pitchFamily="18" charset="-127"/>
              <a:cs typeface="Sakkal Majalla" pitchFamily="2" charset="-78"/>
            </a:endParaRPr>
          </a:p>
          <a:p>
            <a:pPr>
              <a:buFontTx/>
              <a:buChar char="-"/>
              <a:defRPr/>
            </a:pPr>
            <a:r>
              <a:rPr lang="ru-RU" sz="2400" dirty="0">
                <a:solidFill>
                  <a:srgbClr val="75296C"/>
                </a:solidFill>
                <a:latin typeface="Segoe Print" pitchFamily="2" charset="0"/>
                <a:ea typeface="Batang" pitchFamily="18" charset="-127"/>
                <a:cs typeface="Sakkal Majalla" pitchFamily="2" charset="-78"/>
              </a:rPr>
              <a:t>Предлагаю вам познакомиться  с</a:t>
            </a:r>
          </a:p>
          <a:p>
            <a:pPr>
              <a:defRPr/>
            </a:pPr>
            <a:endParaRPr lang="ru-RU" sz="2400" dirty="0">
              <a:solidFill>
                <a:srgbClr val="75296C"/>
              </a:solidFill>
              <a:latin typeface="Segoe Print" pitchFamily="2" charset="0"/>
              <a:ea typeface="Batang" pitchFamily="18" charset="-127"/>
              <a:cs typeface="Sakkal Majalla" pitchFamily="2" charset="-78"/>
            </a:endParaRPr>
          </a:p>
          <a:p>
            <a:pPr>
              <a:defRPr/>
            </a:pPr>
            <a:r>
              <a:rPr lang="ru-RU" sz="2400" dirty="0">
                <a:solidFill>
                  <a:srgbClr val="75296C"/>
                </a:solidFill>
                <a:latin typeface="Segoe Print" pitchFamily="2" charset="0"/>
                <a:ea typeface="Batang" pitchFamily="18" charset="-127"/>
                <a:cs typeface="Sakkal Majalla" pitchFamily="2" charset="-78"/>
              </a:rPr>
              <a:t> </a:t>
            </a:r>
            <a:r>
              <a:rPr lang="ru-RU" sz="2400" b="1" dirty="0">
                <a:solidFill>
                  <a:srgbClr val="75296C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осуществлением на практике </a:t>
            </a:r>
          </a:p>
          <a:p>
            <a:pPr>
              <a:defRPr/>
            </a:pPr>
            <a:endParaRPr lang="ru-RU" sz="2400" b="1" dirty="0">
              <a:solidFill>
                <a:srgbClr val="75296C"/>
              </a:solidFill>
              <a:latin typeface="Batang" pitchFamily="18" charset="-127"/>
              <a:ea typeface="Batang" pitchFamily="18" charset="-127"/>
              <a:cs typeface="Sakkal Majalla" pitchFamily="2" charset="-78"/>
            </a:endParaRPr>
          </a:p>
          <a:p>
            <a:pPr>
              <a:defRPr/>
            </a:pPr>
            <a:r>
              <a:rPr lang="ru-RU" sz="2400" b="1" dirty="0">
                <a:solidFill>
                  <a:srgbClr val="75296C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реализации изучаемого раздела</a:t>
            </a:r>
          </a:p>
          <a:p>
            <a:pPr>
              <a:defRPr/>
            </a:pPr>
            <a:r>
              <a:rPr lang="ru-RU" sz="2400" b="1" dirty="0">
                <a:solidFill>
                  <a:srgbClr val="75296C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программы </a:t>
            </a:r>
          </a:p>
          <a:p>
            <a:pPr>
              <a:defRPr/>
            </a:pPr>
            <a:endParaRPr lang="ru-RU" sz="2400" b="1" dirty="0">
              <a:solidFill>
                <a:schemeClr val="bg2">
                  <a:lumMod val="60000"/>
                  <a:lumOff val="40000"/>
                </a:schemeClr>
              </a:solidFill>
              <a:latin typeface="Batang" pitchFamily="18" charset="-127"/>
              <a:ea typeface="Batang" pitchFamily="18" charset="-127"/>
              <a:cs typeface="Sakkal Majalla" pitchFamily="2" charset="-78"/>
            </a:endParaRPr>
          </a:p>
          <a:p>
            <a:pPr>
              <a:defRPr/>
            </a:pPr>
            <a:r>
              <a:rPr lang="ru-RU" sz="4000" b="1" dirty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cs typeface="Estrangelo Edessa" pitchFamily="66" charset="0"/>
              </a:rPr>
              <a:t>«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Estrangelo Edessa" pitchFamily="66" charset="0"/>
              </a:rPr>
              <a:t>Бардовское</a:t>
            </a:r>
            <a:r>
              <a:rPr lang="ru-RU" sz="4000" b="1" dirty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cs typeface="Estrangelo Edessa" pitchFamily="66" charset="0"/>
              </a:rPr>
              <a:t>      творчество»</a:t>
            </a:r>
            <a:r>
              <a:rPr lang="ru-RU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Estrangelo Edessa" pitchFamily="66" charset="0"/>
              </a:rPr>
              <a:t>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endParaRPr lang="ru-RU" sz="2400" dirty="0">
              <a:solidFill>
                <a:srgbClr val="97E7E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600" y="228600"/>
            <a:ext cx="3581400" cy="5880100"/>
          </a:xfrm>
        </p:spPr>
        <p:txBody>
          <a:bodyPr/>
          <a:lstStyle/>
          <a:p>
            <a:pPr algn="ctr">
              <a:defRPr/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000" b="1" dirty="0" smtClean="0">
                <a:solidFill>
                  <a:srgbClr val="97E7E9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 </a:t>
            </a:r>
            <a:r>
              <a:rPr lang="ru-RU" sz="2000" b="1" dirty="0" smtClean="0">
                <a:solidFill>
                  <a:srgbClr val="B74963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В него входят дисциплины: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rgbClr val="97E7E9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вокальное обучение,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rgbClr val="CCFFCC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игра на музыкальном инструменте - гитара,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основы сценического мастерства,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chemeClr val="accent1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тематические лекции-беседы,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rgbClr val="92D050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оздоровление организма,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chemeClr val="accent4">
                    <a:lumMod val="9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внеклассная работа,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/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rgbClr val="FFFF00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участие </a:t>
            </a:r>
            <a:br>
              <a:rPr lang="ru-RU" sz="2000" b="1" dirty="0" smtClean="0">
                <a:solidFill>
                  <a:srgbClr val="FFFF00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</a:br>
            <a:r>
              <a:rPr lang="ru-RU" sz="2000" b="1" dirty="0" smtClean="0">
                <a:solidFill>
                  <a:srgbClr val="FFFF00"/>
                </a:solidFill>
                <a:latin typeface="Batang" pitchFamily="18" charset="-127"/>
                <a:ea typeface="Batang" pitchFamily="18" charset="-127"/>
                <a:cs typeface="Sakkal Majalla" pitchFamily="2" charset="-78"/>
              </a:rPr>
              <a:t>в концертных программах и конкурсах</a:t>
            </a:r>
            <a:r>
              <a:rPr lang="ru-RU" sz="2000" dirty="0" smtClean="0">
                <a:solidFill>
                  <a:srgbClr val="FFFF00"/>
                </a:solidFill>
                <a:latin typeface="Book Antiqua" pitchFamily="18" charset="0"/>
                <a:ea typeface="Batang" pitchFamily="18" charset="-127"/>
                <a:cs typeface="Sakkal Majalla" pitchFamily="2" charset="-78"/>
              </a:rPr>
              <a:t>.</a:t>
            </a:r>
            <a:r>
              <a:rPr lang="ru-RU" sz="2400" b="1" dirty="0" smtClean="0">
                <a:solidFill>
                  <a:srgbClr val="FFFF00"/>
                </a:solidFill>
                <a:cs typeface="Sakkal Majalla" pitchFamily="2" charset="-78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cs typeface="Sakkal Majalla" pitchFamily="2" charset="-78"/>
              </a:rPr>
            </a:br>
            <a:r>
              <a:rPr lang="ru-RU" sz="2400" b="1" dirty="0" smtClean="0">
                <a:solidFill>
                  <a:srgbClr val="FFFF00"/>
                </a:solidFill>
                <a:cs typeface="Sakkal Majalla" pitchFamily="2" charset="-78"/>
              </a:rPr>
              <a:t>  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1800" b="1" dirty="0" smtClean="0"/>
              <a:t>  </a:t>
            </a:r>
            <a:br>
              <a:rPr lang="ru-RU" sz="1800" b="1" dirty="0" smtClean="0"/>
            </a:br>
            <a:endParaRPr lang="ru-RU" sz="18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Рисунок8 (2)"/>
          <p:cNvPicPr>
            <a:picLocks noChangeAspect="1" noChangeArrowheads="1"/>
          </p:cNvPicPr>
          <p:nvPr/>
        </p:nvPicPr>
        <p:blipFill>
          <a:blip r:embed="rId2" cstate="print"/>
          <a:srcRect r="54245"/>
          <a:stretch>
            <a:fillRect/>
          </a:stretch>
        </p:blipFill>
        <p:spPr bwMode="auto">
          <a:xfrm>
            <a:off x="4953000" y="152400"/>
            <a:ext cx="3962400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7"/>
          <p:cNvSpPr txBox="1">
            <a:spLocks noChangeArrowheads="1"/>
          </p:cNvSpPr>
          <p:nvPr/>
        </p:nvSpPr>
        <p:spPr bwMode="auto">
          <a:xfrm>
            <a:off x="304800" y="304800"/>
            <a:ext cx="5029200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Segoe Script" pitchFamily="34" charset="0"/>
              </a:rPr>
              <a:t>Гитара сплачивает людей, особенно - подростков. </a:t>
            </a:r>
          </a:p>
          <a:p>
            <a:r>
              <a:rPr lang="ru-RU" sz="2400" b="1">
                <a:latin typeface="Segoe Script" pitchFamily="34" charset="0"/>
              </a:rPr>
              <a:t>И от того, как она звучит, </a:t>
            </a:r>
          </a:p>
          <a:p>
            <a:r>
              <a:rPr lang="ru-RU" sz="2400" b="1">
                <a:latin typeface="Segoe Script" pitchFamily="34" charset="0"/>
              </a:rPr>
              <a:t>какие песни, с кем и где </a:t>
            </a:r>
          </a:p>
          <a:p>
            <a:r>
              <a:rPr lang="ru-RU" sz="2400" b="1">
                <a:latin typeface="Segoe Script" pitchFamily="34" charset="0"/>
              </a:rPr>
              <a:t>под нее поются – </a:t>
            </a:r>
          </a:p>
          <a:p>
            <a:r>
              <a:rPr lang="ru-RU" sz="2400" b="1">
                <a:latin typeface="Segoe Script" pitchFamily="34" charset="0"/>
              </a:rPr>
              <a:t>самым прямым образом зависит не только музыкальная, но, прежде всего, человеческая  культура, </a:t>
            </a:r>
          </a:p>
          <a:p>
            <a:r>
              <a:rPr lang="ru-RU" sz="2400" b="1">
                <a:latin typeface="Segoe Script" pitchFamily="34" charset="0"/>
              </a:rPr>
              <a:t>духовные потребности подрастающего поколения. </a:t>
            </a:r>
          </a:p>
          <a:p>
            <a:r>
              <a:rPr lang="ru-RU" sz="2400" b="1">
                <a:latin typeface="Segoe Script" pitchFamily="34" charset="0"/>
              </a:rPr>
              <a:t>И ответственность за это несут  педагог </a:t>
            </a:r>
          </a:p>
          <a:p>
            <a:r>
              <a:rPr lang="ru-RU" sz="2400" b="1">
                <a:latin typeface="Segoe Script" pitchFamily="34" charset="0"/>
              </a:rPr>
              <a:t>вместе с родителями.</a:t>
            </a:r>
          </a:p>
          <a:p>
            <a:endParaRPr lang="ru-RU"/>
          </a:p>
        </p:txBody>
      </p:sp>
    </p:spTree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i?id=131897387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5257800"/>
            <a:ext cx="1890713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DSC001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WordArt 5"/>
          <p:cNvSpPr>
            <a:spLocks noChangeArrowheads="1" noChangeShapeType="1" noTextEdit="1"/>
          </p:cNvSpPr>
          <p:nvPr/>
        </p:nvSpPr>
        <p:spPr bwMode="auto">
          <a:xfrm rot="-1152330">
            <a:off x="228600" y="381000"/>
            <a:ext cx="1981200" cy="457200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14287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ашуги</a:t>
            </a:r>
          </a:p>
        </p:txBody>
      </p:sp>
      <p:sp>
        <p:nvSpPr>
          <p:cNvPr id="11269" name="WordArt 6"/>
          <p:cNvSpPr>
            <a:spLocks noChangeArrowheads="1" noChangeShapeType="1" noTextEdit="1"/>
          </p:cNvSpPr>
          <p:nvPr/>
        </p:nvSpPr>
        <p:spPr bwMode="auto">
          <a:xfrm rot="917259">
            <a:off x="6553200" y="533400"/>
            <a:ext cx="2362200" cy="6858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77051"/>
              </a:avLst>
            </a:prstTxWarp>
          </a:bodyPr>
          <a:lstStyle/>
          <a:p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2EF13"/>
                </a:solidFill>
                <a:latin typeface="Comic Sans MS"/>
              </a:rPr>
              <a:t>менестрели</a:t>
            </a:r>
          </a:p>
        </p:txBody>
      </p:sp>
      <p:pic>
        <p:nvPicPr>
          <p:cNvPr id="128017" name="Picture 17" descr="i?id=53345266-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165964">
            <a:off x="609600" y="869950"/>
            <a:ext cx="21764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21" name="Picture 21" descr="i?id=22878741-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62979">
            <a:off x="6437313" y="944563"/>
            <a:ext cx="17145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23" name="Picture 23" descr="i?id=17959890-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637088"/>
            <a:ext cx="15240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25" name="Picture 25" descr="i?id=15176612-01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76600" y="4800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WordArt 33"/>
          <p:cNvSpPr>
            <a:spLocks noChangeArrowheads="1" noChangeShapeType="1" noTextEdit="1"/>
          </p:cNvSpPr>
          <p:nvPr/>
        </p:nvSpPr>
        <p:spPr bwMode="auto">
          <a:xfrm>
            <a:off x="2438400" y="1752600"/>
            <a:ext cx="4419600" cy="2514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ru-RU" sz="3600" kern="10"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"ТЕПСЕЙ"</a:t>
            </a:r>
          </a:p>
        </p:txBody>
      </p:sp>
      <p:sp>
        <p:nvSpPr>
          <p:cNvPr id="128009" name="WordArt 9"/>
          <p:cNvSpPr>
            <a:spLocks noChangeArrowheads="1" noChangeShapeType="1" noTextEdit="1"/>
          </p:cNvSpPr>
          <p:nvPr/>
        </p:nvSpPr>
        <p:spPr bwMode="auto">
          <a:xfrm>
            <a:off x="228600" y="2667000"/>
            <a:ext cx="8534400" cy="1295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ru-RU" sz="3600" b="1" i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A50021"/>
                    </a:gs>
                  </a:gsLst>
                  <a:lin ang="5400000" scaled="1"/>
                </a:gradFill>
                <a:latin typeface="Comic Sans MS"/>
              </a:rPr>
              <a:t>"Авторская"    песня</a:t>
            </a:r>
          </a:p>
        </p:txBody>
      </p:sp>
      <p:pic>
        <p:nvPicPr>
          <p:cNvPr id="128011" name="Picture 11" descr="Владимир Высоцкий">
            <a:hlinkClick r:id="rId9" tooltip="Владимир Высоцкий [Владимир Семёнович Высоцкий]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152400"/>
            <a:ext cx="17065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39" name="Трофим Ветерок.mp3">
            <a:hlinkClick r:id="" action="ppaction://media"/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0" y="0"/>
            <a:ext cx="304800" cy="304800"/>
          </a:xfrm>
        </p:spPr>
      </p:pic>
      <p:pic>
        <p:nvPicPr>
          <p:cNvPr id="11278" name="Рисунок 16" descr="E:\Света\Школа\Дидактика\Фото по темам уроков\Барды\Визбор.jpg"/>
          <p:cNvPicPr>
            <a:picLocks noChangeAspect="1" noChangeArrowheads="1"/>
          </p:cNvPicPr>
          <p:nvPr/>
        </p:nvPicPr>
        <p:blipFill>
          <a:blip r:embed="rId12" cstate="print">
            <a:lum contrast="10000"/>
          </a:blip>
          <a:srcRect/>
          <a:stretch>
            <a:fillRect/>
          </a:stretch>
        </p:blipFill>
        <p:spPr bwMode="auto">
          <a:xfrm>
            <a:off x="7391400" y="4648200"/>
            <a:ext cx="15843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WordArt 8"/>
          <p:cNvSpPr>
            <a:spLocks noChangeArrowheads="1" noChangeShapeType="1" noTextEdit="1"/>
          </p:cNvSpPr>
          <p:nvPr/>
        </p:nvSpPr>
        <p:spPr bwMode="auto">
          <a:xfrm rot="-1096742">
            <a:off x="5421313" y="4432300"/>
            <a:ext cx="2667000" cy="9906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86764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omic Sans MS"/>
              </a:rPr>
              <a:t>певцы - поэты</a:t>
            </a:r>
          </a:p>
        </p:txBody>
      </p:sp>
      <p:sp>
        <p:nvSpPr>
          <p:cNvPr id="11280" name="WordArt 7"/>
          <p:cNvSpPr>
            <a:spLocks noChangeArrowheads="1" noChangeShapeType="1" noTextEdit="1"/>
          </p:cNvSpPr>
          <p:nvPr/>
        </p:nvSpPr>
        <p:spPr bwMode="auto">
          <a:xfrm rot="975294">
            <a:off x="520700" y="4427538"/>
            <a:ext cx="2590800" cy="914400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44444"/>
              </a:avLst>
            </a:prstTxWarp>
          </a:bodyPr>
          <a:lstStyle/>
          <a:p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0093"/>
                </a:solidFill>
                <a:latin typeface="Comic Sans MS"/>
              </a:rPr>
              <a:t>барды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8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51" dur="1" fill="hold"/>
                                        <p:tgtEl>
                                          <p:spTgt spid="128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039"/>
                </p:tgtEl>
              </p:cMediaNode>
            </p:audio>
          </p:childTnLst>
        </p:cTn>
      </p:par>
    </p:tnLst>
    <p:bldLst>
      <p:bldP spid="12800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</TotalTime>
  <Words>1143</Words>
  <Application>Microsoft Office PowerPoint</Application>
  <PresentationFormat>Экран (4:3)</PresentationFormat>
  <Paragraphs>209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Tahoma</vt:lpstr>
      <vt:lpstr>Arial</vt:lpstr>
      <vt:lpstr>Wingdings</vt:lpstr>
      <vt:lpstr>Calibri</vt:lpstr>
      <vt:lpstr>Arial Narrow</vt:lpstr>
      <vt:lpstr>Aharoni</vt:lpstr>
      <vt:lpstr>Batang</vt:lpstr>
      <vt:lpstr>Sakkal Majalla</vt:lpstr>
      <vt:lpstr>Book Antiqua</vt:lpstr>
      <vt:lpstr>Segoe Script</vt:lpstr>
      <vt:lpstr>Segoe Print</vt:lpstr>
      <vt:lpstr>Times New Roman</vt:lpstr>
      <vt:lpstr>Океан</vt:lpstr>
      <vt:lpstr>Слайд 1</vt:lpstr>
      <vt:lpstr>Слайд 2</vt:lpstr>
      <vt:lpstr>Слайд 3</vt:lpstr>
      <vt:lpstr>Слайд 4</vt:lpstr>
      <vt:lpstr>Слайд 5</vt:lpstr>
      <vt:lpstr>Слайд 6</vt:lpstr>
      <vt:lpstr>     В него входят дисциплины:   вокальное обучение,  игра на музыкальном инструменте - гитара,  основы сценического мастерства,  тематические лекции-беседы,  оздоровление организма,  внеклассная работа,  участие  в концертных программах и конкурсах.      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userbook</cp:lastModifiedBy>
  <cp:revision>114</cp:revision>
  <cp:lastPrinted>1601-01-01T00:00:00Z</cp:lastPrinted>
  <dcterms:created xsi:type="dcterms:W3CDTF">1601-01-01T00:00:00Z</dcterms:created>
  <dcterms:modified xsi:type="dcterms:W3CDTF">2020-11-20T18:47:07Z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