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8" d="100"/>
          <a:sy n="78" d="100"/>
        </p:scale>
        <p:origin x="-11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pPr/>
              <a:t>17.11.2020</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17.11.2020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17.11.2020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17.11.2020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pPr/>
              <a:t>17.11.2020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17.11.2020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pPr/>
              <a:t>17.11.2020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pPr/>
              <a:t>17.11.2020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4C71EC6-210F-42DE-9C53-41977AD35B3D}" type="datetimeFigureOut">
              <a:rPr lang="ru-RU" smtClean="0"/>
              <a:pPr/>
              <a:t>17.11.2020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17.11.2020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17.11.2020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pPr/>
              <a:t>17.11.2020</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692696"/>
            <a:ext cx="7740352" cy="836854"/>
          </a:xfrm>
        </p:spPr>
        <p:txBody>
          <a:bodyPr>
            <a:normAutofit fontScale="90000"/>
          </a:bodyPr>
          <a:lstStyle/>
          <a:p>
            <a:pPr algn="ctr"/>
            <a:r>
              <a:rPr lang="ru-RU" dirty="0" err="1">
                <a:latin typeface="Times New Roman" panose="02020603050405020304" pitchFamily="18" charset="0"/>
                <a:cs typeface="Times New Roman" panose="02020603050405020304" pitchFamily="18" charset="0"/>
              </a:rPr>
              <a:t>Здоровьесберегающие</a:t>
            </a:r>
            <a:r>
              <a:rPr lang="ru-RU" dirty="0">
                <a:latin typeface="Times New Roman" panose="02020603050405020304" pitchFamily="18" charset="0"/>
                <a:cs typeface="Times New Roman" panose="02020603050405020304" pitchFamily="18" charset="0"/>
              </a:rPr>
              <a:t> технологии на уроках физической культуры</a:t>
            </a:r>
          </a:p>
        </p:txBody>
      </p:sp>
      <p:sp>
        <p:nvSpPr>
          <p:cNvPr id="3" name="Подзаголовок 2"/>
          <p:cNvSpPr>
            <a:spLocks noGrp="1"/>
          </p:cNvSpPr>
          <p:nvPr>
            <p:ph type="subTitle" idx="1"/>
          </p:nvPr>
        </p:nvSpPr>
        <p:spPr>
          <a:xfrm>
            <a:off x="5580112" y="3789040"/>
            <a:ext cx="3806240" cy="2211728"/>
          </a:xfrm>
        </p:spPr>
        <p:txBody>
          <a:bodyPr>
            <a:noAutofit/>
          </a:bodyPr>
          <a:lstStyle/>
          <a:p>
            <a:r>
              <a:rPr lang="ru-RU" sz="2400" dirty="0" smtClean="0"/>
              <a:t>Выполнила: учитель физической </a:t>
            </a:r>
            <a:r>
              <a:rPr lang="ru-RU" sz="2400" dirty="0" smtClean="0"/>
              <a:t>культуры</a:t>
            </a:r>
          </a:p>
          <a:p>
            <a:r>
              <a:rPr lang="ru-RU" sz="2400" dirty="0" smtClean="0"/>
              <a:t>МБОУ УСОШ № 4</a:t>
            </a:r>
          </a:p>
          <a:p>
            <a:r>
              <a:rPr lang="ru-RU" sz="2400" dirty="0" smtClean="0"/>
              <a:t> г. Удомля</a:t>
            </a:r>
            <a:endParaRPr lang="ru-RU" sz="2400" dirty="0" smtClean="0"/>
          </a:p>
          <a:p>
            <a:r>
              <a:rPr lang="ru-RU" sz="2400" dirty="0" err="1" smtClean="0"/>
              <a:t>Намозова</a:t>
            </a:r>
            <a:r>
              <a:rPr lang="ru-RU" sz="2400" dirty="0" smtClean="0"/>
              <a:t> Н.В.</a:t>
            </a:r>
            <a:endParaRPr lang="ru-RU" sz="2400" dirty="0"/>
          </a:p>
        </p:txBody>
      </p:sp>
      <p:sp>
        <p:nvSpPr>
          <p:cNvPr id="4" name="Прямоугольник 3"/>
          <p:cNvSpPr/>
          <p:nvPr/>
        </p:nvSpPr>
        <p:spPr>
          <a:xfrm>
            <a:off x="4139952" y="6237312"/>
            <a:ext cx="1039195" cy="369332"/>
          </a:xfrm>
          <a:prstGeom prst="rect">
            <a:avLst/>
          </a:prstGeom>
        </p:spPr>
        <p:txBody>
          <a:bodyPr wrap="none">
            <a:spAutoFit/>
          </a:bodyPr>
          <a:lstStyle/>
          <a:p>
            <a:pPr algn="ctr"/>
            <a:r>
              <a:rPr lang="ru-RU" dirty="0"/>
              <a:t>2020 год</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57607" y="2383402"/>
            <a:ext cx="3821540" cy="28671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81976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3768" y="332656"/>
            <a:ext cx="6400800" cy="4032448"/>
          </a:xfrm>
        </p:spPr>
        <p:txBody>
          <a:bodyPr>
            <a:noAutofit/>
          </a:bodyPr>
          <a:lstStyle/>
          <a:p>
            <a:r>
              <a:rPr lang="ru-RU" sz="1400" b="0" dirty="0">
                <a:effectLst/>
              </a:rPr>
              <a:t>Использование оздоровительных сил природы является следующим условием оздоровления, которое оказывает существенное влияние на достижение целей </a:t>
            </a:r>
            <a:r>
              <a:rPr lang="ru-RU" sz="1400" b="0" dirty="0" err="1">
                <a:effectLst/>
              </a:rPr>
              <a:t>здоровьесберегающих</a:t>
            </a:r>
            <a:r>
              <a:rPr lang="ru-RU" sz="1400" b="0" dirty="0">
                <a:effectLst/>
              </a:rPr>
              <a:t> технологий на уроках. Проведение занятий на свежем воздухе способствует активизации биологических процессов, повышают общую работоспособность организма, замедляет процесс утомления и т.д.</a:t>
            </a:r>
          </a:p>
        </p:txBody>
      </p:sp>
      <p:sp>
        <p:nvSpPr>
          <p:cNvPr id="3" name="Текст 2"/>
          <p:cNvSpPr>
            <a:spLocks noGrp="1"/>
          </p:cNvSpPr>
          <p:nvPr>
            <p:ph type="body" idx="1"/>
          </p:nvPr>
        </p:nvSpPr>
        <p:spPr>
          <a:xfrm>
            <a:off x="2555776" y="4869160"/>
            <a:ext cx="6400800" cy="1498104"/>
          </a:xfrm>
        </p:spPr>
        <p:txBody>
          <a:bodyPr>
            <a:normAutofit fontScale="85000" lnSpcReduction="10000"/>
          </a:bodyPr>
          <a:lstStyle/>
          <a:p>
            <a:r>
              <a:rPr lang="ru-RU" dirty="0"/>
              <a:t>Разностороннее воздействие на организм учащихся солнца, воздуха и воды, польза занятий в лесной местности на свежем воздухе (а воздух лесов содержит особые вещества- фитонциды) ни у кого не вызывают сомнения.</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2292350" cy="1779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779588"/>
            <a:ext cx="2316163" cy="1719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3498850"/>
            <a:ext cx="2298700" cy="174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7463" y="5248275"/>
            <a:ext cx="2309813" cy="160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73909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3768" y="332656"/>
            <a:ext cx="6400800" cy="4032448"/>
          </a:xfrm>
        </p:spPr>
        <p:txBody>
          <a:bodyPr>
            <a:normAutofit fontScale="90000"/>
          </a:bodyPr>
          <a:lstStyle/>
          <a:p>
            <a:r>
              <a:rPr lang="ru-RU" sz="1400" b="0" dirty="0">
                <a:effectLst/>
              </a:rPr>
              <a:t>Самым важным условием является обеспечение оптимального двигательного режима на уроках физической культуры, который позволяет удовлетворить физиологическую потребность в движении, способствует развитию основных двигательных качеств и поддержанию работоспособности на высоком уровне в течение всего учебного дня, недели и года. Средства двигательной направленности применяются на уроках физической культуры, физкультурно-массовых и спортивных мероприятиях, во внеклассной работе.</a:t>
            </a:r>
          </a:p>
        </p:txBody>
      </p:sp>
      <p:sp>
        <p:nvSpPr>
          <p:cNvPr id="3" name="Текст 2"/>
          <p:cNvSpPr>
            <a:spLocks noGrp="1"/>
          </p:cNvSpPr>
          <p:nvPr>
            <p:ph type="body" idx="1"/>
          </p:nvPr>
        </p:nvSpPr>
        <p:spPr>
          <a:xfrm>
            <a:off x="2483768" y="5373216"/>
            <a:ext cx="6400800" cy="922040"/>
          </a:xfrm>
        </p:spPr>
        <p:txBody>
          <a:bodyPr/>
          <a:lstStyle/>
          <a:p>
            <a:r>
              <a:rPr lang="ru-RU" dirty="0"/>
              <a:t>Только комплексное выполнение этих условий поможет решить задачу оздоровления.</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2292350" cy="1779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770444"/>
            <a:ext cx="2292350" cy="1719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3489706"/>
            <a:ext cx="2292350" cy="174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7463" y="5239131"/>
            <a:ext cx="2309813" cy="160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72885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2348880"/>
            <a:ext cx="6228184" cy="3312368"/>
          </a:xfrm>
        </p:spPr>
        <p:txBody>
          <a:bodyPr>
            <a:noAutofit/>
          </a:bodyPr>
          <a:lstStyle/>
          <a:p>
            <a:r>
              <a:rPr lang="ru-RU" sz="1200" b="0" dirty="0" smtClean="0">
                <a:effectLst/>
              </a:rPr>
              <a:t> </a:t>
            </a:r>
            <a:r>
              <a:rPr lang="ru-RU" sz="1400" b="0" dirty="0">
                <a:effectLst/>
              </a:rPr>
              <a:t>кроме форм учебной работы и спортивных занятий необходимо широко использовать такие средства и методы, которые позволили бы вовлекать всю массу учащихся в ЗОЖ. Одним из таких средств является детский туризм и </a:t>
            </a:r>
            <a:r>
              <a:rPr lang="ru-RU" sz="1400" b="0" dirty="0" smtClean="0">
                <a:effectLst/>
              </a:rPr>
              <a:t>краеведение, пешеходный, водный, горный, лыжный </a:t>
            </a:r>
            <a:r>
              <a:rPr lang="ru-RU" sz="1400" b="0" dirty="0">
                <a:effectLst/>
              </a:rPr>
              <a:t>и </a:t>
            </a:r>
            <a:r>
              <a:rPr lang="ru-RU" sz="1400" b="0" dirty="0" smtClean="0">
                <a:effectLst/>
              </a:rPr>
              <a:t>велотуризм.</a:t>
            </a:r>
            <a:endParaRPr lang="ru-RU" sz="1400" b="0" dirty="0">
              <a:effectLst/>
            </a:endParaRPr>
          </a:p>
        </p:txBody>
      </p:sp>
      <p:sp>
        <p:nvSpPr>
          <p:cNvPr id="3" name="Текст 2"/>
          <p:cNvSpPr>
            <a:spLocks noGrp="1"/>
          </p:cNvSpPr>
          <p:nvPr>
            <p:ph type="body" idx="1"/>
          </p:nvPr>
        </p:nvSpPr>
        <p:spPr>
          <a:xfrm>
            <a:off x="2527176" y="620688"/>
            <a:ext cx="6616824" cy="1412776"/>
          </a:xfrm>
        </p:spPr>
        <p:txBody>
          <a:bodyPr>
            <a:noAutofit/>
          </a:bodyPr>
          <a:lstStyle/>
          <a:p>
            <a:r>
              <a:rPr lang="ru-RU" sz="1600" dirty="0"/>
              <a:t>Но только лишь на уроках физической культуры мы не сможем решить проблему организации физической активности учащихся, профилактику гиподинамии. И здесь большую роль играют внеклассные формы физкультурно-оздоровительной и спортивно-массовой работы.</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2292350" cy="1779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907" y="1779588"/>
            <a:ext cx="2316163" cy="1719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908" y="3498850"/>
            <a:ext cx="2302929" cy="1761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5260083"/>
            <a:ext cx="2309813" cy="160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53107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3768" y="836712"/>
            <a:ext cx="6400800" cy="4032448"/>
          </a:xfrm>
        </p:spPr>
        <p:txBody>
          <a:bodyPr>
            <a:noAutofit/>
          </a:bodyPr>
          <a:lstStyle/>
          <a:p>
            <a:r>
              <a:rPr lang="ru-RU" sz="1400" b="0" dirty="0">
                <a:effectLst/>
              </a:rPr>
              <a:t>Здоровый образ жизни является предпосылкой для развития разных сторон жизнедеятельности человека, достижения им активного долголетия и полноценного выполнения социальных функций. Приобщение к здоровому образу жизни – приоритетное направление социальной политики Республики Казахстан. Свободный, образованный, здоровый, активный человек – основа конкурентоспособности страны. И задача учителей способствовать формированию здорового образа жизни наших детей.</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8" y="0"/>
            <a:ext cx="2292350" cy="1779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336" y="1797781"/>
            <a:ext cx="2316163" cy="1719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88" y="3517043"/>
            <a:ext cx="2289426" cy="174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288" y="5266468"/>
            <a:ext cx="2309813" cy="160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67191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5776" y="1124744"/>
            <a:ext cx="6400800" cy="4104456"/>
          </a:xfrm>
        </p:spPr>
        <p:txBody>
          <a:bodyPr>
            <a:normAutofit fontScale="90000"/>
          </a:bodyPr>
          <a:lstStyle/>
          <a:p>
            <a:r>
              <a:rPr lang="ru-RU" sz="1600" b="0" dirty="0" smtClean="0">
                <a:effectLst/>
              </a:rPr>
              <a:t>Подводя итоги, можем сделать вывод о том, что Использование </a:t>
            </a:r>
            <a:r>
              <a:rPr lang="ru-RU" sz="1600" b="0" dirty="0" err="1">
                <a:effectLst/>
              </a:rPr>
              <a:t>здоровьесберегающих</a:t>
            </a:r>
            <a:r>
              <a:rPr lang="ru-RU" sz="1600" b="0" dirty="0">
                <a:effectLst/>
              </a:rPr>
              <a:t> технологий в воспитательной </a:t>
            </a:r>
            <a:r>
              <a:rPr lang="ru-RU" sz="1600" b="0" dirty="0" smtClean="0">
                <a:effectLst/>
              </a:rPr>
              <a:t>работе, совершенствование </a:t>
            </a:r>
            <a:r>
              <a:rPr lang="ru-RU" sz="1600" b="0" dirty="0">
                <a:effectLst/>
              </a:rPr>
              <a:t>физического состояния учащихся через двигательную активность, полноценное питание и отдых помогает ребятам стать добрее и сильнее духом, поднимает их над своими слабостями, формирует гармонично развитую личность, что является первостепенной задачей любого педагога.</a:t>
            </a:r>
            <a:r>
              <a:rPr lang="ru-RU" sz="1400" b="0" dirty="0">
                <a:effectLst/>
              </a:rPr>
              <a:t/>
            </a:r>
            <a:br>
              <a:rPr lang="ru-RU" sz="1400" b="0" dirty="0">
                <a:effectLst/>
              </a:rPr>
            </a:br>
            <a:endParaRPr lang="ru-RU" sz="1400" b="0" dirty="0">
              <a:effectLst/>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2292350" cy="1779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779588"/>
            <a:ext cx="2292350" cy="1719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 y="3498849"/>
            <a:ext cx="2313073" cy="17555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5254363"/>
            <a:ext cx="2309813" cy="160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58727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7784" y="1556792"/>
            <a:ext cx="6400800" cy="3515282"/>
          </a:xfrm>
        </p:spPr>
        <p:txBody>
          <a:bodyPr>
            <a:normAutofit fontScale="90000"/>
          </a:bodyPr>
          <a:lstStyle/>
          <a:p>
            <a:r>
              <a:rPr lang="ru-RU" sz="1400" b="0" dirty="0" smtClean="0">
                <a:effectLst/>
              </a:rPr>
              <a:t/>
            </a:r>
            <a:br>
              <a:rPr lang="ru-RU" sz="1400" b="0" dirty="0" smtClean="0">
                <a:effectLst/>
              </a:rPr>
            </a:br>
            <a:r>
              <a:rPr lang="ru-RU" sz="1600" dirty="0" smtClean="0">
                <a:effectLst/>
              </a:rPr>
              <a:t>Физическая </a:t>
            </a:r>
            <a:r>
              <a:rPr lang="ru-RU" sz="1600" dirty="0">
                <a:effectLst/>
              </a:rPr>
              <a:t>культура </a:t>
            </a:r>
            <a:r>
              <a:rPr lang="ru-RU" sz="1600" b="0" dirty="0">
                <a:effectLst/>
              </a:rPr>
              <a:t>– единственный предмет в школе, который выполняет именно эти задачи. Своими действиями учитель физической культуры </a:t>
            </a:r>
            <a:r>
              <a:rPr lang="ru-RU" sz="1600" b="0" dirty="0" smtClean="0">
                <a:effectLst/>
              </a:rPr>
              <a:t> </a:t>
            </a:r>
            <a:r>
              <a:rPr lang="ru-RU" sz="1600" b="0" dirty="0" smtClean="0">
                <a:effectLst/>
              </a:rPr>
              <a:t>может </a:t>
            </a:r>
            <a:r>
              <a:rPr lang="ru-RU" sz="1600" b="0" dirty="0">
                <a:effectLst/>
              </a:rPr>
              <a:t>превратить </a:t>
            </a:r>
            <a:r>
              <a:rPr lang="ru-RU" sz="1600" b="0" dirty="0" smtClean="0">
                <a:effectLst/>
              </a:rPr>
              <a:t> </a:t>
            </a:r>
            <a:r>
              <a:rPr lang="ru-RU" sz="1600" b="0" dirty="0" smtClean="0">
                <a:effectLst/>
              </a:rPr>
              <a:t>ученика </a:t>
            </a:r>
            <a:r>
              <a:rPr lang="ru-RU" sz="1600" b="0" dirty="0" smtClean="0">
                <a:effectLst/>
              </a:rPr>
              <a:t> </a:t>
            </a:r>
            <a:r>
              <a:rPr lang="ru-RU" sz="1600" b="0" dirty="0">
                <a:effectLst/>
              </a:rPr>
              <a:t>в полноценного, здорового гражданина своей страны.</a:t>
            </a:r>
          </a:p>
        </p:txBody>
      </p:sp>
      <p:sp>
        <p:nvSpPr>
          <p:cNvPr id="3" name="Текст 2"/>
          <p:cNvSpPr>
            <a:spLocks noGrp="1"/>
          </p:cNvSpPr>
          <p:nvPr>
            <p:ph type="body" idx="1"/>
          </p:nvPr>
        </p:nvSpPr>
        <p:spPr>
          <a:xfrm>
            <a:off x="2555776" y="260648"/>
            <a:ext cx="6400800" cy="936104"/>
          </a:xfrm>
        </p:spPr>
        <p:txBody>
          <a:bodyPr>
            <a:noAutofit/>
          </a:bodyPr>
          <a:lstStyle/>
          <a:p>
            <a:r>
              <a:rPr lang="ru-RU" sz="2400" dirty="0"/>
              <a:t>Главная задача учителя физической культуры - сохранение и укрепление здоровья подрастающего поколения.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500770"/>
            <a:ext cx="2302099" cy="17450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788" r="8694"/>
          <a:stretch/>
        </p:blipFill>
        <p:spPr bwMode="auto">
          <a:xfrm>
            <a:off x="-9026" y="0"/>
            <a:ext cx="2292371" cy="17773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540" y="1777347"/>
            <a:ext cx="2328491" cy="17234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540" y="5245856"/>
            <a:ext cx="2308495" cy="16135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33155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9015" y="764704"/>
            <a:ext cx="6768752" cy="3708995"/>
          </a:xfrm>
        </p:spPr>
        <p:txBody>
          <a:bodyPr>
            <a:normAutofit fontScale="90000"/>
          </a:bodyPr>
          <a:lstStyle/>
          <a:p>
            <a:r>
              <a:rPr lang="ru-RU" sz="1800" dirty="0">
                <a:effectLst/>
              </a:rPr>
              <a:t> </a:t>
            </a:r>
            <a:r>
              <a:rPr lang="ru-RU" sz="1800" dirty="0" smtClean="0">
                <a:effectLst/>
              </a:rPr>
              <a:t>1) </a:t>
            </a:r>
            <a:r>
              <a:rPr lang="ru-RU" sz="1600" b="0" dirty="0" smtClean="0">
                <a:effectLst/>
              </a:rPr>
              <a:t>как </a:t>
            </a:r>
            <a:r>
              <a:rPr lang="ru-RU" sz="1600" b="0" dirty="0">
                <a:effectLst/>
              </a:rPr>
              <a:t>организовать деятельность школьников на уроке, чтобы дать каждому ученику оптимальную нагрузку с учётом его подготовленности и здоровья?</a:t>
            </a:r>
            <a:br>
              <a:rPr lang="ru-RU" sz="1600" b="0" dirty="0">
                <a:effectLst/>
              </a:rPr>
            </a:br>
            <a:r>
              <a:rPr lang="ru-RU" sz="1800" dirty="0" smtClean="0">
                <a:effectLst/>
              </a:rPr>
              <a:t>2)  </a:t>
            </a:r>
            <a:r>
              <a:rPr lang="ru-RU" sz="1600" b="0" dirty="0">
                <a:effectLst/>
              </a:rPr>
              <a:t>Как развивать интерес к урокам физкультуры, потребность в здоровом образе жизни, учитывая появление более сильных интересов в жизни </a:t>
            </a:r>
            <a:r>
              <a:rPr lang="ru-RU" sz="1600" b="0" dirty="0" smtClean="0">
                <a:effectLst/>
              </a:rPr>
              <a:t>школьников?</a:t>
            </a:r>
            <a:r>
              <a:rPr lang="ru-RU" sz="1600" b="0" dirty="0">
                <a:effectLst/>
              </a:rPr>
              <a:t/>
            </a:r>
            <a:br>
              <a:rPr lang="ru-RU" sz="1600" b="0" dirty="0">
                <a:effectLst/>
              </a:rPr>
            </a:br>
            <a:r>
              <a:rPr lang="ru-RU" sz="1800" dirty="0">
                <a:effectLst/>
              </a:rPr>
              <a:t> </a:t>
            </a:r>
            <a:r>
              <a:rPr lang="ru-RU" sz="1800" dirty="0" smtClean="0">
                <a:effectLst/>
              </a:rPr>
              <a:t>3) </a:t>
            </a:r>
            <a:r>
              <a:rPr lang="ru-RU" sz="1600" b="0" dirty="0" smtClean="0">
                <a:effectLst/>
              </a:rPr>
              <a:t>Как </a:t>
            </a:r>
            <a:r>
              <a:rPr lang="ru-RU" sz="1600" b="0" dirty="0">
                <a:effectLst/>
              </a:rPr>
              <a:t>сделать привлекательным урок физкультуры для всех детей? </a:t>
            </a:r>
            <a:br>
              <a:rPr lang="ru-RU" sz="1600" b="0" dirty="0">
                <a:effectLst/>
              </a:rPr>
            </a:br>
            <a:r>
              <a:rPr lang="ru-RU" sz="1800" dirty="0">
                <a:effectLst/>
              </a:rPr>
              <a:t> </a:t>
            </a:r>
            <a:r>
              <a:rPr lang="ru-RU" sz="1800" dirty="0" smtClean="0">
                <a:effectLst/>
              </a:rPr>
              <a:t>4) </a:t>
            </a:r>
            <a:r>
              <a:rPr lang="ru-RU" sz="1600" b="0" dirty="0" smtClean="0">
                <a:effectLst/>
              </a:rPr>
              <a:t>Как </a:t>
            </a:r>
            <a:r>
              <a:rPr lang="ru-RU" sz="1600" b="0" dirty="0">
                <a:effectLst/>
              </a:rPr>
              <a:t>сделать, чтобы предмет “Физическая культура” оказывал на школьников целостное воздействие, стимулируя их сознательное саморазвитие, самосовершенствование, самореализацию?</a:t>
            </a:r>
            <a:br>
              <a:rPr lang="ru-RU" sz="1600" b="0" dirty="0">
                <a:effectLst/>
              </a:rPr>
            </a:br>
            <a:r>
              <a:rPr lang="ru-RU" sz="1400" b="0" dirty="0">
                <a:effectLst/>
              </a:rPr>
              <a:t/>
            </a:r>
            <a:br>
              <a:rPr lang="ru-RU" sz="1400" b="0" dirty="0">
                <a:effectLst/>
              </a:rPr>
            </a:br>
            <a:endParaRPr lang="ru-RU" sz="1400" b="0" dirty="0">
              <a:effectLst/>
            </a:endParaRPr>
          </a:p>
        </p:txBody>
      </p:sp>
      <p:sp>
        <p:nvSpPr>
          <p:cNvPr id="3" name="Текст 2"/>
          <p:cNvSpPr>
            <a:spLocks noGrp="1"/>
          </p:cNvSpPr>
          <p:nvPr>
            <p:ph type="body" idx="1"/>
          </p:nvPr>
        </p:nvSpPr>
        <p:spPr>
          <a:xfrm>
            <a:off x="2267744" y="0"/>
            <a:ext cx="6495424" cy="792088"/>
          </a:xfrm>
        </p:spPr>
        <p:txBody>
          <a:bodyPr>
            <a:normAutofit/>
          </a:bodyPr>
          <a:lstStyle/>
          <a:p>
            <a:r>
              <a:rPr lang="ru-RU" dirty="0" smtClean="0"/>
              <a:t>На протяжении многих лет</a:t>
            </a:r>
            <a:r>
              <a:rPr lang="ru-RU" dirty="0" smtClean="0"/>
              <a:t> </a:t>
            </a:r>
            <a:r>
              <a:rPr lang="ru-RU" dirty="0" smtClean="0"/>
              <a:t>предпринимаются </a:t>
            </a:r>
            <a:r>
              <a:rPr lang="ru-RU" dirty="0"/>
              <a:t>попытки ответить на следующие вопросы:</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2292350" cy="1779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907" y="1779587"/>
            <a:ext cx="2316163" cy="1719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3498849"/>
            <a:ext cx="2305050" cy="174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733" y="5248275"/>
            <a:ext cx="2309813" cy="160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27499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1412776"/>
            <a:ext cx="6588224" cy="3617565"/>
          </a:xfrm>
        </p:spPr>
        <p:txBody>
          <a:bodyPr>
            <a:normAutofit fontScale="90000"/>
          </a:bodyPr>
          <a:lstStyle/>
          <a:p>
            <a:pPr marL="285750" indent="-285750">
              <a:buFont typeface="Arial" panose="020B0604020202020204" pitchFamily="34" charset="0"/>
              <a:buChar char="•"/>
            </a:pPr>
            <a:r>
              <a:rPr lang="ru-RU" sz="1400" dirty="0" err="1">
                <a:effectLst/>
              </a:rPr>
              <a:t>Здоровьесберегающие</a:t>
            </a:r>
            <a:r>
              <a:rPr lang="ru-RU" sz="1400" dirty="0">
                <a:effectLst/>
              </a:rPr>
              <a:t> образовательные технологии </a:t>
            </a:r>
            <a:r>
              <a:rPr lang="ru-RU" sz="1400" b="0" dirty="0">
                <a:effectLst/>
              </a:rPr>
              <a:t>– это многие из знакомых большинству педагогов психолого-педагогические приемы, методы, технологии, которые не наносят прямого или косвенного вреда здоровью (Смирнов Н.К.). В настоящее время в педагогике применяются</a:t>
            </a:r>
            <a:r>
              <a:rPr lang="ru-RU" sz="1400" b="0" dirty="0" smtClean="0">
                <a:effectLst/>
              </a:rPr>
              <a:t>:</a:t>
            </a:r>
            <a:br>
              <a:rPr lang="ru-RU" sz="1400" b="0" dirty="0" smtClean="0">
                <a:effectLst/>
              </a:rPr>
            </a:br>
            <a:r>
              <a:rPr lang="ru-RU" sz="1800" dirty="0" smtClean="0">
                <a:effectLst/>
              </a:rPr>
              <a:t>1) </a:t>
            </a:r>
            <a:r>
              <a:rPr lang="ru-RU" sz="1400" b="0" dirty="0" smtClean="0">
                <a:effectLst/>
              </a:rPr>
              <a:t>личностно-ориентированные </a:t>
            </a:r>
            <a:r>
              <a:rPr lang="ru-RU" sz="1400" b="0" dirty="0">
                <a:effectLst/>
              </a:rPr>
              <a:t>технологии, технологии уровневой дифференциации, </a:t>
            </a:r>
            <a:r>
              <a:rPr lang="ru-RU" sz="1400" b="0" dirty="0" smtClean="0">
                <a:effectLst/>
              </a:rPr>
              <a:t/>
            </a:r>
            <a:br>
              <a:rPr lang="ru-RU" sz="1400" b="0" dirty="0" smtClean="0">
                <a:effectLst/>
              </a:rPr>
            </a:br>
            <a:r>
              <a:rPr lang="ru-RU" sz="1800" dirty="0" smtClean="0">
                <a:effectLst/>
              </a:rPr>
              <a:t>2) </a:t>
            </a:r>
            <a:r>
              <a:rPr lang="ru-RU" sz="1400" b="0" dirty="0" smtClean="0">
                <a:effectLst/>
              </a:rPr>
              <a:t>педагогика </a:t>
            </a:r>
            <a:r>
              <a:rPr lang="ru-RU" sz="1400" b="0" dirty="0">
                <a:effectLst/>
              </a:rPr>
              <a:t>сотрудничества, </a:t>
            </a:r>
            <a:r>
              <a:rPr lang="ru-RU" sz="1400" b="0" dirty="0" smtClean="0">
                <a:effectLst/>
              </a:rPr>
              <a:t/>
            </a:r>
            <a:br>
              <a:rPr lang="ru-RU" sz="1400" b="0" dirty="0" smtClean="0">
                <a:effectLst/>
              </a:rPr>
            </a:br>
            <a:r>
              <a:rPr lang="ru-RU" sz="1800" dirty="0" smtClean="0">
                <a:effectLst/>
              </a:rPr>
              <a:t>3) </a:t>
            </a:r>
            <a:r>
              <a:rPr lang="ru-RU" sz="1400" b="0" dirty="0" smtClean="0">
                <a:effectLst/>
              </a:rPr>
              <a:t>технология </a:t>
            </a:r>
            <a:r>
              <a:rPr lang="ru-RU" sz="1400" b="0" dirty="0">
                <a:effectLst/>
              </a:rPr>
              <a:t>раскрепощённого развития детей и др.</a:t>
            </a:r>
          </a:p>
        </p:txBody>
      </p:sp>
      <p:sp>
        <p:nvSpPr>
          <p:cNvPr id="3" name="Текст 2"/>
          <p:cNvSpPr>
            <a:spLocks noGrp="1"/>
          </p:cNvSpPr>
          <p:nvPr>
            <p:ph type="body" idx="1"/>
          </p:nvPr>
        </p:nvSpPr>
        <p:spPr>
          <a:xfrm>
            <a:off x="2483768" y="188640"/>
            <a:ext cx="6400800" cy="1008112"/>
          </a:xfrm>
        </p:spPr>
        <p:txBody>
          <a:bodyPr>
            <a:normAutofit/>
          </a:bodyPr>
          <a:lstStyle/>
          <a:p>
            <a:r>
              <a:rPr lang="ru-RU" dirty="0"/>
              <a:t>Мы согласны с существующим мнением о том, что любая педагогическая технология, соблюдающая все дидактические принципы уже </a:t>
            </a:r>
            <a:r>
              <a:rPr lang="ru-RU" dirty="0" err="1"/>
              <a:t>здоровьесберегающая</a:t>
            </a:r>
            <a:r>
              <a:rPr lang="ru-RU" dirty="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2292350" cy="1779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779587"/>
            <a:ext cx="2288590" cy="1719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461" y="3498849"/>
            <a:ext cx="2340753" cy="17765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4480" y="5256651"/>
            <a:ext cx="2309813" cy="160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68845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5776" y="404664"/>
            <a:ext cx="6400800" cy="4320480"/>
          </a:xfrm>
        </p:spPr>
        <p:txBody>
          <a:bodyPr>
            <a:noAutofit/>
          </a:bodyPr>
          <a:lstStyle/>
          <a:p>
            <a:r>
              <a:rPr lang="ru-RU" sz="1400" b="0" dirty="0">
                <a:effectLst/>
              </a:rPr>
              <a:t>Другими, не менее важными, причинами обратиться к </a:t>
            </a:r>
            <a:r>
              <a:rPr lang="ru-RU" sz="1400" b="0" dirty="0" err="1">
                <a:effectLst/>
              </a:rPr>
              <a:t>здоровьесберегающим</a:t>
            </a:r>
            <a:r>
              <a:rPr lang="ru-RU" sz="1400" b="0" dirty="0">
                <a:effectLst/>
              </a:rPr>
              <a:t> технологиям являются и некоторые педагогические факторы риска здоровью учащихся таким как: интенсификация учебного процесса и отсутствие системы работы по формированию здоровья и здорового образа жизни. </a:t>
            </a:r>
            <a:r>
              <a:rPr lang="ru-RU" sz="1400" dirty="0">
                <a:effectLst/>
              </a:rPr>
              <a:t>Ведь сейчас практически не встретишь абсолютно здорового </a:t>
            </a:r>
            <a:r>
              <a:rPr lang="ru-RU" sz="1400" dirty="0" smtClean="0">
                <a:effectLst/>
              </a:rPr>
              <a:t>ребенка, </a:t>
            </a:r>
            <a:r>
              <a:rPr lang="ru-RU" sz="1400" b="0" dirty="0" smtClean="0">
                <a:effectLst/>
              </a:rPr>
              <a:t>интенсивность </a:t>
            </a:r>
            <a:r>
              <a:rPr lang="ru-RU" sz="1400" b="0" dirty="0">
                <a:effectLst/>
              </a:rPr>
              <a:t>учебного труда учащихся очень высокая, что является существенным фактором ослабления здоровья и роста числа различных отклонений в состоянии организма.</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2292350" cy="1779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756389"/>
            <a:ext cx="2292350" cy="1719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 y="3475651"/>
            <a:ext cx="2329183" cy="17726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184" y="5248275"/>
            <a:ext cx="2309813" cy="160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83833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8476" y="332656"/>
            <a:ext cx="5904656" cy="3537814"/>
          </a:xfrm>
        </p:spPr>
        <p:txBody>
          <a:bodyPr>
            <a:noAutofit/>
          </a:bodyPr>
          <a:lstStyle/>
          <a:p>
            <a:r>
              <a:rPr lang="ru-RU" sz="1400" b="0" dirty="0">
                <a:effectLst/>
              </a:rPr>
              <a:t> Причинами этих отклонений являются малоподвижный образ жизни (гиподинамия), накапливание отрицательных эмоций без физической разрядки, вследствие чего происходят психоэмоциональные изменения: замкнутость, неуравновешенность, чрезмерная возбудимость. Тревога за результат и его ожидание приводят к росту психической нагрузки, нервным потрясениям, школьным стрессам и отбивают желание быть активным.</a:t>
            </a:r>
          </a:p>
        </p:txBody>
      </p:sp>
      <p:sp>
        <p:nvSpPr>
          <p:cNvPr id="4" name="Прямоугольник 3"/>
          <p:cNvSpPr/>
          <p:nvPr/>
        </p:nvSpPr>
        <p:spPr>
          <a:xfrm>
            <a:off x="2483768" y="5301208"/>
            <a:ext cx="6192688" cy="1200329"/>
          </a:xfrm>
          <a:prstGeom prst="rect">
            <a:avLst/>
          </a:prstGeom>
        </p:spPr>
        <p:txBody>
          <a:bodyPr wrap="square">
            <a:spAutoFit/>
          </a:bodyPr>
          <a:lstStyle/>
          <a:p>
            <a:endParaRPr lang="ru-RU" dirty="0"/>
          </a:p>
          <a:p>
            <a:r>
              <a:rPr lang="ru-RU" dirty="0"/>
              <a:t>Все вышеперечисленные причины приводят к тому, что ребенок не только имеет проблемы со здоровьем, но у него появляются еще и проблемы личностного плана.</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7431"/>
            <a:ext cx="2292350" cy="1779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789114"/>
            <a:ext cx="2316163" cy="1719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460" y="3508376"/>
            <a:ext cx="2305050" cy="174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1223" y="5257801"/>
            <a:ext cx="2309813" cy="160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90979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43200" y="1484784"/>
            <a:ext cx="6400800" cy="3329533"/>
          </a:xfrm>
        </p:spPr>
        <p:txBody>
          <a:bodyPr>
            <a:noAutofit/>
          </a:bodyPr>
          <a:lstStyle/>
          <a:p>
            <a:r>
              <a:rPr lang="ru-RU" sz="1400" dirty="0" smtClean="0">
                <a:effectLst/>
              </a:rPr>
              <a:t>С </a:t>
            </a:r>
            <a:r>
              <a:rPr lang="ru-RU" sz="1400" dirty="0">
                <a:effectLst/>
              </a:rPr>
              <a:t>одной стороны </a:t>
            </a:r>
            <a:r>
              <a:rPr lang="ru-RU" sz="1400" b="0" dirty="0">
                <a:effectLst/>
              </a:rPr>
              <a:t>- учителю физической культуры в процессе своей деятельности необходимо учитывать многофункциональность урока, </a:t>
            </a:r>
            <a:r>
              <a:rPr lang="ru-RU" sz="1400" dirty="0">
                <a:effectLst/>
              </a:rPr>
              <a:t>с другой </a:t>
            </a:r>
            <a:r>
              <a:rPr lang="ru-RU" sz="1400" b="0" dirty="0">
                <a:effectLst/>
              </a:rPr>
              <a:t>- повышение требований к его </a:t>
            </a:r>
            <a:r>
              <a:rPr lang="ru-RU" sz="1400" b="0" dirty="0" err="1">
                <a:effectLst/>
              </a:rPr>
              <a:t>валеологической</a:t>
            </a:r>
            <a:r>
              <a:rPr lang="ru-RU" sz="1400" b="0" dirty="0">
                <a:effectLst/>
              </a:rPr>
              <a:t> направленности; </a:t>
            </a:r>
            <a:r>
              <a:rPr lang="ru-RU" sz="1400" b="0" dirty="0" smtClean="0">
                <a:effectLst/>
              </a:rPr>
              <a:t/>
            </a:r>
            <a:br>
              <a:rPr lang="ru-RU" sz="1400" b="0" dirty="0" smtClean="0">
                <a:effectLst/>
              </a:rPr>
            </a:br>
            <a:r>
              <a:rPr lang="ru-RU" sz="1400" dirty="0" smtClean="0">
                <a:effectLst/>
              </a:rPr>
              <a:t>с </a:t>
            </a:r>
            <a:r>
              <a:rPr lang="ru-RU" sz="1400" dirty="0">
                <a:effectLst/>
              </a:rPr>
              <a:t>одной стороны</a:t>
            </a:r>
            <a:r>
              <a:rPr lang="ru-RU" sz="1400" b="0" dirty="0">
                <a:effectLst/>
              </a:rPr>
              <a:t>, высокий уровень требований к физической подготовленности выпускников, </a:t>
            </a:r>
            <a:r>
              <a:rPr lang="ru-RU" sz="1400" dirty="0">
                <a:effectLst/>
              </a:rPr>
              <a:t>с другой</a:t>
            </a:r>
            <a:r>
              <a:rPr lang="ru-RU" sz="1400" b="0" dirty="0">
                <a:effectLst/>
              </a:rPr>
              <a:t>, - снижение интереса к урокам физической культуры.</a:t>
            </a:r>
          </a:p>
        </p:txBody>
      </p:sp>
      <p:sp>
        <p:nvSpPr>
          <p:cNvPr id="3" name="Текст 2"/>
          <p:cNvSpPr>
            <a:spLocks noGrp="1"/>
          </p:cNvSpPr>
          <p:nvPr>
            <p:ph type="body" idx="1"/>
          </p:nvPr>
        </p:nvSpPr>
        <p:spPr>
          <a:xfrm>
            <a:off x="2555776" y="476672"/>
            <a:ext cx="6400800" cy="489992"/>
          </a:xfrm>
        </p:spPr>
        <p:txBody>
          <a:bodyPr/>
          <a:lstStyle/>
          <a:p>
            <a:r>
              <a:rPr lang="ru-RU" dirty="0"/>
              <a:t>При решении этих вопросов возникают противоречия.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2292350" cy="1779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779587"/>
            <a:ext cx="2292350" cy="1719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3498849"/>
            <a:ext cx="2292350" cy="174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732" y="5248274"/>
            <a:ext cx="2309813" cy="160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93471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33925" y="1772816"/>
            <a:ext cx="6400800" cy="2286000"/>
          </a:xfrm>
        </p:spPr>
        <p:txBody>
          <a:bodyPr>
            <a:noAutofit/>
          </a:bodyPr>
          <a:lstStyle/>
          <a:p>
            <a:r>
              <a:rPr lang="ru-RU" sz="1400" b="0" dirty="0">
                <a:effectLst/>
              </a:rPr>
              <a:t>При составлении годового планирования физического воспитания в школе я предусматриваю различные </a:t>
            </a:r>
            <a:r>
              <a:rPr lang="ru-RU" sz="1400" b="0" dirty="0" err="1">
                <a:effectLst/>
              </a:rPr>
              <a:t>здоровьесберегающие</a:t>
            </a:r>
            <a:r>
              <a:rPr lang="ru-RU" sz="1400" b="0" dirty="0">
                <a:effectLst/>
              </a:rPr>
              <a:t> компоненты. Поскольку основной формой физического воспитания учащихся в школе является урок, то и влияние его на здоровье детей является наиболее важной частью общей оценки работы учителя.</a:t>
            </a:r>
          </a:p>
        </p:txBody>
      </p:sp>
      <p:sp>
        <p:nvSpPr>
          <p:cNvPr id="3" name="Текст 2"/>
          <p:cNvSpPr>
            <a:spLocks noGrp="1"/>
          </p:cNvSpPr>
          <p:nvPr>
            <p:ph type="body" idx="1"/>
          </p:nvPr>
        </p:nvSpPr>
        <p:spPr>
          <a:xfrm>
            <a:off x="2411760" y="260648"/>
            <a:ext cx="6400800" cy="1008112"/>
          </a:xfrm>
        </p:spPr>
        <p:txBody>
          <a:bodyPr>
            <a:normAutofit/>
          </a:bodyPr>
          <a:lstStyle/>
          <a:p>
            <a:r>
              <a:rPr lang="ru-RU" dirty="0"/>
              <a:t>Основной целью своей педагогической деятельности считаю создание условий для физического развития, сохранения и укрепления здоровья школьников.</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2292350" cy="1779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765115"/>
            <a:ext cx="2292350" cy="1719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3484377"/>
            <a:ext cx="2324120" cy="17638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5248275"/>
            <a:ext cx="2309813" cy="160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9850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3768" y="1268760"/>
            <a:ext cx="6400800" cy="4464496"/>
          </a:xfrm>
        </p:spPr>
        <p:txBody>
          <a:bodyPr>
            <a:normAutofit fontScale="90000"/>
          </a:bodyPr>
          <a:lstStyle/>
          <a:p>
            <a:r>
              <a:rPr lang="ru-RU" sz="1400" b="0" dirty="0">
                <a:effectLst/>
              </a:rPr>
              <a:t>В мои обязанности как учителя входит умение и готовность видеть и определить явные нарушения требований, предъявляемых к гигиеническим условиям проведения урока и, по возможности изменять их в лучшую сторону самому, или с помощью администрации, </a:t>
            </a:r>
            <a:r>
              <a:rPr lang="ru-RU" sz="1400" b="0" dirty="0" smtClean="0">
                <a:effectLst/>
              </a:rPr>
              <a:t>медико-Гигиенический </a:t>
            </a:r>
            <a:r>
              <a:rPr lang="ru-RU" sz="1400" b="0" dirty="0">
                <a:effectLst/>
              </a:rPr>
              <a:t>режим</a:t>
            </a:r>
            <a:r>
              <a:rPr lang="ru-RU" sz="1400" b="0" dirty="0" smtClean="0">
                <a:effectLst/>
              </a:rPr>
              <a:t>, включающий </a:t>
            </a:r>
            <a:r>
              <a:rPr lang="ru-RU" sz="1400" b="0" dirty="0">
                <a:effectLst/>
              </a:rPr>
              <a:t>в себя воздушно-тепловой режим, личную гигиену учащихся, требования к спортивному оборудованию, чистоту помещений, требования к освещенности зала и требования к расписанию уроков в нашей школе строго соблюдается.</a:t>
            </a:r>
          </a:p>
        </p:txBody>
      </p:sp>
      <p:sp>
        <p:nvSpPr>
          <p:cNvPr id="3" name="Текст 2"/>
          <p:cNvSpPr>
            <a:spLocks noGrp="1"/>
          </p:cNvSpPr>
          <p:nvPr>
            <p:ph type="body" idx="1"/>
          </p:nvPr>
        </p:nvSpPr>
        <p:spPr>
          <a:xfrm>
            <a:off x="2411760" y="188640"/>
            <a:ext cx="6732240" cy="994048"/>
          </a:xfrm>
        </p:spPr>
        <p:txBody>
          <a:bodyPr>
            <a:normAutofit/>
          </a:bodyPr>
          <a:lstStyle/>
          <a:p>
            <a:r>
              <a:rPr lang="ru-RU" dirty="0"/>
              <a:t>Обязательным условием оздоровления на уроке физической культуры в спортивном зале является соблюдение гигиенического режима.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192" y="5336"/>
            <a:ext cx="2292350" cy="1779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784924"/>
            <a:ext cx="2316163" cy="1719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192" y="3504186"/>
            <a:ext cx="2298700" cy="174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2192" y="5253611"/>
            <a:ext cx="2292350" cy="160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790989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155</TotalTime>
  <Words>795</Words>
  <Application>Microsoft Office PowerPoint</Application>
  <PresentationFormat>Экран (4:3)</PresentationFormat>
  <Paragraphs>30</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Солнцестояние</vt:lpstr>
      <vt:lpstr>Здоровьесберегающие технологии на уроках физической культуры</vt:lpstr>
      <vt:lpstr> Физическая культура – единственный предмет в школе, который выполняет именно эти задачи. Своими действиями учитель физической культуры  может превратить  ученика  в полноценного, здорового гражданина своей страны.</vt:lpstr>
      <vt:lpstr> 1) как организовать деятельность школьников на уроке, чтобы дать каждому ученику оптимальную нагрузку с учётом его подготовленности и здоровья? 2)  Как развивать интерес к урокам физкультуры, потребность в здоровом образе жизни, учитывая появление более сильных интересов в жизни школьников?  3) Как сделать привлекательным урок физкультуры для всех детей?   4) Как сделать, чтобы предмет “Физическая культура” оказывал на школьников целостное воздействие, стимулируя их сознательное саморазвитие, самосовершенствование, самореализацию?  </vt:lpstr>
      <vt:lpstr>Здоровьесберегающие образовательные технологии – это многие из знакомых большинству педагогов психолого-педагогические приемы, методы, технологии, которые не наносят прямого или косвенного вреда здоровью (Смирнов Н.К.). В настоящее время в педагогике применяются: 1) личностно-ориентированные технологии, технологии уровневой дифференциации,  2) педагогика сотрудничества,  3) технология раскрепощённого развития детей и др.</vt:lpstr>
      <vt:lpstr>Другими, не менее важными, причинами обратиться к здоровьесберегающим технологиям являются и некоторые педагогические факторы риска здоровью учащихся таким как: интенсификация учебного процесса и отсутствие системы работы по формированию здоровья и здорового образа жизни. Ведь сейчас практически не встретишь абсолютно здорового ребенка, интенсивность учебного труда учащихся очень высокая, что является существенным фактором ослабления здоровья и роста числа различных отклонений в состоянии организма.</vt:lpstr>
      <vt:lpstr> Причинами этих отклонений являются малоподвижный образ жизни (гиподинамия), накапливание отрицательных эмоций без физической разрядки, вследствие чего происходят психоэмоциональные изменения: замкнутость, неуравновешенность, чрезмерная возбудимость. Тревога за результат и его ожидание приводят к росту психической нагрузки, нервным потрясениям, школьным стрессам и отбивают желание быть активным.</vt:lpstr>
      <vt:lpstr>С одной стороны - учителю физической культуры в процессе своей деятельности необходимо учитывать многофункциональность урока, с другой - повышение требований к его валеологической направленности;  с одной стороны, высокий уровень требований к физической подготовленности выпускников, с другой, - снижение интереса к урокам физической культуры.</vt:lpstr>
      <vt:lpstr>При составлении годового планирования физического воспитания в школе я предусматриваю различные здоровьесберегающие компоненты. Поскольку основной формой физического воспитания учащихся в школе является урок, то и влияние его на здоровье детей является наиболее важной частью общей оценки работы учителя.</vt:lpstr>
      <vt:lpstr>В мои обязанности как учителя входит умение и готовность видеть и определить явные нарушения требований, предъявляемых к гигиеническим условиям проведения урока и, по возможности изменять их в лучшую сторону самому, или с помощью администрации, медико-Гигиенический режим, включающий в себя воздушно-тепловой режим, личную гигиену учащихся, требования к спортивному оборудованию, чистоту помещений, требования к освещенности зала и требования к расписанию уроков в нашей школе строго соблюдается.</vt:lpstr>
      <vt:lpstr>Использование оздоровительных сил природы является следующим условием оздоровления, которое оказывает существенное влияние на достижение целей здоровьесберегающих технологий на уроках. Проведение занятий на свежем воздухе способствует активизации биологических процессов, повышают общую работоспособность организма, замедляет процесс утомления и т.д.</vt:lpstr>
      <vt:lpstr>Самым важным условием является обеспечение оптимального двигательного режима на уроках физической культуры, который позволяет удовлетворить физиологическую потребность в движении, способствует развитию основных двигательных качеств и поддержанию работоспособности на высоком уровне в течение всего учебного дня, недели и года. Средства двигательной направленности применяются на уроках физической культуры, физкультурно-массовых и спортивных мероприятиях, во внеклассной работе.</vt:lpstr>
      <vt:lpstr> кроме форм учебной работы и спортивных занятий необходимо широко использовать такие средства и методы, которые позволили бы вовлекать всю массу учащихся в ЗОЖ. Одним из таких средств является детский туризм и краеведение, пешеходный, водный, горный, лыжный и велотуризм.</vt:lpstr>
      <vt:lpstr>Здоровый образ жизни является предпосылкой для развития разных сторон жизнедеятельности человека, достижения им активного долголетия и полноценного выполнения социальных функций. Приобщение к здоровому образу жизни – приоритетное направление социальной политики Республики Казахстан. Свободный, образованный, здоровый, активный человек – основа конкурентоспособности страны. И задача учителей способствовать формированию здорового образа жизни наших детей.</vt:lpstr>
      <vt:lpstr>Подводя итоги, можем сделать вывод о том, что Использование здоровьесберегающих технологий в воспитательной работе, совершенствование физического состояния учащихся через двигательную активность, полноценное питание и отдых помогает ребятам стать добрее и сильнее духом, поднимает их над своими слабостями, формирует гармонично развитую личность, что является первостепенной задачей любого педагога.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namozovadarina</dc:creator>
  <cp:lastModifiedBy>User</cp:lastModifiedBy>
  <cp:revision>14</cp:revision>
  <dcterms:created xsi:type="dcterms:W3CDTF">2020-11-12T19:53:31Z</dcterms:created>
  <dcterms:modified xsi:type="dcterms:W3CDTF">2020-11-17T14:39:46Z</dcterms:modified>
</cp:coreProperties>
</file>