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8" r:id="rId3"/>
    <p:sldId id="276" r:id="rId4"/>
    <p:sldId id="303" r:id="rId5"/>
    <p:sldId id="305" r:id="rId6"/>
    <p:sldId id="307" r:id="rId7"/>
    <p:sldId id="301" r:id="rId8"/>
    <p:sldId id="321" r:id="rId9"/>
    <p:sldId id="322" r:id="rId10"/>
    <p:sldId id="300" r:id="rId11"/>
    <p:sldId id="320" r:id="rId12"/>
    <p:sldId id="298" r:id="rId13"/>
    <p:sldId id="295" r:id="rId14"/>
    <p:sldId id="296" r:id="rId15"/>
    <p:sldId id="269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24D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A0414-863B-4225-BE66-6C473FA563B9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EB3A6-13CF-4634-8307-91B55FB8A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906B61-B2A2-41D5-9A3A-7FE709BA9076}" type="slidenum">
              <a:rPr lang="ru-RU" altLang="ru-RU"/>
              <a:pPr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79189E-832F-4729-AEB9-A28C98B20D31}" type="slidenum">
              <a:rPr lang="ru-RU" altLang="ru-RU"/>
              <a:pPr/>
              <a:t>14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2914650"/>
            <a:ext cx="5792688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0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766a234c5243569a15a8bdd6b57210ba_big.jpg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lum bright="70000" contrast="-70000"/>
          </a:blip>
          <a:stretch>
            <a:fillRect/>
          </a:stretch>
        </p:blipFill>
        <p:spPr>
          <a:xfrm>
            <a:off x="2843808" y="843558"/>
            <a:ext cx="3415202" cy="3913104"/>
          </a:xfrm>
          <a:prstGeom prst="rect">
            <a:avLst/>
          </a:prstGeom>
          <a:effectLst/>
        </p:spPr>
      </p:pic>
      <p:pic>
        <p:nvPicPr>
          <p:cNvPr id="7" name="Рисунок 6" descr="12440279.png"/>
          <p:cNvPicPr>
            <a:picLocks noChangeAspect="1"/>
          </p:cNvPicPr>
          <p:nvPr userDrawn="1"/>
        </p:nvPicPr>
        <p:blipFill>
          <a:blip r:embed="rId15" cstate="print">
            <a:lum bright="70000" contrast="-70000"/>
          </a:blip>
          <a:stretch>
            <a:fillRect/>
          </a:stretch>
        </p:blipFill>
        <p:spPr>
          <a:xfrm>
            <a:off x="179512" y="3363838"/>
            <a:ext cx="1584176" cy="15841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200151"/>
            <a:ext cx="8219256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Рамка 7"/>
          <p:cNvSpPr/>
          <p:nvPr userDrawn="1"/>
        </p:nvSpPr>
        <p:spPr>
          <a:xfrm>
            <a:off x="0" y="0"/>
            <a:ext cx="9144000" cy="5143500"/>
          </a:xfrm>
          <a:prstGeom prst="frame">
            <a:avLst>
              <a:gd name="adj1" fmla="val 4260"/>
            </a:avLst>
          </a:prstGeom>
          <a:blipFill dpi="0" rotWithShape="1">
            <a:blip r:embed="rId16" cstate="print">
              <a:lum bright="10000"/>
            </a:blip>
            <a:srcRect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.pinimg.com/originals/bc/11/cf/bc11cfef5fd2ecb1a89e5bac1cd3752a.jpg" TargetMode="External"/><Relationship Id="rId2" Type="http://schemas.openxmlformats.org/officeDocument/2006/relationships/hyperlink" Target="https://ds04.infourok.ru/uploads/ex/0057/00036f3e-f64e58e3/hello_html_5071229b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2.bp.blogspot.com/--Ay3SHeL_5E/UldEzDZ1ZsI/AAAAAAAAAdk/pNQPXaIiZWA/s1600/83382342_0_61cd3_2c69d07a_Ljpg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3382342_0_61cd3_2c69d07a_Ljp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3219822"/>
            <a:ext cx="1720602" cy="172060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000114"/>
            <a:ext cx="6393305" cy="77954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УУД на уроках литературного </a:t>
            </a: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чтения в</a:t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начальных классах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14942" y="2857502"/>
            <a:ext cx="3605530" cy="2018504"/>
          </a:xfrm>
        </p:spPr>
        <p:txBody>
          <a:bodyPr>
            <a:normAutofit/>
          </a:bodyPr>
          <a:lstStyle/>
          <a:p>
            <a:pPr lvl="0"/>
            <a:endParaRPr lang="ru-RU" sz="16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6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МКОУ «Станционная СОШ»</a:t>
            </a:r>
          </a:p>
          <a:p>
            <a:pPr lvl="0"/>
            <a:r>
              <a:rPr lang="ru-RU" sz="16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Воловского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района  Тульской 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</a:p>
          <a:p>
            <a:pPr lvl="0"/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Мареева Т.А.</a:t>
            </a:r>
            <a:endParaRPr lang="ru-RU" sz="1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1000114"/>
            <a:ext cx="7128792" cy="1296144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5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altLang="ru-RU" sz="4000" b="1" dirty="0" smtClean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428625" y="428625"/>
            <a:ext cx="8715375" cy="4714875"/>
          </a:xfrm>
        </p:spPr>
        <p:txBody>
          <a:bodyPr>
            <a:normAutofit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ru-RU" alt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коммуникативных УУД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Устный рассказ о героях, о личных впечатлениях по прочитанному;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Пересказ, чтение наизусть, словесное иллюстрирование; </a:t>
            </a:r>
          </a:p>
          <a:p>
            <a:pPr eaLnBrk="1" hangingPunct="1">
              <a:buFont typeface="Arial" pitchFamily="34" charset="0"/>
              <a:buNone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-    Беседы, обсуждение творческих работ, защита творческих проектов;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Викторины,  интеллектуальные командные игры, творческие конкурсы, работа в группах, чтение по ролям.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Постановка вопросов по изучаемому произведению. 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Участие в диалоге или дискуссии о героях и их поступках.</a:t>
            </a:r>
          </a:p>
          <a:p>
            <a:pPr eaLnBrk="1" hangingPunct="1">
              <a:buFontTx/>
              <a:buChar char="-"/>
            </a:pPr>
            <a:endParaRPr lang="ru-RU" altLang="ru-RU" sz="1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b="1" smtClean="0">
                <a:solidFill>
                  <a:srgbClr val="FFFF00"/>
                </a:solidFill>
                <a:latin typeface="Arial" pitchFamily="34" charset="0"/>
              </a:rPr>
              <a:t>                         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285750" y="589360"/>
            <a:ext cx="8858250" cy="3788569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ru-RU" altLang="ru-RU" sz="4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регулятивных УУД</a:t>
            </a:r>
            <a:endParaRPr lang="ru-RU" altLang="ru-RU" sz="1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3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30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000" i="1" dirty="0" smtClean="0">
                <a:latin typeface="Times New Roman" pitchFamily="18" charset="0"/>
                <a:cs typeface="Times New Roman" pitchFamily="18" charset="0"/>
              </a:rPr>
              <a:t>Формируем умение высказывать своё предположение на основе работы с материалом учебника;</a:t>
            </a:r>
          </a:p>
          <a:p>
            <a:pPr>
              <a:buFont typeface="Arial" pitchFamily="34" charset="0"/>
              <a:buNone/>
            </a:pPr>
            <a:r>
              <a:rPr lang="ru-RU" altLang="ru-RU" sz="3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3000" i="1" dirty="0" smtClean="0">
                <a:latin typeface="Times New Roman" pitchFamily="18" charset="0"/>
                <a:cs typeface="Times New Roman" pitchFamily="18" charset="0"/>
              </a:rPr>
              <a:t>  Формируем умение оценивать учебные действия в соответствии с поставленной задачей;</a:t>
            </a:r>
          </a:p>
          <a:p>
            <a:pPr>
              <a:buFont typeface="Arial" pitchFamily="34" charset="0"/>
              <a:buNone/>
            </a:pPr>
            <a:r>
              <a:rPr lang="ru-RU" altLang="ru-RU" sz="3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3000" i="1" dirty="0" smtClean="0">
                <a:latin typeface="Times New Roman" pitchFamily="18" charset="0"/>
                <a:cs typeface="Times New Roman" pitchFamily="18" charset="0"/>
              </a:rPr>
              <a:t>  Формируем умение прогнозировать предстоящую работу (составлять план);</a:t>
            </a:r>
          </a:p>
          <a:p>
            <a:pPr>
              <a:buFont typeface="Arial" pitchFamily="34" charset="0"/>
              <a:buNone/>
            </a:pPr>
            <a:r>
              <a:rPr lang="ru-RU" altLang="ru-RU" sz="30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3000" i="1" dirty="0" smtClean="0">
                <a:latin typeface="Times New Roman" pitchFamily="18" charset="0"/>
                <a:cs typeface="Times New Roman" pitchFamily="18" charset="0"/>
              </a:rPr>
              <a:t> Формируем умение осуществлять познавательную и личностную рефлексию.</a:t>
            </a:r>
          </a:p>
          <a:p>
            <a:pPr eaLnBrk="1" hangingPunct="1">
              <a:buFontTx/>
              <a:buChar char="-"/>
            </a:pPr>
            <a:endParaRPr lang="ru-RU" altLang="ru-RU" sz="24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5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altLang="ru-RU" sz="4000" b="1" smtClean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285750" y="589360"/>
            <a:ext cx="8858250" cy="3788569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ru-RU" alt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регулятивных УУД</a:t>
            </a: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«Что тебе надо было сделать? Что удалось, а что не получилось? Оцени свою работу»</a:t>
            </a:r>
          </a:p>
          <a:p>
            <a:pPr eaLnBrk="1" hangingPunct="1">
              <a:buFontTx/>
              <a:buChar char="-"/>
            </a:pP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 чего все начиналось? Как, по-твоему, развернутся события дальше и чем они закончатся?» </a:t>
            </a:r>
          </a:p>
          <a:p>
            <a:pPr eaLnBrk="1" hangingPunct="1">
              <a:buFontTx/>
              <a:buChar char="-"/>
            </a:pP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«Прочитай заголовок следующего произведения. Подумай, о ком оно, страшное или нет, сказка или рассказ?» </a:t>
            </a:r>
          </a:p>
          <a:p>
            <a:pPr eaLnBrk="1" hangingPunct="1">
              <a:buFontTx/>
              <a:buChar char="-"/>
            </a:pP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«Читай внимательно. Найди, исправь ошибки и прочитай правильно. Какие ошибки при чтении допустил одноклассник?»</a:t>
            </a:r>
          </a:p>
          <a:p>
            <a:pPr eaLnBrk="1" hangingPunct="1">
              <a:buFontTx/>
              <a:buChar char="-"/>
            </a:pPr>
            <a:endParaRPr lang="ru-RU" altLang="ru-RU" sz="18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1549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ru-RU" sz="4000" b="1" dirty="0" smtClean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227013" y="589359"/>
            <a:ext cx="8858250" cy="4071938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ru-RU" altLang="ru-RU" sz="43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личностных УУД</a:t>
            </a:r>
            <a:endParaRPr lang="ru-RU" altLang="ru-RU" sz="1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None/>
              <a:defRPr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 умение высказывать своё отношение к героям, выражать свои эмоции;</a:t>
            </a:r>
          </a:p>
          <a:p>
            <a:pPr>
              <a:buFont typeface="Arial" pitchFamily="34" charset="0"/>
              <a:buNone/>
              <a:defRPr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Формируем мотивации к обучению и целенаправленной познавательной</a:t>
            </a:r>
          </a:p>
          <a:p>
            <a:pPr>
              <a:buFont typeface="Arial" pitchFamily="34" charset="0"/>
              <a:buNone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деятельности;</a:t>
            </a:r>
          </a:p>
          <a:p>
            <a:pPr>
              <a:buFont typeface="Arial" pitchFamily="34" charset="0"/>
              <a:buNone/>
              <a:defRPr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Формируем умение оценивать поступки в соответствии с определённой ситуацией.</a:t>
            </a:r>
          </a:p>
          <a:p>
            <a:pPr>
              <a:buFont typeface="Arial" pitchFamily="34" charset="0"/>
              <a:buNone/>
              <a:defRPr/>
            </a:pPr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8" descr="5a0ccb1a23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1" y="4179094"/>
            <a:ext cx="2619375" cy="964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1549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ru-RU" sz="4000" b="1" dirty="0" smtClean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285750" y="642937"/>
            <a:ext cx="8858250" cy="4071938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ru-RU" altLang="ru-RU" sz="43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личностных УУД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alt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Расскажи,  что ты чувствуешь?»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«Для чего писатель рассказал эту историю? В чем мудрость произведения?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 «Представь себя в такой ситуации. Как бы ты повел себя на месте …?»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alt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Инсценирование</a:t>
            </a:r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чтение по ролям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«Если бы ты был..»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чем мудрость (мораль) произведения?</a:t>
            </a:r>
          </a:p>
        </p:txBody>
      </p:sp>
      <p:pic>
        <p:nvPicPr>
          <p:cNvPr id="6148" name="Picture 8" descr="5a0ccb1a23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214692"/>
            <a:ext cx="2619375" cy="964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627784" y="267494"/>
            <a:ext cx="3672408" cy="354457"/>
          </a:xfrm>
          <a:ln w="57150"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ИНТЕРНЕТ РЕСУРСЫ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699542"/>
            <a:ext cx="7399058" cy="424847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300" u="sng" dirty="0" smtClean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https</a:t>
            </a:r>
            <a:r>
              <a:rPr lang="ru-RU" sz="1300" u="sng" dirty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://ds04.infourok.ru/uploads/ex/0057/00036f3e-f64e58e3/hello_html_5071229b.jpg</a:t>
            </a:r>
            <a:r>
              <a:rPr lang="ru-RU" sz="13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3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https://i.pinimg.com/originals/bc/11/cf/bc11cfef5fd2ecb1a89e5bac1cd3752a.jpg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3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https://2.bp.blogspot.com/--Ay3SHeL_5E/UldEzDZ1ZsI/AAAAAAAAAdk/pNQPXaIiZWA/s1600/83382342_0_61cd3_2c69d07a_Ljpg.png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300" u="sng" dirty="0" smtClean="0">
                <a:latin typeface="Times New Roman" pitchFamily="18" charset="0"/>
                <a:cs typeface="Times New Roman" pitchFamily="18" charset="0"/>
              </a:rPr>
              <a:t>https://st4.depositphotos.com/1341451/28086/i/950/depositphotos_280868898-stock</a:t>
            </a:r>
            <a:endParaRPr lang="ru-RU" sz="13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endParaRPr lang="ru-RU" sz="1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214296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УУД</a:t>
            </a:r>
            <a:r>
              <a:rPr lang="ru-RU" sz="4000" i="1" dirty="0" smtClean="0">
                <a:solidFill>
                  <a:schemeClr val="accent2">
                    <a:lumMod val="75000"/>
                  </a:schemeClr>
                </a:solidFill>
              </a:rPr>
              <a:t> –</a:t>
            </a:r>
            <a:r>
              <a:rPr lang="ru-RU" sz="4000" i="1" dirty="0" smtClean="0"/>
              <a:t>совокупность способов действия учащегося( а также связанных с ними навыков учебной работы), обеспечивающих его способность к самостоятельному усвоению новых знаний и умений, включая организацию этого процесса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91571" y="680567"/>
            <a:ext cx="76290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2200" i="1" dirty="0"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24385" y="558581"/>
            <a:ext cx="8001000" cy="685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Универсальные учебные действия</a:t>
            </a:r>
            <a:endParaRPr kumimoji="0" lang="ru-RU" sz="4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3255048" y="350261"/>
            <a:ext cx="696516" cy="20367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5265130" y="404235"/>
            <a:ext cx="696516" cy="19288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818653" y="1768079"/>
            <a:ext cx="3643312" cy="3000375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n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в широком значении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n>
                  <a:solidFill>
                    <a:schemeClr val="tx1"/>
                  </a:solidFill>
                </a:ln>
                <a:solidFill>
                  <a:prstClr val="black"/>
                </a:solidFill>
              </a:rPr>
              <a:t>умение учиться, т.е. способность субъекта к саморазвитию и самосовершенствованию путем сознательного и активного присвоения нового социального опыта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11488" y="1798786"/>
            <a:ext cx="3714750" cy="3000375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n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в узком значении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prstClr val="black"/>
                </a:solidFill>
              </a:rPr>
              <a:t>совокупность способов действия учащегося (а также связанных с ними навыков учебной работы), обеспечивающих его способность к самостоятельному усвоению новых знаний и умений, включая организацию этого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xmlns="" val="233366625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85852" y="285734"/>
            <a:ext cx="6643734" cy="94655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Функции универсальных учебных действий 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1214428"/>
            <a:ext cx="6786610" cy="2123659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возможностей </a:t>
            </a:r>
            <a:r>
              <a:rPr lang="ru-RU" dirty="0" smtClean="0"/>
              <a:t>обучающегося самостоятельно осуществлять деятельность учения, ставить учебные цели, искать и использовать необходимые средства и способы их достижения, контролировать и оценивать процесс и результаты деятельности;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786064"/>
            <a:ext cx="6786610" cy="2000548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условий </a:t>
            </a:r>
            <a:r>
              <a:rPr lang="ru-RU" sz="2000" dirty="0" smtClean="0">
                <a:solidFill>
                  <a:schemeClr val="tx1"/>
                </a:solidFill>
              </a:rPr>
              <a:t>для гармоничного развития личности и её самореализации на основе готовности к непрерывному образованию;</a:t>
            </a:r>
            <a:r>
              <a:rPr lang="ru-RU" sz="2000" i="1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обеспечению успешного усвоения знаний, формирования умений, навыков и компетентностей в любой предметной области.</a:t>
            </a:r>
            <a:r>
              <a:rPr lang="ru-RU" sz="20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348" y="2214562"/>
            <a:ext cx="1656000" cy="249271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0" y="1357304"/>
            <a:ext cx="8643966" cy="7143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i="1" dirty="0" smtClean="0">
                <a:cs typeface="Aharoni" pitchFamily="2" charset="-79"/>
              </a:rPr>
              <a:t>      Средством формирования УУД служат тексты учебника,      рабочей тетради,  методический аппарат</a:t>
            </a:r>
            <a:r>
              <a:rPr lang="ru-RU" sz="2400" dirty="0" smtClean="0">
                <a:cs typeface="Aharoni" pitchFamily="2" charset="-79"/>
              </a:rPr>
              <a:t>. </a:t>
            </a:r>
            <a:endParaRPr lang="ru-RU" sz="2400" dirty="0">
              <a:cs typeface="Aharoni" pitchFamily="2" charset="-79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488" y="2285998"/>
            <a:ext cx="2657872" cy="1375449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7884" y="3000378"/>
            <a:ext cx="2945904" cy="151898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428596" y="428610"/>
            <a:ext cx="8186766" cy="706057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i="1" dirty="0" smtClean="0">
                <a:cs typeface="Aharoni" pitchFamily="2" charset="-79"/>
              </a:rPr>
              <a:t>Требования </a:t>
            </a:r>
            <a:r>
              <a:rPr lang="ru-RU" sz="2400" i="1" dirty="0">
                <a:cs typeface="Aharoni" pitchFamily="2" charset="-79"/>
              </a:rPr>
              <a:t>ФГОС НОО к формированию УУД нашли отражение в планируемых результатах освоения программы учебного предмета «Литературное чтение</a:t>
            </a:r>
            <a:r>
              <a:rPr lang="ru-RU" sz="2400" i="1" dirty="0" smtClean="0">
                <a:cs typeface="Aharoni" pitchFamily="2" charset="-79"/>
              </a:rPr>
              <a:t>».</a:t>
            </a:r>
            <a:r>
              <a:rPr lang="ru-RU" sz="2400" dirty="0" smtClean="0">
                <a:cs typeface="Aharoni" pitchFamily="2" charset="-79"/>
              </a:rPr>
              <a:t/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solidFill>
                  <a:srgbClr val="002060"/>
                </a:solidFill>
                <a:cs typeface="Aharoni" pitchFamily="2" charset="-79"/>
              </a:rPr>
              <a:t> </a:t>
            </a:r>
            <a:endParaRPr lang="ru-RU" sz="2400" dirty="0">
              <a:solidFill>
                <a:srgbClr val="002060"/>
              </a:solidFill>
              <a:cs typeface="Aharoni" pitchFamily="2" charset="-79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91571" y="680567"/>
            <a:ext cx="76290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2200" i="1" dirty="0"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85274" y="573207"/>
            <a:ext cx="5757223" cy="1095233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05970" y="857238"/>
            <a:ext cx="6074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Универсальные учебные действия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4282" y="1857370"/>
            <a:ext cx="2928958" cy="1071563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Личностные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394845" y="3058111"/>
            <a:ext cx="2857500" cy="1071563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Регулятивные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57752" y="3071816"/>
            <a:ext cx="2857500" cy="1071563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Познавательные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715008" y="1811047"/>
            <a:ext cx="3070668" cy="1071563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Коммуникативные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 flipV="1">
            <a:off x="2060814" y="1607024"/>
            <a:ext cx="614149" cy="255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4" idx="5"/>
          </p:cNvCxnSpPr>
          <p:nvPr/>
        </p:nvCxnSpPr>
        <p:spPr>
          <a:xfrm rot="16200000" flipH="1">
            <a:off x="6613843" y="1393574"/>
            <a:ext cx="313929" cy="5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698847" y="1968690"/>
            <a:ext cx="1412543" cy="832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754538" y="1977219"/>
            <a:ext cx="1381836" cy="764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-252413" y="1"/>
            <a:ext cx="9396413" cy="375047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altLang="ru-RU" sz="3600" b="1" dirty="0" smtClean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357188" y="535782"/>
            <a:ext cx="8786812" cy="4607719"/>
          </a:xfrm>
        </p:spPr>
        <p:txBody>
          <a:bodyPr>
            <a:normAutofit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ru-RU" alt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познавательных УУД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Выделение главного, составление «цепочек последовательностей»;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Поиск информации в различных источниках,  ориентирование в книге;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Характеристика и сравнение персонажей и произведений; 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Выполнение заданий творческого характера;</a:t>
            </a:r>
          </a:p>
          <a:p>
            <a:pPr eaLnBrk="1" hangingPunct="1">
              <a:buFontTx/>
              <a:buChar char="-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Установление причинно – следственных связей,  анализ, обобщение, классификация.</a:t>
            </a:r>
          </a:p>
          <a:p>
            <a:pPr eaLnBrk="1" hangingPunct="1">
              <a:buFontTx/>
              <a:buChar char="-"/>
            </a:pP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5978"/>
            <a:ext cx="8186766" cy="1079887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Познавательные универсальные учебные действия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214428"/>
            <a:ext cx="69127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Постановка и решение проблемы</a:t>
            </a:r>
            <a:r>
              <a:rPr lang="ru-RU" dirty="0"/>
              <a:t> (учебных задач творческого и поискового характера под руководством учителя): выполнение проектов индивидуально, в парах и группах; презентации творческих работ и проектов; подготовка и проведение конкурсов, библиотечных уроков, литературных уроков в музеях также способствует формированию и развитию универсальных учебных действий средствами литературного чтения.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 rot="-900000">
            <a:off x="5654156" y="3225576"/>
            <a:ext cx="1368000" cy="1365967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424807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5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altLang="ru-RU" sz="4000" b="1" dirty="0" smtClean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28625" y="428625"/>
            <a:ext cx="8715375" cy="4714875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ru-RU" altLang="ru-RU" sz="3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коммуникативных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ru-RU" altLang="ru-RU" sz="3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УУД</a:t>
            </a:r>
            <a:endParaRPr lang="ru-RU" altLang="ru-RU" sz="2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b="1" i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altLang="ru-RU" i="1" dirty="0" smtClean="0">
                <a:latin typeface="Times New Roman" pitchFamily="18" charset="0"/>
                <a:cs typeface="Times New Roman" pitchFamily="18" charset="0"/>
              </a:rPr>
              <a:t>Формируем умение слушать и понимать других;</a:t>
            </a:r>
          </a:p>
          <a:p>
            <a:pPr>
              <a:buFont typeface="Arial" pitchFamily="34" charset="0"/>
              <a:buNone/>
            </a:pPr>
            <a:r>
              <a:rPr lang="ru-RU" altLang="ru-RU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i="1" dirty="0" smtClean="0">
                <a:latin typeface="Times New Roman" pitchFamily="18" charset="0"/>
                <a:cs typeface="Times New Roman" pitchFamily="18" charset="0"/>
              </a:rPr>
              <a:t> Формируем умение строить речевое высказывание в соответствии с поставленными задачами;</a:t>
            </a:r>
          </a:p>
          <a:p>
            <a:pPr>
              <a:buFont typeface="Arial" pitchFamily="34" charset="0"/>
              <a:buNone/>
            </a:pPr>
            <a:r>
              <a:rPr lang="ru-RU" altLang="ru-RU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i="1" dirty="0" smtClean="0">
                <a:latin typeface="Times New Roman" pitchFamily="18" charset="0"/>
                <a:cs typeface="Times New Roman" pitchFamily="18" charset="0"/>
              </a:rPr>
              <a:t> Формируем умение оформлять свои мысли в устной форме;</a:t>
            </a:r>
          </a:p>
          <a:p>
            <a:pPr>
              <a:buFont typeface="Arial" pitchFamily="34" charset="0"/>
              <a:buNone/>
            </a:pPr>
            <a:r>
              <a:rPr lang="ru-RU" altLang="ru-RU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i="1" dirty="0" smtClean="0">
                <a:latin typeface="Times New Roman" pitchFamily="18" charset="0"/>
                <a:cs typeface="Times New Roman" pitchFamily="18" charset="0"/>
              </a:rPr>
              <a:t> Формируем умение работать в паре.</a:t>
            </a:r>
          </a:p>
          <a:p>
            <a:pPr>
              <a:buFont typeface="Arial" pitchFamily="34" charset="0"/>
              <a:buNone/>
            </a:pPr>
            <a:r>
              <a:rPr lang="ru-RU" altLang="ru-RU" sz="28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1" hangingPunct="1">
              <a:buFontTx/>
              <a:buChar char="-"/>
            </a:pPr>
            <a:endParaRPr lang="ru-RU" alt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610</Words>
  <Application>Microsoft Office PowerPoint</Application>
  <PresentationFormat>Экран (16:9)</PresentationFormat>
  <Paragraphs>78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 Формирование УУД на уроках литературного чтения в начальных классах </vt:lpstr>
      <vt:lpstr>       УУД –совокупность способов действия учащегося( а также связанных с ними навыков учебной работы), обеспечивающих его способность к самостоятельному усвоению новых знаний и умений, включая организацию этого процесса.</vt:lpstr>
      <vt:lpstr>Слайд 3</vt:lpstr>
      <vt:lpstr>Функции универсальных учебных действий </vt:lpstr>
      <vt:lpstr> Требования ФГОС НОО к формированию УУД нашли отражение в планируемых результатах освоения программы учебного предмета «Литературное чтение».  </vt:lpstr>
      <vt:lpstr>Слайд 6</vt:lpstr>
      <vt:lpstr>Слайд 7</vt:lpstr>
      <vt:lpstr>Познавательные универсальные учебные действия</vt:lpstr>
      <vt:lpstr>Слайд 9</vt:lpstr>
      <vt:lpstr>Слайд 10</vt:lpstr>
      <vt:lpstr>                         </vt:lpstr>
      <vt:lpstr>Слайд 12</vt:lpstr>
      <vt:lpstr>Слайд 13</vt:lpstr>
      <vt:lpstr>Слайд 14</vt:lpstr>
      <vt:lpstr>ИНТЕРНЕТ РЕСУРСЫ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Универсальный</dc:title>
  <dc:subject>шаблон</dc:subject>
  <dc:creator>Бейгул Ольга Куприяновна г. Антрацит</dc:creator>
  <cp:lastModifiedBy>Татьяна Анатольевна</cp:lastModifiedBy>
  <cp:revision>182</cp:revision>
  <dcterms:created xsi:type="dcterms:W3CDTF">2018-01-15T20:25:45Z</dcterms:created>
  <dcterms:modified xsi:type="dcterms:W3CDTF">2020-04-21T08:41:03Z</dcterms:modified>
</cp:coreProperties>
</file>