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6" r:id="rId9"/>
    <p:sldId id="268" r:id="rId10"/>
    <p:sldId id="269" r:id="rId11"/>
    <p:sldId id="270" r:id="rId12"/>
    <p:sldId id="279" r:id="rId13"/>
    <p:sldId id="280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нтина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41" d="100"/>
          <a:sy n="41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3790A-7417-4F6A-8E13-19825BFB6C13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F2563-A02A-49A5-9805-A89AD0153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3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63-A02A-49A5-9805-A89AD0153F8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7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E21E01-647A-43C5-B638-0CE0FF034A50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BB6B80-082F-4533-84F3-912517FBCC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hopv.ru/shveinaya_mashina_sinbo_ssw101-p-381829.html?osCsid=f3c3721d59342b4f8a44d0d4ac372464" TargetMode="External"/><Relationship Id="rId2" Type="http://schemas.openxmlformats.org/officeDocument/2006/relationships/hyperlink" Target="http://first-ever.ru/samaya-pervaya-shvejnaya-mashinka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900igr.net/prezentatsii/tekhnologija/SHvejnye-mashiny/007-Fabrichno-remeslennaja-shvejnaja-mashina-Gou-chelnochnogo-stezhka-dlja.html" TargetMode="External"/><Relationship Id="rId5" Type="http://schemas.openxmlformats.org/officeDocument/2006/relationships/hyperlink" Target="http://images.yandex.ru/yandsearch?text=%D0%B2%D1%8F%D0%B7%D0%B0%D0%BB%D1%8C%D0%BD%D1%8B%D0%B5%20%D0%BC%D0%B0%D1%88%D0%B8%D0%BD%D1%8B&amp;stype=image&amp;noreask=1&amp;lr=54" TargetMode="External"/><Relationship Id="rId4" Type="http://schemas.openxmlformats.org/officeDocument/2006/relationships/hyperlink" Target="http://rusalka-7.ucoz.ru/index/mashinovedeni/0-1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5637010" cy="882119"/>
          </a:xfrm>
        </p:spPr>
        <p:txBody>
          <a:bodyPr/>
          <a:lstStyle/>
          <a:p>
            <a:pPr algn="ctr"/>
            <a:r>
              <a:rPr lang="ru-RU" dirty="0" smtClean="0"/>
              <a:t>Выполнила учитель технологии</a:t>
            </a:r>
          </a:p>
          <a:p>
            <a:pPr algn="ctr"/>
            <a:r>
              <a:rPr lang="ru-RU" dirty="0" smtClean="0"/>
              <a:t>Попова В.М.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340768"/>
            <a:ext cx="7570843" cy="3168351"/>
          </a:xfrm>
        </p:spPr>
        <p:txBody>
          <a:bodyPr/>
          <a:lstStyle/>
          <a:p>
            <a:pPr algn="ctr"/>
            <a:r>
              <a:rPr lang="ru-RU" dirty="0"/>
              <a:t>Основы </a:t>
            </a:r>
            <a:r>
              <a:rPr lang="ru-RU" dirty="0" smtClean="0"/>
              <a:t>машиноведения</a:t>
            </a:r>
            <a:br>
              <a:rPr lang="ru-RU" dirty="0" smtClean="0"/>
            </a:br>
            <a:r>
              <a:rPr lang="ru-RU" sz="3600" dirty="0" smtClean="0"/>
              <a:t>  </a:t>
            </a:r>
            <a:r>
              <a:rPr lang="ru-RU" sz="3600" dirty="0"/>
              <a:t>Т</a:t>
            </a:r>
            <a:r>
              <a:rPr lang="ru-RU" sz="3600" dirty="0" smtClean="0"/>
              <a:t>ехнология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5 класс</a:t>
            </a:r>
            <a:r>
              <a:rPr lang="ru-RU" sz="3600" dirty="0">
                <a:latin typeface="Century Gothic" pitchFamily="34" charset="0"/>
              </a:rPr>
              <a:t/>
            </a:r>
            <a:br>
              <a:rPr lang="ru-RU" sz="3600" dirty="0">
                <a:latin typeface="Century Gothic" pitchFamily="34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90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8"/>
            <a:ext cx="3636085" cy="720081"/>
          </a:xfrm>
        </p:spPr>
        <p:txBody>
          <a:bodyPr/>
          <a:lstStyle/>
          <a:p>
            <a:pPr algn="ctr"/>
            <a:r>
              <a:rPr lang="ru-RU" sz="4400" dirty="0" err="1" smtClean="0"/>
              <a:t>Оверлок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124744"/>
            <a:ext cx="4104456" cy="5184576"/>
          </a:xfrm>
        </p:spPr>
        <p:txBody>
          <a:bodyPr>
            <a:normAutofit/>
          </a:bodyPr>
          <a:lstStyle/>
          <a:p>
            <a:r>
              <a:rPr lang="ru-RU" sz="1600" b="1" dirty="0" err="1"/>
              <a:t>Оверлок</a:t>
            </a:r>
            <a:r>
              <a:rPr lang="ru-RU" sz="1600" dirty="0"/>
              <a:t> - это швейная машина, основное предназначение которой - </a:t>
            </a:r>
            <a:r>
              <a:rPr lang="ru-RU" sz="1600" b="1" u="sng" dirty="0"/>
              <a:t>обрезка и обработка краёв ткани </a:t>
            </a:r>
            <a:r>
              <a:rPr lang="ru-RU" sz="1600" dirty="0"/>
              <a:t>при шитье изделий из сыпучих тканей. Несколько нитей прочно охватывают срез материала и, образуя </a:t>
            </a:r>
            <a:r>
              <a:rPr lang="ru-RU" sz="1600" dirty="0" err="1"/>
              <a:t>краеобметочные</a:t>
            </a:r>
            <a:r>
              <a:rPr lang="ru-RU" sz="1600" dirty="0"/>
              <a:t> швы, препятствуют роспуску материала.</a:t>
            </a:r>
          </a:p>
          <a:p>
            <a:r>
              <a:rPr lang="ru-RU" sz="1600" b="1" dirty="0" err="1"/>
              <a:t>Оверлок</a:t>
            </a:r>
            <a:r>
              <a:rPr lang="ru-RU" sz="1600" dirty="0"/>
              <a:t> не заменяет швейную машину, а лишь служит ее дополнением, позволяя делать те операции, с которыми швейная машина в силу своих конструктивных </a:t>
            </a:r>
            <a:r>
              <a:rPr lang="ru-RU" sz="1600" dirty="0" smtClean="0"/>
              <a:t>особенностей </a:t>
            </a:r>
            <a:r>
              <a:rPr lang="ru-RU" sz="1600" dirty="0"/>
              <a:t>справиться не в состоянии. </a:t>
            </a:r>
            <a:endParaRPr lang="ru-RU" sz="1600" dirty="0" smtClean="0"/>
          </a:p>
          <a:p>
            <a:r>
              <a:rPr lang="ru-RU" sz="1600" b="1" dirty="0" err="1" smtClean="0"/>
              <a:t>Оверлок</a:t>
            </a:r>
            <a:r>
              <a:rPr lang="ru-RU" sz="1600" b="1" dirty="0" smtClean="0"/>
              <a:t> может быть:</a:t>
            </a:r>
          </a:p>
          <a:p>
            <a:r>
              <a:rPr lang="ru-RU" sz="1600" dirty="0" smtClean="0"/>
              <a:t>-  одно, двух, </a:t>
            </a:r>
            <a:r>
              <a:rPr lang="ru-RU" sz="1600" dirty="0" err="1" smtClean="0"/>
              <a:t>трехигольная</a:t>
            </a:r>
            <a:r>
              <a:rPr lang="ru-RU" sz="1600" dirty="0"/>
              <a:t>;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-  2-8 ниточный,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smtClean="0"/>
              <a:t> до 58 </a:t>
            </a:r>
            <a:r>
              <a:rPr lang="ru-RU" sz="1600" dirty="0"/>
              <a:t>типов </a:t>
            </a:r>
            <a:r>
              <a:rPr lang="ru-RU" sz="1600" dirty="0" smtClean="0"/>
              <a:t>швов.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7363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276871"/>
            <a:ext cx="2664296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221088"/>
            <a:ext cx="26642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59632" y="188640"/>
            <a:ext cx="6264695" cy="648072"/>
          </a:xfrm>
        </p:spPr>
        <p:txBody>
          <a:bodyPr/>
          <a:lstStyle/>
          <a:p>
            <a:endParaRPr lang="ru-RU" dirty="0"/>
          </a:p>
          <a:p>
            <a:r>
              <a:rPr lang="ru-RU" sz="3200" dirty="0" smtClean="0"/>
              <a:t>Вязальные машины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04614" y="1350771"/>
            <a:ext cx="144016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3429000"/>
            <a:ext cx="6110064" cy="504056"/>
          </a:xfrm>
        </p:spPr>
        <p:txBody>
          <a:bodyPr/>
          <a:lstStyle/>
          <a:p>
            <a:pPr algn="ctr"/>
            <a:r>
              <a:rPr lang="ru-RU" sz="2400" dirty="0" err="1" smtClean="0"/>
              <a:t>Швейно</a:t>
            </a:r>
            <a:r>
              <a:rPr lang="ru-RU" sz="2400" dirty="0" smtClean="0"/>
              <a:t> – вышивальные машины</a:t>
            </a: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292950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221088"/>
            <a:ext cx="28083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49434"/>
            <a:ext cx="3001516" cy="223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29523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8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5044"/>
            <a:ext cx="7776864" cy="648072"/>
          </a:xfrm>
        </p:spPr>
        <p:txBody>
          <a:bodyPr/>
          <a:lstStyle/>
          <a:p>
            <a:pPr algn="ctr"/>
            <a:r>
              <a:rPr lang="ru-RU" sz="2800" dirty="0" smtClean="0"/>
              <a:t>Виды приводов для швейной машинки: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808312" cy="222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12684"/>
            <a:ext cx="2736304" cy="22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92" y="3536971"/>
            <a:ext cx="3096344" cy="21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53699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u="sng" dirty="0" smtClean="0"/>
              <a:t>Привод</a:t>
            </a:r>
            <a:r>
              <a:rPr lang="ru-RU" sz="2400" dirty="0" smtClean="0"/>
              <a:t>- </a:t>
            </a:r>
            <a:r>
              <a:rPr lang="ru-RU" sz="2400" dirty="0"/>
              <a:t>это устройство, с помощью которого машина приводиться в </a:t>
            </a:r>
            <a:r>
              <a:rPr lang="ru-RU" sz="2400" dirty="0" smtClean="0"/>
              <a:t>движение.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7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6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250713"/>
            <a:ext cx="3600400" cy="5202623"/>
          </a:xfrm>
        </p:spPr>
        <p:txBody>
          <a:bodyPr/>
          <a:lstStyle/>
          <a:p>
            <a:pPr algn="l"/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 Основные детали:</a:t>
            </a:r>
            <a:br>
              <a:rPr lang="ru-RU" sz="1600" dirty="0"/>
            </a:br>
            <a:r>
              <a:rPr lang="ru-RU" sz="1600" dirty="0"/>
              <a:t>1. Моталка;</a:t>
            </a:r>
            <a:br>
              <a:rPr lang="ru-RU" sz="1600" dirty="0"/>
            </a:br>
            <a:r>
              <a:rPr lang="ru-RU" sz="1600" dirty="0"/>
              <a:t>2. Регулятор длины стежка;</a:t>
            </a:r>
            <a:br>
              <a:rPr lang="ru-RU" sz="1600" dirty="0"/>
            </a:br>
            <a:r>
              <a:rPr lang="ru-RU" sz="1600" dirty="0"/>
              <a:t>3. Регулятор натяжения верхней нити;</a:t>
            </a:r>
            <a:br>
              <a:rPr lang="ru-RU" sz="1600" dirty="0"/>
            </a:br>
            <a:r>
              <a:rPr lang="ru-RU" sz="1600" dirty="0"/>
              <a:t>4. Рычаг подъема лапки;</a:t>
            </a:r>
            <a:br>
              <a:rPr lang="ru-RU" sz="1600" dirty="0"/>
            </a:br>
            <a:r>
              <a:rPr lang="ru-RU" sz="1600" dirty="0"/>
              <a:t>5. </a:t>
            </a:r>
            <a:r>
              <a:rPr lang="ru-RU" sz="1600" dirty="0" err="1"/>
              <a:t>Нитепритягиватель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6. </a:t>
            </a:r>
            <a:r>
              <a:rPr lang="ru-RU" sz="1600" dirty="0" err="1"/>
              <a:t>Игловодитель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7. Иглодержатель;</a:t>
            </a:r>
            <a:br>
              <a:rPr lang="ru-RU" sz="1600" dirty="0"/>
            </a:br>
            <a:r>
              <a:rPr lang="ru-RU" sz="1600" dirty="0"/>
              <a:t>8. Рейка двигателя ткани;</a:t>
            </a:r>
            <a:br>
              <a:rPr lang="ru-RU" sz="1600" dirty="0"/>
            </a:br>
            <a:r>
              <a:rPr lang="ru-RU" sz="1600" dirty="0"/>
              <a:t>9. Прижимная лапка;</a:t>
            </a:r>
            <a:br>
              <a:rPr lang="ru-RU" sz="1600" dirty="0"/>
            </a:br>
            <a:r>
              <a:rPr lang="ru-RU" sz="1600" dirty="0"/>
              <a:t>10. Игольная пластина;</a:t>
            </a:r>
            <a:br>
              <a:rPr lang="ru-RU" sz="1600" dirty="0"/>
            </a:br>
            <a:r>
              <a:rPr lang="ru-RU" sz="1600" dirty="0"/>
              <a:t>11. Челночное устройство;</a:t>
            </a:r>
            <a:br>
              <a:rPr lang="ru-RU" sz="1600" dirty="0"/>
            </a:br>
            <a:r>
              <a:rPr lang="ru-RU" sz="1600" dirty="0"/>
              <a:t>12. Платформа;</a:t>
            </a:r>
            <a:br>
              <a:rPr lang="ru-RU" sz="1600" dirty="0"/>
            </a:br>
            <a:r>
              <a:rPr lang="ru-RU" sz="1600" dirty="0"/>
              <a:t>13. Катушечный стержень;</a:t>
            </a:r>
            <a:br>
              <a:rPr lang="ru-RU" sz="1600" dirty="0"/>
            </a:br>
            <a:r>
              <a:rPr lang="ru-RU" sz="1600" dirty="0"/>
              <a:t>14. Маховое колесо;</a:t>
            </a:r>
            <a:br>
              <a:rPr lang="ru-RU" sz="1600" dirty="0"/>
            </a:br>
            <a:r>
              <a:rPr lang="ru-RU" sz="1600" dirty="0"/>
              <a:t>15. Рукав;</a:t>
            </a:r>
            <a:br>
              <a:rPr lang="ru-RU" sz="1600" dirty="0"/>
            </a:br>
            <a:r>
              <a:rPr lang="ru-RU" sz="1600" dirty="0"/>
              <a:t>16. </a:t>
            </a:r>
            <a:r>
              <a:rPr lang="ru-RU" sz="1600" dirty="0" err="1"/>
              <a:t>Нитепритягиватель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17. Фронтовая доска.</a:t>
            </a:r>
            <a:br>
              <a:rPr lang="ru-RU" sz="1600" dirty="0"/>
            </a:br>
            <a:r>
              <a:rPr lang="ru-RU" sz="1600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32656"/>
            <a:ext cx="756084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Рассмотрим основные части швейной машины с ручным приводом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713"/>
            <a:ext cx="49685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6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6912768" cy="792087"/>
          </a:xfrm>
        </p:spPr>
        <p:txBody>
          <a:bodyPr/>
          <a:lstStyle/>
          <a:p>
            <a:pPr algn="ctr"/>
            <a:r>
              <a:rPr lang="ru-RU" dirty="0"/>
              <a:t>Устройство шпульного </a:t>
            </a:r>
            <a:r>
              <a:rPr lang="ru-RU" dirty="0" smtClean="0"/>
              <a:t>колпачка: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340768"/>
            <a:ext cx="5040559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2952328" cy="401172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400" b="1" u="sng" dirty="0"/>
              <a:t>Шпульный колпачок </a:t>
            </a:r>
            <a:r>
              <a:rPr lang="ru-RU" sz="2400" dirty="0"/>
              <a:t>предназначен для заправки нижней нитки в челночное устройство и для регулирования ее натяжения.</a:t>
            </a:r>
          </a:p>
          <a:p>
            <a:r>
              <a:rPr lang="ru-RU" sz="2400" dirty="0"/>
              <a:t>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51125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3312367" cy="5040560"/>
          </a:xfrm>
        </p:spPr>
        <p:txBody>
          <a:bodyPr/>
          <a:lstStyle/>
          <a:p>
            <a:pPr algn="l"/>
            <a:r>
              <a:rPr lang="ru-RU" sz="1400" dirty="0"/>
              <a:t> 1. Поставить машину на рабочий ход и поднять иглу в верхнее положение.</a:t>
            </a:r>
            <a:br>
              <a:rPr lang="ru-RU" sz="1400" dirty="0"/>
            </a:br>
            <a:r>
              <a:rPr lang="ru-RU" sz="1400" dirty="0"/>
              <a:t>2. Поставить катушку с нитками на катушечный стержень и пропустить нитку через прорезь </a:t>
            </a:r>
            <a:r>
              <a:rPr lang="ru-RU" sz="1400" dirty="0" err="1"/>
              <a:t>нитенаправителя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3. Завести нитку между шайбами регулятора натяжения верхней </a:t>
            </a:r>
            <a:r>
              <a:rPr lang="ru-RU" sz="1400" dirty="0" smtClean="0"/>
              <a:t>нитки</a:t>
            </a:r>
            <a:br>
              <a:rPr lang="ru-RU" sz="1400" dirty="0" smtClean="0"/>
            </a:br>
            <a:r>
              <a:rPr lang="ru-RU" sz="1400" dirty="0" smtClean="0"/>
              <a:t>4</a:t>
            </a:r>
            <a:r>
              <a:rPr lang="ru-RU" sz="1400" dirty="0"/>
              <a:t>. Вдеть нитку в ушко рычага </a:t>
            </a:r>
            <a:r>
              <a:rPr lang="ru-RU" sz="1400" dirty="0" err="1"/>
              <a:t>нитепритягивателя</a:t>
            </a:r>
            <a:r>
              <a:rPr lang="ru-RU" sz="1400" dirty="0"/>
              <a:t> и завести ее за крючок </a:t>
            </a:r>
            <a:r>
              <a:rPr lang="ru-RU" sz="1400" dirty="0" err="1"/>
              <a:t>нитепритягивателя</a:t>
            </a:r>
            <a:r>
              <a:rPr lang="ru-RU" sz="1400" dirty="0"/>
              <a:t> на фронтовой доске и за крючок </a:t>
            </a:r>
            <a:r>
              <a:rPr lang="ru-RU" sz="1400" dirty="0" err="1"/>
              <a:t>нитенаправителя</a:t>
            </a:r>
            <a:r>
              <a:rPr lang="ru-RU" sz="1400" dirty="0"/>
              <a:t> на иглодержателе.</a:t>
            </a:r>
            <a:br>
              <a:rPr lang="ru-RU" sz="1400" dirty="0"/>
            </a:br>
            <a:r>
              <a:rPr lang="ru-RU" sz="1400" dirty="0"/>
              <a:t>5. Вставить нитку в ушко иглы со стороны </a:t>
            </a:r>
            <a:r>
              <a:rPr lang="ru-RU" sz="1400" dirty="0" err="1"/>
              <a:t>нитенаправителя</a:t>
            </a:r>
            <a:r>
              <a:rPr lang="ru-RU" sz="1400" dirty="0"/>
              <a:t>, оставив свободный конец нитки длиной 10-15 см.</a:t>
            </a:r>
            <a:br>
              <a:rPr lang="ru-RU" sz="1400" dirty="0"/>
            </a:br>
            <a:r>
              <a:rPr lang="ru-RU" sz="1400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1"/>
            <a:ext cx="8064896" cy="5760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/>
              <a:t>Заправка верхней нитки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0405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560840" cy="4752528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smtClean="0">
                <a:effectLst/>
              </a:rPr>
              <a:t>1.За </a:t>
            </a:r>
            <a:r>
              <a:rPr lang="ru-RU" sz="1600" dirty="0">
                <a:effectLst/>
              </a:rPr>
              <a:t>швейную машину садитесь только с разре­шения учителя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2.Подберите </a:t>
            </a:r>
            <a:r>
              <a:rPr lang="ru-RU" sz="1600" dirty="0">
                <a:effectLst/>
              </a:rPr>
              <a:t>волосы, подверните рукава, убери­те аксессуары и украшения.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3.Уберите </a:t>
            </a:r>
            <a:r>
              <a:rPr lang="ru-RU" sz="1600" dirty="0">
                <a:effectLst/>
              </a:rPr>
              <a:t>с платформы и станины швейной машины посторонние предметы.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4.Перед </a:t>
            </a:r>
            <a:r>
              <a:rPr lang="ru-RU" sz="1600" dirty="0">
                <a:effectLst/>
              </a:rPr>
              <a:t>работой уберите из ткани булавки и </a:t>
            </a:r>
            <a:r>
              <a:rPr lang="ru-RU" sz="1600" dirty="0" smtClean="0">
                <a:effectLst/>
              </a:rPr>
              <a:t>иголки</a:t>
            </a:r>
            <a:r>
              <a:rPr lang="ru-RU" sz="1600" dirty="0">
                <a:effectLst/>
              </a:rPr>
              <a:t>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5.Не </a:t>
            </a:r>
            <a:r>
              <a:rPr lang="ru-RU" sz="1600" dirty="0">
                <a:effectLst/>
              </a:rPr>
              <a:t>останавливайте швейную машину с нож­ным приводом за ремень.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6.Заправляя </a:t>
            </a:r>
            <a:r>
              <a:rPr lang="ru-RU" sz="1600" dirty="0">
                <a:effectLst/>
              </a:rPr>
              <a:t>нить в машинную иглу, не держите ноги на педали.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7.Не </a:t>
            </a:r>
            <a:r>
              <a:rPr lang="ru-RU" sz="1600" dirty="0">
                <a:effectLst/>
              </a:rPr>
              <a:t>наклоняйтесь близко к движущимся и вра­щающимся частям машины.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8.Садитесь </a:t>
            </a:r>
            <a:r>
              <a:rPr lang="ru-RU" sz="1600" dirty="0">
                <a:effectLst/>
              </a:rPr>
              <a:t>за машину с чистыми руками.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9.Следите </a:t>
            </a:r>
            <a:r>
              <a:rPr lang="ru-RU" sz="1600" dirty="0">
                <a:effectLst/>
              </a:rPr>
              <a:t>за правильным положением рук и ног</a:t>
            </a:r>
            <a:r>
              <a:rPr lang="ru-RU" sz="1600" dirty="0" smtClean="0">
                <a:effectLst/>
              </a:rPr>
              <a:t>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10.Свет </a:t>
            </a:r>
            <a:r>
              <a:rPr lang="ru-RU" sz="1600" dirty="0">
                <a:effectLst/>
              </a:rPr>
              <a:t>должен падать спереди или слева.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11.Во </a:t>
            </a:r>
            <a:r>
              <a:rPr lang="ru-RU" sz="1600" dirty="0">
                <a:effectLst/>
              </a:rPr>
              <a:t>время работы не отвлекайтесь.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12.Стул </a:t>
            </a:r>
            <a:r>
              <a:rPr lang="ru-RU" sz="1600" dirty="0">
                <a:effectLst/>
              </a:rPr>
              <a:t>должен стоять так, чтобы игла находи­лась перед вами.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13.Сидеть </a:t>
            </a:r>
            <a:r>
              <a:rPr lang="ru-RU" sz="1600" dirty="0">
                <a:effectLst/>
              </a:rPr>
              <a:t>за машиной надо прямо, на всей по­верхности стула.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14.Изделие </a:t>
            </a:r>
            <a:r>
              <a:rPr lang="ru-RU" sz="1600" dirty="0">
                <a:effectLst/>
              </a:rPr>
              <a:t>должно находиться на расстоянии 30-40 см от глаз работающего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548680"/>
            <a:ext cx="6805308" cy="864095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Правила техники безопасности при работе на швейной </a:t>
            </a:r>
            <a:r>
              <a:rPr lang="ru-RU" sz="2400" dirty="0" smtClean="0"/>
              <a:t>машине: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77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4" cy="864096"/>
          </a:xfrm>
        </p:spPr>
        <p:txBody>
          <a:bodyPr/>
          <a:lstStyle/>
          <a:p>
            <a:pPr algn="ctr"/>
            <a:r>
              <a:rPr lang="ru-RU" sz="2800" dirty="0"/>
              <a:t>Ссылки на ресурсы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344816" cy="38884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1. </a:t>
            </a:r>
            <a:r>
              <a:rPr lang="en-US" dirty="0">
                <a:hlinkClick r:id="rId2"/>
              </a:rPr>
              <a:t>http://first-ever.ru/samaya-pervaya-shvejnaya-mashinka.html</a:t>
            </a:r>
            <a:endParaRPr lang="ru-RU" dirty="0"/>
          </a:p>
          <a:p>
            <a:pPr algn="l"/>
            <a:r>
              <a:rPr lang="ru-RU" b="1" dirty="0" smtClean="0"/>
              <a:t>2.</a:t>
            </a: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://shopv.ru/shveinaya_mashina_sinbo_ssw101-p-381829.html?osCsid=f3c3721d59342b4f8a44d0d4ac372464</a:t>
            </a:r>
            <a:endParaRPr lang="ru-RU" b="1" dirty="0" smtClean="0"/>
          </a:p>
          <a:p>
            <a:pPr algn="l"/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en-US" b="1" dirty="0">
                <a:hlinkClick r:id="rId4"/>
              </a:rPr>
              <a:t>http://rusalka-7.ucoz.ru/index/mashinovedeni/0-19</a:t>
            </a:r>
            <a:endParaRPr lang="ru-RU" b="1" dirty="0"/>
          </a:p>
          <a:p>
            <a:pPr algn="l"/>
            <a:r>
              <a:rPr lang="ru-RU" b="1" dirty="0"/>
              <a:t>4</a:t>
            </a:r>
            <a:r>
              <a:rPr lang="ru-RU" b="1" dirty="0" smtClean="0"/>
              <a:t>.</a:t>
            </a:r>
            <a:r>
              <a:rPr lang="en-US" b="1" dirty="0" smtClean="0">
                <a:hlinkClick r:id="rId5"/>
              </a:rPr>
              <a:t>http</a:t>
            </a:r>
            <a:r>
              <a:rPr lang="en-US" b="1" dirty="0">
                <a:hlinkClick r:id="rId5"/>
              </a:rPr>
              <a:t>://images.yandex.ru/yandsearch?text=%</a:t>
            </a:r>
            <a:r>
              <a:rPr lang="en-US" b="1" dirty="0" smtClean="0">
                <a:hlinkClick r:id="rId5"/>
              </a:rPr>
              <a:t>D0%B2%D1%8F%D0%B7%D0%B0%D0%BB%D1%8C%D0%BD%D1%8B%D0%B5%20%D0%BC%D0%B0%D1%88%D0%B8%D0%BD%D1%8B&amp;stype=image&amp;noreask=1&amp;lr=54</a:t>
            </a:r>
            <a:endParaRPr lang="ru-RU" b="1" dirty="0" smtClean="0"/>
          </a:p>
          <a:p>
            <a:pPr algn="l"/>
            <a:r>
              <a:rPr lang="ru-RU" b="1" dirty="0"/>
              <a:t>5</a:t>
            </a:r>
            <a:r>
              <a:rPr lang="ru-RU" b="1" dirty="0" smtClean="0"/>
              <a:t>.</a:t>
            </a:r>
            <a:r>
              <a:rPr lang="en-US" b="1" dirty="0" smtClean="0">
                <a:hlinkClick r:id="rId6"/>
              </a:rPr>
              <a:t>http</a:t>
            </a:r>
            <a:r>
              <a:rPr lang="en-US" b="1" dirty="0">
                <a:hlinkClick r:id="rId6"/>
              </a:rPr>
              <a:t>://900igr.net/prezentatsii/tekhnologija/SHvejnye-mashiny/007-Fabrichno-remeslennaja-shvejnaja-mashina-Gou-chelnochnogo-stezhka-dlja.html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4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792088"/>
          </a:xfrm>
        </p:spPr>
        <p:txBody>
          <a:bodyPr/>
          <a:lstStyle/>
          <a:p>
            <a:pPr algn="ctr"/>
            <a:r>
              <a:rPr lang="ru-RU" dirty="0"/>
              <a:t>Содержание: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268760"/>
            <a:ext cx="7317432" cy="4968552"/>
          </a:xfrm>
        </p:spPr>
        <p:txBody>
          <a:bodyPr>
            <a:normAutofit/>
          </a:bodyPr>
          <a:lstStyle/>
          <a:p>
            <a:r>
              <a:rPr lang="ru-RU" sz="2000" smtClean="0">
                <a:cs typeface="FrankRuehl" pitchFamily="34" charset="-79"/>
              </a:rPr>
              <a:t>Определение;</a:t>
            </a:r>
          </a:p>
          <a:p>
            <a:r>
              <a:rPr lang="ru-RU" sz="2000" smtClean="0">
                <a:cs typeface="FrankRuehl" pitchFamily="34" charset="-79"/>
              </a:rPr>
              <a:t>Создание швейные машины;</a:t>
            </a:r>
          </a:p>
          <a:p>
            <a:r>
              <a:rPr lang="ru-RU" sz="2000" smtClean="0">
                <a:cs typeface="FrankRuehl" pitchFamily="34" charset="-79"/>
              </a:rPr>
              <a:t>Машинки второй половины XVIII века;</a:t>
            </a:r>
          </a:p>
          <a:p>
            <a:r>
              <a:rPr lang="ru-RU" sz="2000" smtClean="0">
                <a:cs typeface="FrankRuehl" pitchFamily="34" charset="-79"/>
              </a:rPr>
              <a:t>Классификация швейных машин;</a:t>
            </a:r>
          </a:p>
          <a:p>
            <a:r>
              <a:rPr lang="ru-RU" sz="2000" smtClean="0">
                <a:cs typeface="FrankRuehl" pitchFamily="34" charset="-79"/>
              </a:rPr>
              <a:t>Современные машины (стачивающие, оверлоки, швейно - вышивальные, вязальные);</a:t>
            </a:r>
          </a:p>
          <a:p>
            <a:r>
              <a:rPr lang="ru-RU" sz="2000" smtClean="0">
                <a:cs typeface="FrankRuehl" pitchFamily="34" charset="-79"/>
              </a:rPr>
              <a:t>Виды приводов для швейных машинок;</a:t>
            </a:r>
          </a:p>
          <a:p>
            <a:r>
              <a:rPr lang="ru-RU" sz="2000" smtClean="0">
                <a:cs typeface="FrankRuehl" pitchFamily="34" charset="-79"/>
              </a:rPr>
              <a:t>Основные части машинки с ручным приводом;</a:t>
            </a:r>
          </a:p>
          <a:p>
            <a:r>
              <a:rPr lang="ru-RU" sz="2000" smtClean="0">
                <a:cs typeface="FrankRuehl" pitchFamily="34" charset="-79"/>
              </a:rPr>
              <a:t>Устройство шпульного колпачка;</a:t>
            </a:r>
          </a:p>
          <a:p>
            <a:r>
              <a:rPr lang="ru-RU" sz="2000" smtClean="0">
                <a:cs typeface="FrankRuehl" pitchFamily="34" charset="-79"/>
              </a:rPr>
              <a:t>Заправка верхней нитки;</a:t>
            </a:r>
          </a:p>
          <a:p>
            <a:r>
              <a:rPr lang="ru-RU" sz="2000" smtClean="0">
                <a:cs typeface="FrankRuehl" pitchFamily="34" charset="-79"/>
              </a:rPr>
              <a:t>Техника безопасности при работе на машинке;</a:t>
            </a:r>
          </a:p>
          <a:p>
            <a:r>
              <a:rPr lang="ru-RU" sz="2000" smtClean="0">
                <a:cs typeface="FrankRuehl" pitchFamily="34" charset="-79"/>
              </a:rPr>
              <a:t>Ссылки на ресурсы.</a:t>
            </a:r>
          </a:p>
          <a:p>
            <a:endParaRPr lang="ru-RU" sz="2000" smtClean="0">
              <a:cs typeface="FrankRuehl" pitchFamily="34" charset="-79"/>
            </a:endParaRPr>
          </a:p>
          <a:p>
            <a:endParaRPr lang="ru-RU" sz="2000" dirty="0"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4750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870" y="500235"/>
            <a:ext cx="793013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Швейная машина</a:t>
            </a:r>
            <a:r>
              <a:rPr lang="ru-RU" sz="2800" dirty="0" smtClean="0"/>
              <a:t> </a:t>
            </a:r>
            <a:r>
              <a:rPr lang="ru-RU" sz="2400" dirty="0" smtClean="0"/>
              <a:t>(в быту </a:t>
            </a:r>
            <a:r>
              <a:rPr lang="ru-RU" sz="2400" b="1" dirty="0" smtClean="0"/>
              <a:t>швейная машинка</a:t>
            </a:r>
            <a:r>
              <a:rPr lang="ru-RU" sz="2400" dirty="0" smtClean="0"/>
              <a:t>) (</a:t>
            </a:r>
            <a:r>
              <a:rPr lang="ru-RU" sz="2400" u="sng" dirty="0" smtClean="0"/>
              <a:t>англ.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sewing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machine</a:t>
            </a:r>
            <a:r>
              <a:rPr lang="ru-RU" sz="2400" dirty="0" smtClean="0"/>
              <a:t>) — техническое </a:t>
            </a:r>
            <a:r>
              <a:rPr lang="ru-RU" sz="2400" u="sng" dirty="0" smtClean="0">
                <a:solidFill>
                  <a:schemeClr val="accent6"/>
                </a:solidFill>
              </a:rPr>
              <a:t>устройство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для соединения и отделки </a:t>
            </a:r>
            <a:r>
              <a:rPr lang="ru-RU" sz="2400" u="sng" dirty="0" smtClean="0">
                <a:solidFill>
                  <a:schemeClr val="accent6"/>
                </a:solidFill>
              </a:rPr>
              <a:t>материалов</a:t>
            </a:r>
            <a:r>
              <a:rPr lang="ru-RU" sz="2400" dirty="0" smtClean="0"/>
              <a:t> методом </a:t>
            </a:r>
            <a:r>
              <a:rPr lang="ru-RU" sz="2400" u="sng" dirty="0" smtClean="0">
                <a:solidFill>
                  <a:schemeClr val="accent6"/>
                </a:solidFill>
              </a:rPr>
              <a:t>шитья</a:t>
            </a:r>
            <a:r>
              <a:rPr lang="ru-RU" sz="2400" dirty="0" smtClean="0"/>
              <a:t>. Швейные машины применяются в швейной, трикотажной, обувной и других отраслях лёгкой промышленности, а также в быту.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Применение</a:t>
            </a:r>
            <a:r>
              <a:rPr lang="ru-RU" sz="2400" dirty="0" smtClean="0"/>
              <a:t> швейных машин позволяет </a:t>
            </a:r>
            <a:r>
              <a:rPr lang="ru-RU" sz="2400" u="sng" dirty="0" smtClean="0"/>
              <a:t>ускорить и </a:t>
            </a:r>
          </a:p>
          <a:p>
            <a:r>
              <a:rPr lang="ru-RU" sz="2400" u="sng" dirty="0"/>
              <a:t>о</a:t>
            </a:r>
            <a:r>
              <a:rPr lang="ru-RU" sz="2400" u="sng" dirty="0" smtClean="0"/>
              <a:t>блегчить труд, повысить качество работы.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Швейная машина </a:t>
            </a:r>
            <a:r>
              <a:rPr lang="ru-RU" sz="2400" dirty="0" smtClean="0"/>
              <a:t>выполняет работу в </a:t>
            </a:r>
            <a:r>
              <a:rPr lang="ru-RU" sz="2400" u="sng" dirty="0" smtClean="0"/>
              <a:t>50 раз быстрее</a:t>
            </a:r>
            <a:r>
              <a:rPr lang="ru-RU" sz="2400" dirty="0" smtClean="0"/>
              <a:t>, чем это можно сделать в ручную.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7386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175" y="332656"/>
            <a:ext cx="769424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dirty="0" smtClean="0"/>
              <a:t>Создание  швейной машины: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604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3888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b="1" u="sng" dirty="0" smtClean="0"/>
              <a:t>Леонардо да Винчи </a:t>
            </a:r>
            <a:r>
              <a:rPr lang="ru-RU" dirty="0" smtClean="0"/>
              <a:t>предложил первый проект швейной машинки в конце </a:t>
            </a:r>
            <a:r>
              <a:rPr lang="ru-RU" b="1" u="sng" dirty="0" smtClean="0"/>
              <a:t>15 века</a:t>
            </a:r>
          </a:p>
          <a:p>
            <a:pPr marL="400050" indent="-400050">
              <a:buFont typeface="+mj-lt"/>
              <a:buAutoNum type="romanUcPeriod"/>
            </a:pPr>
            <a:r>
              <a:rPr lang="ru-RU" b="1" u="sng" dirty="0" smtClean="0"/>
              <a:t>В1775 г Карл </a:t>
            </a:r>
            <a:r>
              <a:rPr lang="ru-RU" b="1" u="sng" dirty="0" err="1" smtClean="0"/>
              <a:t>Вейзенталь</a:t>
            </a:r>
            <a:r>
              <a:rPr lang="ru-RU" b="1" u="sng" dirty="0" smtClean="0"/>
              <a:t> </a:t>
            </a:r>
            <a:r>
              <a:rPr lang="ru-RU" dirty="0" smtClean="0"/>
              <a:t>изобрел машинку, в которой использовалась игла с ушком посередине.</a:t>
            </a:r>
          </a:p>
          <a:p>
            <a:pPr marL="400050" indent="-400050">
              <a:buFont typeface="+mj-lt"/>
              <a:buAutoNum type="romanUcPeriod"/>
            </a:pPr>
            <a:r>
              <a:rPr lang="ru-RU" b="1" u="sng" dirty="0"/>
              <a:t>В1790г</a:t>
            </a:r>
            <a:r>
              <a:rPr lang="ru-RU" dirty="0"/>
              <a:t> у машинки </a:t>
            </a:r>
            <a:r>
              <a:rPr lang="ru-RU" dirty="0" smtClean="0"/>
              <a:t>изобретенной </a:t>
            </a:r>
            <a:r>
              <a:rPr lang="ru-RU" b="1" u="sng" dirty="0" smtClean="0"/>
              <a:t>Томасом </a:t>
            </a:r>
            <a:r>
              <a:rPr lang="ru-RU" b="1" u="sng" dirty="0" err="1"/>
              <a:t>Сейнтом</a:t>
            </a:r>
            <a:r>
              <a:rPr lang="ru-RU" b="1" u="sng" dirty="0"/>
              <a:t> 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стежок сразу распускался</a:t>
            </a:r>
          </a:p>
          <a:p>
            <a:pPr marL="400050" indent="-400050">
              <a:buFont typeface="+mj-lt"/>
              <a:buAutoNum type="romanUcPeriod"/>
            </a:pPr>
            <a:r>
              <a:rPr lang="ru-RU" b="1" u="sng" dirty="0" smtClean="0"/>
              <a:t>1808г </a:t>
            </a:r>
            <a:r>
              <a:rPr lang="ru-RU" b="1" u="sng" dirty="0" err="1" smtClean="0"/>
              <a:t>Д.Пири</a:t>
            </a:r>
            <a:r>
              <a:rPr lang="ru-RU" b="1" u="sng" dirty="0" smtClean="0"/>
              <a:t> </a:t>
            </a:r>
            <a:r>
              <a:rPr lang="ru-RU" dirty="0" smtClean="0"/>
              <a:t>изобрел машину,  в основе работы которой лежал принцип получения однониточного цепного стежка.</a:t>
            </a:r>
          </a:p>
          <a:p>
            <a:pPr marL="400050" indent="-400050">
              <a:buFont typeface="+mj-lt"/>
              <a:buAutoNum type="romanUcPeriod"/>
            </a:pPr>
            <a:r>
              <a:rPr lang="ru-RU" b="1" u="sng" dirty="0" smtClean="0"/>
              <a:t>1834г </a:t>
            </a:r>
            <a:r>
              <a:rPr lang="ru-RU" b="1" u="sng" dirty="0" err="1" smtClean="0"/>
              <a:t>Уолтер</a:t>
            </a:r>
            <a:r>
              <a:rPr lang="ru-RU" b="1" u="sng" dirty="0" smtClean="0"/>
              <a:t> Хант </a:t>
            </a:r>
            <a:r>
              <a:rPr lang="ru-RU" dirty="0" smtClean="0"/>
              <a:t>изобрел иглу с ушком на заостренном конце и челночное устройство.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95936" y="2924944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27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48872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В </a:t>
            </a:r>
            <a:r>
              <a:rPr lang="ru-RU" sz="2400" u="sng" dirty="0">
                <a:effectLst/>
              </a:rPr>
              <a:t>1845 году</a:t>
            </a:r>
            <a:r>
              <a:rPr lang="ru-RU" sz="2400" dirty="0">
                <a:effectLst/>
              </a:rPr>
              <a:t> </a:t>
            </a:r>
            <a:r>
              <a:rPr lang="ru-RU" sz="2400" u="sng" dirty="0" smtClean="0">
                <a:effectLst/>
              </a:rPr>
              <a:t>Элиот </a:t>
            </a:r>
            <a:r>
              <a:rPr lang="ru-RU" sz="2400" u="sng" dirty="0" err="1">
                <a:effectLst/>
              </a:rPr>
              <a:t>Хоу</a:t>
            </a:r>
            <a:r>
              <a:rPr lang="ru-RU" sz="2400" u="sng" dirty="0">
                <a:effectLst/>
              </a:rPr>
              <a:t> </a:t>
            </a:r>
            <a:r>
              <a:rPr lang="ru-RU" sz="2400" dirty="0">
                <a:effectLst/>
              </a:rPr>
              <a:t>в США разработал челночный </a:t>
            </a:r>
            <a:r>
              <a:rPr lang="ru-RU" sz="2400" dirty="0" smtClean="0">
                <a:effectLst/>
              </a:rPr>
              <a:t>стежок, машинка </a:t>
            </a:r>
            <a:r>
              <a:rPr lang="ru-RU" sz="2400" dirty="0">
                <a:effectLst/>
              </a:rPr>
              <a:t>работала со скоростью 300 стежков в минуту.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14"/>
          <p:cNvSpPr>
            <a:spLocks noGrp="1"/>
          </p:cNvSpPr>
          <p:nvPr>
            <p:ph sz="quarter" idx="14"/>
          </p:nvPr>
        </p:nvSpPr>
        <p:spPr>
          <a:xfrm>
            <a:off x="4645152" y="1844824"/>
            <a:ext cx="3346704" cy="4320480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Особенностью механизма этой машины было то, что игла двигалась горизонтально, а сшиваемые ткани располагались в вертикальной плоскости и могли перемещаться только по прямой линии, что вызывало некоторое неудобство.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980728"/>
            <a:ext cx="3744416" cy="4534440"/>
          </a:xfrm>
        </p:spPr>
        <p:txBody>
          <a:bodyPr/>
          <a:lstStyle/>
          <a:p>
            <a:pPr algn="ctr"/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764704"/>
            <a:ext cx="3528392" cy="4968552"/>
          </a:xfrm>
        </p:spPr>
        <p:txBody>
          <a:bodyPr>
            <a:noAutofit/>
          </a:bodyPr>
          <a:lstStyle/>
          <a:p>
            <a:r>
              <a:rPr lang="ru-RU" sz="1800" b="1" u="sng" smtClean="0"/>
              <a:t>в 1851 году Исаак Зингер доработал машинку Эллиаса Хоу  нашел решение, при котором игла машинки двигалась не по кругу, а вверх-вниз - именно так двигаются иглы всех швейных машин и в наше время. </a:t>
            </a:r>
            <a:endParaRPr lang="ru-RU" sz="18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3924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6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260648"/>
            <a:ext cx="7389440" cy="64807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3167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1835696" y="260648"/>
            <a:ext cx="6158310" cy="360040"/>
          </a:xfrm>
        </p:spPr>
        <p:txBody>
          <a:bodyPr/>
          <a:lstStyle/>
          <a:p>
            <a:pPr algn="l"/>
            <a:r>
              <a:rPr lang="ru-RU" dirty="0"/>
              <a:t>Машинки второй половины </a:t>
            </a:r>
            <a:r>
              <a:rPr lang="ru-RU" u="sng" dirty="0"/>
              <a:t>XVIII века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60032" y="4372168"/>
            <a:ext cx="3445768" cy="114300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36712"/>
            <a:ext cx="34563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3"/>
            <a:ext cx="3526285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 flipV="1">
            <a:off x="4716016" y="3284985"/>
            <a:ext cx="3526283" cy="690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3456384" cy="269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4041"/>
            <a:ext cx="3550546" cy="262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70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4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73832" y="2639329"/>
            <a:ext cx="3024336" cy="2232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Стачивающие швейные машины</a:t>
            </a:r>
            <a:endParaRPr lang="ru-RU" sz="32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187624" y="1035193"/>
            <a:ext cx="6336704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Классификация швейных машин </a:t>
            </a:r>
            <a:r>
              <a:rPr lang="ru-RU" sz="2800" dirty="0" smtClean="0"/>
              <a:t>   (</a:t>
            </a:r>
            <a:r>
              <a:rPr lang="ru-RU" sz="2800" dirty="0"/>
              <a:t>по </a:t>
            </a:r>
            <a:r>
              <a:rPr lang="ru-RU" sz="2800" dirty="0" smtClean="0"/>
              <a:t>назначению)</a:t>
            </a:r>
            <a:endParaRPr lang="ru-RU" sz="28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555776" y="1880173"/>
            <a:ext cx="720080" cy="612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альтернативный процесс 17"/>
          <p:cNvSpPr/>
          <p:nvPr/>
        </p:nvSpPr>
        <p:spPr>
          <a:xfrm>
            <a:off x="4286703" y="2639328"/>
            <a:ext cx="4104456" cy="28058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Швейные машины специального назначения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краеобметочные</a:t>
            </a:r>
            <a:r>
              <a:rPr lang="ru-RU" sz="2400" dirty="0" smtClean="0"/>
              <a:t> - </a:t>
            </a:r>
            <a:r>
              <a:rPr lang="ru-RU" sz="2400" dirty="0" err="1" smtClean="0"/>
              <a:t>оверлоки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ышивальные,</a:t>
            </a:r>
          </a:p>
          <a:p>
            <a:pPr algn="ctr"/>
            <a:r>
              <a:rPr lang="ru-RU" sz="2400" dirty="0" smtClean="0"/>
              <a:t>Автоматические, вязальные и </a:t>
            </a:r>
            <a:r>
              <a:rPr lang="ru-RU" sz="2400" dirty="0" err="1" smtClean="0"/>
              <a:t>т.д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24128" y="1880173"/>
            <a:ext cx="614803" cy="612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6" y="476672"/>
            <a:ext cx="7056782" cy="936104"/>
          </a:xfrm>
        </p:spPr>
        <p:txBody>
          <a:bodyPr/>
          <a:lstStyle/>
          <a:p>
            <a:pPr algn="ctr"/>
            <a:r>
              <a:rPr lang="ru-RU" sz="2400" dirty="0" smtClean="0"/>
              <a:t>Современные  стачивающие швейные машины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500272"/>
            <a:ext cx="3168351" cy="221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4" y="3930795"/>
            <a:ext cx="3384375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168351" cy="25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3" y="1500272"/>
            <a:ext cx="3384375" cy="221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4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741</TotalTime>
  <Words>483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Основы машиноведения   Технология 5 класс </vt:lpstr>
      <vt:lpstr>Содержание:</vt:lpstr>
      <vt:lpstr>Презентация PowerPoint</vt:lpstr>
      <vt:lpstr> Создание  швейной машины:</vt:lpstr>
      <vt:lpstr>В 1845 году Элиот Хоу в США разработал челночный стежок, машинка работала со скоростью 300 стежков в минуту. </vt:lpstr>
      <vt:lpstr>Презентация PowerPoint</vt:lpstr>
      <vt:lpstr>Презентация PowerPoint</vt:lpstr>
      <vt:lpstr>Презентация PowerPoint</vt:lpstr>
      <vt:lpstr>Современные  стачивающие швейные машины</vt:lpstr>
      <vt:lpstr>Оверлок</vt:lpstr>
      <vt:lpstr>Швейно – вышивальные машины</vt:lpstr>
      <vt:lpstr>Виды приводов для швейной машинки:   </vt:lpstr>
      <vt:lpstr>Презентация PowerPoint</vt:lpstr>
      <vt:lpstr>   Основные детали: 1. Моталка; 2. Регулятор длины стежка; 3. Регулятор натяжения верхней нити; 4. Рычаг подъема лапки; 5. Нитепритягиватель; 6. Игловодитель; 7. Иглодержатель; 8. Рейка двигателя ткани; 9. Прижимная лапка; 10. Игольная пластина; 11. Челночное устройство; 12. Платформа; 13. Катушечный стержень; 14. Маховое колесо; 15. Рукав; 16. Нитепритягиватель; 17. Фронтовая доска.  </vt:lpstr>
      <vt:lpstr>Устройство шпульного колпачка: </vt:lpstr>
      <vt:lpstr> 1. Поставить машину на рабочий ход и поднять иглу в верхнее положение. 2. Поставить катушку с нитками на катушечный стержень и пропустить нитку через прорезь нитенаправителя. 3. Завести нитку между шайбами регулятора натяжения верхней нитки 4. Вдеть нитку в ушко рычага нитепритягивателя и завести ее за крючок нитепритягивателя на фронтовой доске и за крючок нитенаправителя на иглодержателе. 5. Вставить нитку в ушко иглы со стороны нитенаправителя, оставив свободный конец нитки длиной 10-15 см.  </vt:lpstr>
      <vt:lpstr>1.За швейную машину садитесь только с разре­шения учителя. 2.Подберите волосы, подверните рукава, убери­те аксессуары и украшения. 3.Уберите с платформы и станины швейной машины посторонние предметы. 4.Перед работой уберите из ткани булавки и иголки. 5.Не останавливайте швейную машину с нож­ным приводом за ремень. 6.Заправляя нить в машинную иглу, не держите ноги на педали. 7.Не наклоняйтесь близко к движущимся и вра­щающимся частям машины. 8.Садитесь за машину с чистыми руками. 9.Следите за правильным положением рук и ног. 10.Свет должен падать спереди или слева. 11.Во время работы не отвлекайтесь. 12.Стул должен стоять так, чтобы игла находи­лась перед вами. 13.Сидеть за машиной надо прямо, на всей по­верхности стула. 14.Изделие должно находиться на расстоянии 30-40 см от глаз работающего</vt:lpstr>
      <vt:lpstr>Ссылки на ресурсы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машиноведения по предмету технология 5 класс</dc:title>
  <dc:creator>валентина</dc:creator>
  <cp:lastModifiedBy>валентина</cp:lastModifiedBy>
  <cp:revision>73</cp:revision>
  <dcterms:created xsi:type="dcterms:W3CDTF">2012-02-13T17:43:52Z</dcterms:created>
  <dcterms:modified xsi:type="dcterms:W3CDTF">2012-02-24T15:56:17Z</dcterms:modified>
</cp:coreProperties>
</file>