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73" r:id="rId9"/>
    <p:sldId id="274" r:id="rId10"/>
    <p:sldId id="268" r:id="rId11"/>
    <p:sldId id="271" r:id="rId12"/>
    <p:sldId id="275" r:id="rId13"/>
    <p:sldId id="269" r:id="rId14"/>
    <p:sldId id="276" r:id="rId15"/>
    <p:sldId id="277" r:id="rId16"/>
    <p:sldId id="270" r:id="rId17"/>
    <p:sldId id="266" r:id="rId18"/>
    <p:sldId id="278" r:id="rId19"/>
    <p:sldId id="280" r:id="rId20"/>
    <p:sldId id="281" r:id="rId21"/>
    <p:sldId id="279" r:id="rId22"/>
    <p:sldId id="263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E0F0-BFF0-48FD-B8BF-9C8960D44FF0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0060-613D-470D-8C09-176A1DE4B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47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E0F0-BFF0-48FD-B8BF-9C8960D44FF0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0060-613D-470D-8C09-176A1DE4B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24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E0F0-BFF0-48FD-B8BF-9C8960D44FF0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0060-613D-470D-8C09-176A1DE4B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93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E0F0-BFF0-48FD-B8BF-9C8960D44FF0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0060-613D-470D-8C09-176A1DE4B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72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E0F0-BFF0-48FD-B8BF-9C8960D44FF0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0060-613D-470D-8C09-176A1DE4B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2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E0F0-BFF0-48FD-B8BF-9C8960D44FF0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0060-613D-470D-8C09-176A1DE4B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0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E0F0-BFF0-48FD-B8BF-9C8960D44FF0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0060-613D-470D-8C09-176A1DE4B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18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E0F0-BFF0-48FD-B8BF-9C8960D44FF0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0060-613D-470D-8C09-176A1DE4B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5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E0F0-BFF0-48FD-B8BF-9C8960D44FF0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0060-613D-470D-8C09-176A1DE4B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95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E0F0-BFF0-48FD-B8BF-9C8960D44FF0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0060-613D-470D-8C09-176A1DE4B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40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E0F0-BFF0-48FD-B8BF-9C8960D44FF0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0060-613D-470D-8C09-176A1DE4B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79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CE0F0-BFF0-48FD-B8BF-9C8960D44FF0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60060-613D-470D-8C09-176A1DE4B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18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93126" y="1427017"/>
            <a:ext cx="6774873" cy="208294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Урок повторения по теме «Обыкновенные </a:t>
            </a:r>
            <a:r>
              <a:rPr lang="ru-RU" b="1" dirty="0"/>
              <a:t>д</a:t>
            </a:r>
            <a:r>
              <a:rPr lang="ru-RU" b="1" dirty="0" smtClean="0"/>
              <a:t>роби»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Сказочное путешествие в страну «Дроби»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онкурс рисунков&quot; Любимый сказочный геро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21" y="515651"/>
            <a:ext cx="3086387" cy="308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94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7277761"/>
                  </p:ext>
                </p:extLst>
              </p:nvPr>
            </p:nvGraphicFramePr>
            <p:xfrm>
              <a:off x="457200" y="1260764"/>
              <a:ext cx="4516581" cy="472135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05527">
                      <a:extLst>
                        <a:ext uri="{9D8B030D-6E8A-4147-A177-3AD203B41FA5}">
                          <a16:colId xmlns:a16="http://schemas.microsoft.com/office/drawing/2014/main" val="183713428"/>
                        </a:ext>
                      </a:extLst>
                    </a:gridCol>
                    <a:gridCol w="1505527">
                      <a:extLst>
                        <a:ext uri="{9D8B030D-6E8A-4147-A177-3AD203B41FA5}">
                          <a16:colId xmlns:a16="http://schemas.microsoft.com/office/drawing/2014/main" val="2336382447"/>
                        </a:ext>
                      </a:extLst>
                    </a:gridCol>
                    <a:gridCol w="1505527">
                      <a:extLst>
                        <a:ext uri="{9D8B030D-6E8A-4147-A177-3AD203B41FA5}">
                          <a16:colId xmlns:a16="http://schemas.microsoft.com/office/drawing/2014/main" val="2153000501"/>
                        </a:ext>
                      </a:extLst>
                    </a:gridCol>
                  </a:tblGrid>
                  <a:tr h="15978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81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2902517"/>
                      </a:ext>
                    </a:extLst>
                  </a:tr>
                  <a:tr h="156329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53360491"/>
                      </a:ext>
                    </a:extLst>
                  </a:tr>
                  <a:tr h="156025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121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39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686632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7277761"/>
                  </p:ext>
                </p:extLst>
              </p:nvPr>
            </p:nvGraphicFramePr>
            <p:xfrm>
              <a:off x="457200" y="1260764"/>
              <a:ext cx="4516581" cy="472135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05527">
                      <a:extLst>
                        <a:ext uri="{9D8B030D-6E8A-4147-A177-3AD203B41FA5}">
                          <a16:colId xmlns:a16="http://schemas.microsoft.com/office/drawing/2014/main" val="183713428"/>
                        </a:ext>
                      </a:extLst>
                    </a:gridCol>
                    <a:gridCol w="1505527">
                      <a:extLst>
                        <a:ext uri="{9D8B030D-6E8A-4147-A177-3AD203B41FA5}">
                          <a16:colId xmlns:a16="http://schemas.microsoft.com/office/drawing/2014/main" val="2336382447"/>
                        </a:ext>
                      </a:extLst>
                    </a:gridCol>
                    <a:gridCol w="1505527">
                      <a:extLst>
                        <a:ext uri="{9D8B030D-6E8A-4147-A177-3AD203B41FA5}">
                          <a16:colId xmlns:a16="http://schemas.microsoft.com/office/drawing/2014/main" val="2153000501"/>
                        </a:ext>
                      </a:extLst>
                    </a:gridCol>
                  </a:tblGrid>
                  <a:tr h="159780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810" t="-380" r="-202024" b="-195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00810" t="-380" r="-102024" b="-195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00810" t="-380" r="-2024" b="-1958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2902517"/>
                      </a:ext>
                    </a:extLst>
                  </a:tr>
                  <a:tr h="156329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810" t="-102724" r="-202024" b="-100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00810" t="-102724" r="-102024" b="-100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00810" t="-102724" r="-2024" b="-100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3360491"/>
                      </a:ext>
                    </a:extLst>
                  </a:tr>
                  <a:tr h="156025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810" t="-203516" r="-202024" b="-7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00810" t="-203516" r="-102024" b="-7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00810" t="-203516" r="-2024" b="-7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866329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Прямоугольник 2"/>
          <p:cNvSpPr/>
          <p:nvPr/>
        </p:nvSpPr>
        <p:spPr>
          <a:xfrm>
            <a:off x="3929420" y="142146"/>
            <a:ext cx="3605795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2 «Узнай меня!»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118818"/>
              </p:ext>
            </p:extLst>
          </p:nvPr>
        </p:nvGraphicFramePr>
        <p:xfrm>
          <a:off x="845127" y="1136073"/>
          <a:ext cx="3962400" cy="4776776"/>
        </p:xfrm>
        <a:graphic>
          <a:graphicData uri="http://schemas.openxmlformats.org/drawingml/2006/table">
            <a:tbl>
              <a:tblPr/>
              <a:tblGrid>
                <a:gridCol w="3962400">
                  <a:extLst>
                    <a:ext uri="{9D8B030D-6E8A-4147-A177-3AD203B41FA5}">
                      <a16:colId xmlns:a16="http://schemas.microsoft.com/office/drawing/2014/main" val="2078911652"/>
                    </a:ext>
                  </a:extLst>
                </a:gridCol>
              </a:tblGrid>
              <a:tr h="47767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731826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1953491" y="1163782"/>
            <a:ext cx="27709" cy="48183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845127" y="2466109"/>
            <a:ext cx="3962400" cy="138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45127" y="4154843"/>
            <a:ext cx="3962400" cy="277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602182" y="1205345"/>
            <a:ext cx="83127" cy="47767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Таблица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9479825"/>
                  </p:ext>
                </p:extLst>
              </p:nvPr>
            </p:nvGraphicFramePr>
            <p:xfrm>
              <a:off x="6262256" y="1136073"/>
              <a:ext cx="5126901" cy="484604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77111">
                      <a:extLst>
                        <a:ext uri="{9D8B030D-6E8A-4147-A177-3AD203B41FA5}">
                          <a16:colId xmlns:a16="http://schemas.microsoft.com/office/drawing/2014/main" val="3873820965"/>
                        </a:ext>
                      </a:extLst>
                    </a:gridCol>
                    <a:gridCol w="1890128">
                      <a:extLst>
                        <a:ext uri="{9D8B030D-6E8A-4147-A177-3AD203B41FA5}">
                          <a16:colId xmlns:a16="http://schemas.microsoft.com/office/drawing/2014/main" val="1156417000"/>
                        </a:ext>
                      </a:extLst>
                    </a:gridCol>
                    <a:gridCol w="1259662">
                      <a:extLst>
                        <a:ext uri="{9D8B030D-6E8A-4147-A177-3AD203B41FA5}">
                          <a16:colId xmlns:a16="http://schemas.microsoft.com/office/drawing/2014/main" val="3254723977"/>
                        </a:ext>
                      </a:extLst>
                    </a:gridCol>
                  </a:tblGrid>
                  <a:tr h="16281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2800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2800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2800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8417497"/>
                      </a:ext>
                    </a:extLst>
                  </a:tr>
                  <a:tr h="16281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2800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2800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2800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8431"/>
                      </a:ext>
                    </a:extLst>
                  </a:tr>
                  <a:tr h="15898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2800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1 </m:t>
                                  </m:r>
                                </m:num>
                                <m:den>
                                  <m:r>
                                    <a:rPr lang="ru-RU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2800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2800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41504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Таблица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9479825"/>
                  </p:ext>
                </p:extLst>
              </p:nvPr>
            </p:nvGraphicFramePr>
            <p:xfrm>
              <a:off x="6262256" y="1136073"/>
              <a:ext cx="5126901" cy="484604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77111">
                      <a:extLst>
                        <a:ext uri="{9D8B030D-6E8A-4147-A177-3AD203B41FA5}">
                          <a16:colId xmlns:a16="http://schemas.microsoft.com/office/drawing/2014/main" val="3873820965"/>
                        </a:ext>
                      </a:extLst>
                    </a:gridCol>
                    <a:gridCol w="1890128">
                      <a:extLst>
                        <a:ext uri="{9D8B030D-6E8A-4147-A177-3AD203B41FA5}">
                          <a16:colId xmlns:a16="http://schemas.microsoft.com/office/drawing/2014/main" val="1156417000"/>
                        </a:ext>
                      </a:extLst>
                    </a:gridCol>
                    <a:gridCol w="1259662">
                      <a:extLst>
                        <a:ext uri="{9D8B030D-6E8A-4147-A177-3AD203B41FA5}">
                          <a16:colId xmlns:a16="http://schemas.microsoft.com/office/drawing/2014/main" val="3254723977"/>
                        </a:ext>
                      </a:extLst>
                    </a:gridCol>
                  </a:tblGrid>
                  <a:tr h="162810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08" t="-375" r="-160308" b="-1988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2800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07246" t="-375" r="-1932" b="-1988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8417497"/>
                      </a:ext>
                    </a:extLst>
                  </a:tr>
                  <a:tr h="162810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08" t="-100000" r="-160308" b="-981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05161" t="-100000" r="-68065" b="-981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07246" t="-100000" r="-1932" b="-981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58431"/>
                      </a:ext>
                    </a:extLst>
                  </a:tr>
                  <a:tr h="158984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08" t="-205364" r="-160308" b="-7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2800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07246" t="-205364" r="-1932" b="-7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415045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Прямоугольник 3"/>
          <p:cNvSpPr/>
          <p:nvPr/>
        </p:nvSpPr>
        <p:spPr>
          <a:xfrm>
            <a:off x="845127" y="712277"/>
            <a:ext cx="97743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Выделите целую и дробную части в первой таблице и найдите ответ во второй.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5519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красивый свиток бумаги | Презентация, Бумажный фон,  Рам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09" y="716974"/>
            <a:ext cx="8738466" cy="572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78581" y="2450120"/>
            <a:ext cx="6265522" cy="991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endParaRPr lang="ru-RU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Давайте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дружить с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математикой.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9086" y="2881745"/>
            <a:ext cx="2639678" cy="369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1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13" y="0"/>
            <a:ext cx="5951917" cy="44984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5205" y="3172691"/>
            <a:ext cx="2381777" cy="30201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18509" y="4682760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Arial Cyr" panose="020B0604020202020204" pitchFamily="34" charset="0"/>
              </a:rPr>
              <a:t>Шли </a:t>
            </a:r>
            <a:r>
              <a:rPr lang="ru-RU" sz="2000" dirty="0" smtClean="0">
                <a:solidFill>
                  <a:srgbClr val="000000"/>
                </a:solidFill>
                <a:latin typeface="Arial Cyr" panose="020B0604020202020204" pitchFamily="34" charset="0"/>
              </a:rPr>
              <a:t>дети, </a:t>
            </a:r>
            <a:r>
              <a:rPr lang="ru-RU" sz="2000" dirty="0">
                <a:solidFill>
                  <a:srgbClr val="000000"/>
                </a:solidFill>
                <a:latin typeface="Arial Cyr" panose="020B0604020202020204" pitchFamily="34" charset="0"/>
              </a:rPr>
              <a:t>шли и пришли в сказочный замок. У ворот их встречает хранитель волшебного сундука.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Arial Cyr" panose="020B0604020202020204" pitchFamily="34" charset="0"/>
              </a:rPr>
              <a:t>– Здравствуйте, добрые молодцы! Идите туда – не знаю куда, принесите то – не знаю что.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1372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93885" y="750516"/>
            <a:ext cx="4484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</a:t>
            </a: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«Возьми и принеси»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887850" y="1898072"/>
                <a:ext cx="7938655" cy="2319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28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На экране нарисован круг, разрезанный на 12 частей.</a:t>
                </a:r>
                <a:endParaRPr lang="ru-RU" sz="28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2800" b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Задание</a:t>
                </a:r>
                <a:r>
                  <a:rPr lang="ru-RU" sz="28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ru-RU" sz="2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Сколько будет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круга, </a:t>
                </a:r>
                <a:endParaRPr lang="ru-RU" sz="28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28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от </a:t>
                </a:r>
                <a:r>
                  <a:rPr lang="ru-RU" sz="2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остатка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ru-RU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круга. 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850" y="1898072"/>
                <a:ext cx="7938655" cy="2319609"/>
              </a:xfrm>
              <a:prstGeom prst="rect">
                <a:avLst/>
              </a:prstGeom>
              <a:blipFill>
                <a:blip r:embed="rId2"/>
                <a:stretch>
                  <a:fillRect l="-1613" t="-2100" b="-2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Разделить круг на равные части в photoshop. РЕШЕНО *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34" y="1898072"/>
            <a:ext cx="3420916" cy="398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44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at.1sept.ru/2000/no10_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33" y="2597389"/>
            <a:ext cx="9861904" cy="377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9601" y="512618"/>
            <a:ext cx="10972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с болельщиками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 команды выполняют задание четвертого конкурса, с болельщиками проводится конкурс 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«Сравни».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 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(выполняют по одному ученику от каждой команды).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 дроби (записаны на доске).</a:t>
            </a:r>
            <a:endParaRPr lang="ru-RU" sz="24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85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345" y="1027745"/>
            <a:ext cx="62899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Вы мне очень понравились. 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Дарю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за труды сундук волшебный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Откройте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и узнайте, что в нем хранится.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Ключ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узнаете, если решите мои примеры.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062" y="743823"/>
            <a:ext cx="4895512" cy="4170025"/>
          </a:xfrm>
          <a:prstGeom prst="rect">
            <a:avLst/>
          </a:prstGeom>
        </p:spPr>
      </p:pic>
      <p:pic>
        <p:nvPicPr>
          <p:cNvPr id="6146" name="Picture 2" descr="Купить сладкий новогодний подарок Сундук Янтарный весом 1400 гр Вес 1400 гр  Упаковка Деревянные игрушки(фанера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46" y="2947554"/>
            <a:ext cx="3454544" cy="345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54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9965" y="514988"/>
            <a:ext cx="5768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4 «Ключ к сундуку»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4310" y="1101052"/>
            <a:ext cx="4293098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. Выполните действия: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651164" y="1571052"/>
                <a:ext cx="10820400" cy="50106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28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а</a:t>
                </a:r>
                <a:r>
                  <a:rPr lang="ru-RU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ru-RU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ru-RU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;    </a:t>
                </a:r>
                <a:endParaRPr lang="ru-RU" sz="28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28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</a:t>
                </a:r>
                <a:r>
                  <a:rPr lang="ru-RU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  </a:t>
                </a: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28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в)1 -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;  </a:t>
                </a:r>
                <a:endParaRPr lang="ru-RU" sz="28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28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г</a:t>
                </a:r>
                <a:r>
                  <a:rPr lang="ru-RU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ru-RU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+4;  </a:t>
                </a:r>
                <a:endParaRPr lang="ru-RU" sz="28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28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д</a:t>
                </a:r>
                <a:r>
                  <a:rPr lang="ru-RU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3;</a:t>
                </a:r>
                <a:r>
                  <a:rPr lang="ru-RU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8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28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е</a:t>
                </a:r>
                <a:r>
                  <a:rPr lang="ru-RU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;</a:t>
                </a:r>
                <a:r>
                  <a:rPr lang="ru-RU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8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28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ж</a:t>
                </a:r>
                <a:r>
                  <a:rPr lang="ru-RU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-2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64" y="1571052"/>
                <a:ext cx="10820400" cy="5010602"/>
              </a:xfrm>
              <a:prstGeom prst="rect">
                <a:avLst/>
              </a:prstGeom>
              <a:blipFill>
                <a:blip r:embed="rId2"/>
                <a:stretch>
                  <a:fillRect b="-7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554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4238814"/>
                  </p:ext>
                </p:extLst>
              </p:nvPr>
            </p:nvGraphicFramePr>
            <p:xfrm>
              <a:off x="457204" y="1233055"/>
              <a:ext cx="10896599" cy="49876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56657">
                      <a:extLst>
                        <a:ext uri="{9D8B030D-6E8A-4147-A177-3AD203B41FA5}">
                          <a16:colId xmlns:a16="http://schemas.microsoft.com/office/drawing/2014/main" val="2631591043"/>
                        </a:ext>
                      </a:extLst>
                    </a:gridCol>
                    <a:gridCol w="1556657">
                      <a:extLst>
                        <a:ext uri="{9D8B030D-6E8A-4147-A177-3AD203B41FA5}">
                          <a16:colId xmlns:a16="http://schemas.microsoft.com/office/drawing/2014/main" val="1495659556"/>
                        </a:ext>
                      </a:extLst>
                    </a:gridCol>
                    <a:gridCol w="1556657">
                      <a:extLst>
                        <a:ext uri="{9D8B030D-6E8A-4147-A177-3AD203B41FA5}">
                          <a16:colId xmlns:a16="http://schemas.microsoft.com/office/drawing/2014/main" val="2284119096"/>
                        </a:ext>
                      </a:extLst>
                    </a:gridCol>
                    <a:gridCol w="1556657">
                      <a:extLst>
                        <a:ext uri="{9D8B030D-6E8A-4147-A177-3AD203B41FA5}">
                          <a16:colId xmlns:a16="http://schemas.microsoft.com/office/drawing/2014/main" val="3418956542"/>
                        </a:ext>
                      </a:extLst>
                    </a:gridCol>
                    <a:gridCol w="1556657">
                      <a:extLst>
                        <a:ext uri="{9D8B030D-6E8A-4147-A177-3AD203B41FA5}">
                          <a16:colId xmlns:a16="http://schemas.microsoft.com/office/drawing/2014/main" val="4026101483"/>
                        </a:ext>
                      </a:extLst>
                    </a:gridCol>
                    <a:gridCol w="1556657">
                      <a:extLst>
                        <a:ext uri="{9D8B030D-6E8A-4147-A177-3AD203B41FA5}">
                          <a16:colId xmlns:a16="http://schemas.microsoft.com/office/drawing/2014/main" val="3728254391"/>
                        </a:ext>
                      </a:extLst>
                    </a:gridCol>
                    <a:gridCol w="1556657">
                      <a:extLst>
                        <a:ext uri="{9D8B030D-6E8A-4147-A177-3AD203B41FA5}">
                          <a16:colId xmlns:a16="http://schemas.microsoft.com/office/drawing/2014/main" val="1106651756"/>
                        </a:ext>
                      </a:extLst>
                    </a:gridCol>
                  </a:tblGrid>
                  <a:tr h="32551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28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28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f>
                                  <m:fPr>
                                    <m:ctrlPr>
                                      <a:rPr lang="ru-RU" sz="2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ru-RU" sz="2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28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28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ru-RU" sz="2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28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28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2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28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28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f>
                                  <m:fPr>
                                    <m:ctrlPr>
                                      <a:rPr lang="ru-RU" sz="2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ru-RU" sz="2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28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28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f>
                                  <m:fPr>
                                    <m:ctrlPr>
                                      <a:rPr lang="ru-RU" sz="2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2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28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28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ru-RU" sz="2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28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28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f>
                                  <m:fPr>
                                    <m:ctrlPr>
                                      <a:rPr lang="ru-RU" sz="2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ru-RU" sz="2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773419"/>
                      </a:ext>
                    </a:extLst>
                  </a:tr>
                  <a:tr h="173251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2800" dirty="0" smtClean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К</a:t>
                          </a:r>
                          <a:endParaRPr lang="ru-RU" sz="2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2800" dirty="0" smtClean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Я</a:t>
                          </a:r>
                          <a:endParaRPr lang="ru-RU" sz="2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2800" dirty="0" smtClean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Т</a:t>
                          </a:r>
                          <a:endParaRPr lang="ru-RU" sz="2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2800" dirty="0" smtClean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Р</a:t>
                          </a:r>
                          <a:endParaRPr lang="ru-RU" sz="2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2800" dirty="0" smtClean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Е</a:t>
                          </a:r>
                          <a:endParaRPr lang="ru-RU" sz="2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2800" dirty="0" smtClean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П</a:t>
                          </a:r>
                          <a:endParaRPr lang="ru-RU" sz="2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2800" dirty="0" smtClean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А</a:t>
                          </a:r>
                          <a:endParaRPr lang="ru-RU" sz="2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27317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4238814"/>
                  </p:ext>
                </p:extLst>
              </p:nvPr>
            </p:nvGraphicFramePr>
            <p:xfrm>
              <a:off x="457204" y="1233055"/>
              <a:ext cx="10896599" cy="49876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56657">
                      <a:extLst>
                        <a:ext uri="{9D8B030D-6E8A-4147-A177-3AD203B41FA5}">
                          <a16:colId xmlns:a16="http://schemas.microsoft.com/office/drawing/2014/main" val="2631591043"/>
                        </a:ext>
                      </a:extLst>
                    </a:gridCol>
                    <a:gridCol w="1556657">
                      <a:extLst>
                        <a:ext uri="{9D8B030D-6E8A-4147-A177-3AD203B41FA5}">
                          <a16:colId xmlns:a16="http://schemas.microsoft.com/office/drawing/2014/main" val="1495659556"/>
                        </a:ext>
                      </a:extLst>
                    </a:gridCol>
                    <a:gridCol w="1556657">
                      <a:extLst>
                        <a:ext uri="{9D8B030D-6E8A-4147-A177-3AD203B41FA5}">
                          <a16:colId xmlns:a16="http://schemas.microsoft.com/office/drawing/2014/main" val="2284119096"/>
                        </a:ext>
                      </a:extLst>
                    </a:gridCol>
                    <a:gridCol w="1556657">
                      <a:extLst>
                        <a:ext uri="{9D8B030D-6E8A-4147-A177-3AD203B41FA5}">
                          <a16:colId xmlns:a16="http://schemas.microsoft.com/office/drawing/2014/main" val="3418956542"/>
                        </a:ext>
                      </a:extLst>
                    </a:gridCol>
                    <a:gridCol w="1556657">
                      <a:extLst>
                        <a:ext uri="{9D8B030D-6E8A-4147-A177-3AD203B41FA5}">
                          <a16:colId xmlns:a16="http://schemas.microsoft.com/office/drawing/2014/main" val="4026101483"/>
                        </a:ext>
                      </a:extLst>
                    </a:gridCol>
                    <a:gridCol w="1556657">
                      <a:extLst>
                        <a:ext uri="{9D8B030D-6E8A-4147-A177-3AD203B41FA5}">
                          <a16:colId xmlns:a16="http://schemas.microsoft.com/office/drawing/2014/main" val="3728254391"/>
                        </a:ext>
                      </a:extLst>
                    </a:gridCol>
                    <a:gridCol w="1556657">
                      <a:extLst>
                        <a:ext uri="{9D8B030D-6E8A-4147-A177-3AD203B41FA5}">
                          <a16:colId xmlns:a16="http://schemas.microsoft.com/office/drawing/2014/main" val="1106651756"/>
                        </a:ext>
                      </a:extLst>
                    </a:gridCol>
                  </a:tblGrid>
                  <a:tr h="325512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784" t="-187" r="-602745" b="-534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00391" t="-187" r="-500391" b="-534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01176" t="-187" r="-402353" b="-534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00000" t="-187" r="-300781" b="-534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01569" t="-187" r="-201961" b="-534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99609" t="-187" r="-101172" b="-534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601961" t="-187" r="-1569" b="-534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773419"/>
                      </a:ext>
                    </a:extLst>
                  </a:tr>
                  <a:tr h="173251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2800" dirty="0" smtClean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К</a:t>
                          </a:r>
                          <a:endParaRPr lang="ru-RU" sz="2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2800" dirty="0" smtClean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Я</a:t>
                          </a:r>
                          <a:endParaRPr lang="ru-RU" sz="2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2800" dirty="0" smtClean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Т</a:t>
                          </a:r>
                          <a:endParaRPr lang="ru-RU" sz="2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2800" dirty="0" smtClean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Р</a:t>
                          </a:r>
                          <a:endParaRPr lang="ru-RU" sz="2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2800" dirty="0" smtClean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Е</a:t>
                          </a:r>
                          <a:endParaRPr lang="ru-RU" sz="2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2800" dirty="0" smtClean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П</a:t>
                          </a:r>
                          <a:endParaRPr lang="ru-RU" sz="2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2800" dirty="0" smtClean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А</a:t>
                          </a:r>
                          <a:endParaRPr lang="ru-RU" sz="2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273172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9918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03" y="708952"/>
            <a:ext cx="4912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6 «Что внутри сундука?»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mat.1sept.ru/2000/no10_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44" y="2181281"/>
            <a:ext cx="8784012" cy="60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14491" y="1350434"/>
            <a:ext cx="6427272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рисунке изображен числовой луч с точками.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8244" y="3244334"/>
            <a:ext cx="7555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Выпишите точки, которые соответствуют дробям: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299855" y="4165570"/>
                <a:ext cx="4191216" cy="7929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2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ru-RU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 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855" y="4165570"/>
                <a:ext cx="4191216" cy="792974"/>
              </a:xfrm>
              <a:prstGeom prst="rect">
                <a:avLst/>
              </a:prstGeom>
              <a:blipFill>
                <a:blip r:embed="rId3"/>
                <a:stretch>
                  <a:fillRect b="-8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950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mat.1sept.ru/2000/no10_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832" y="1207936"/>
            <a:ext cx="2922573" cy="5151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78675" y="311343"/>
            <a:ext cx="3682889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Внутри сундука 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8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8910" y="1524000"/>
            <a:ext cx="90193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Сказочное путешествие в страну «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Дроби»</a:t>
            </a:r>
            <a:endParaRPr lang="ru-RU" sz="3200" dirty="0"/>
          </a:p>
        </p:txBody>
      </p:sp>
      <p:pic>
        <p:nvPicPr>
          <p:cNvPr id="2050" name="Picture 2" descr="Картинки сказочных героев с анимацией — Mechatronics2019.eu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80" y="2601217"/>
            <a:ext cx="3601026" cy="396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Мудрая сова — стоковый векто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070" y="2601218"/>
            <a:ext cx="4106186" cy="396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83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mat.1sept.ru/2000/no10_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02" y="2166683"/>
            <a:ext cx="10607777" cy="237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25091" y="77831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с болельщиками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«Реши – помоги»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Решите цепочку примеров: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268" y="4465075"/>
            <a:ext cx="3182987" cy="221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0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9092" y="1387917"/>
            <a:ext cx="77031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задание и вернулись домой.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Царица обрадовалась 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спросила: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Что узнали, чему научились?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835" y="584354"/>
            <a:ext cx="4321165" cy="3680793"/>
          </a:xfrm>
          <a:prstGeom prst="rect">
            <a:avLst/>
          </a:prstGeom>
        </p:spPr>
      </p:pic>
      <p:pic>
        <p:nvPicPr>
          <p:cNvPr id="4" name="Picture 14" descr="Иван-царевич - герой русских сказ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2" y="2909455"/>
            <a:ext cx="2752150" cy="319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Soloveika — альбом «Клипарт из инета / Мультяшки / Принцессы и принцы» на  Яндекс.Фотках | Принцессы, Летние художественные проекты, Модные девчон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890" y="2998737"/>
            <a:ext cx="1898073" cy="295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4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Сказки о цветах и растениях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165" y="4391581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56215" y="1572106"/>
            <a:ext cx="4164578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Подведение итогов урока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5" y="561492"/>
            <a:ext cx="4321165" cy="36807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6326" y="1402874"/>
            <a:ext cx="2743438" cy="35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1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7964" y="1080655"/>
            <a:ext cx="4714827" cy="583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Царица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взять бумаги мультфильм учительницы, учитель клипарт, мультяшный клипарт,  белый PNG и PSD-файл пнг для бесплатной загруз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283" y="676520"/>
            <a:ext cx="4895869" cy="416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Иван-царевич - герой русских сказ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152" y="3103418"/>
            <a:ext cx="2961412" cy="343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Soloveika — альбом «Клипарт из инета / Мультяшки / Принцессы и принцы» на  Яндекс.Фотках | Принцессы, Летние художественные проекты, Модные девчон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14" y="3445413"/>
            <a:ext cx="1986304" cy="309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57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634875"/>
            <a:ext cx="2744018" cy="35980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68436" y="1233823"/>
            <a:ext cx="2410691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 бояр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887" y="2711774"/>
            <a:ext cx="4703186" cy="32695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92727" y="5028527"/>
            <a:ext cx="3837709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Жители  государства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00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054" y="1233054"/>
            <a:ext cx="5116429" cy="45170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59781" y="1094509"/>
            <a:ext cx="393469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некотором царстве, в некотором </a:t>
            </a:r>
            <a:r>
              <a:rPr lang="ru-RU" sz="2400" dirty="0" smtClean="0"/>
              <a:t>государстве жила </a:t>
            </a:r>
            <a:r>
              <a:rPr lang="ru-RU" sz="2400" dirty="0"/>
              <a:t>была </a:t>
            </a:r>
            <a:r>
              <a:rPr lang="ru-RU" sz="2400" dirty="0" smtClean="0"/>
              <a:t>царица, </a:t>
            </a:r>
            <a:r>
              <a:rPr lang="ru-RU" sz="2400" dirty="0"/>
              <a:t>и </a:t>
            </a:r>
            <a:r>
              <a:rPr lang="ru-RU" sz="2400" dirty="0" smtClean="0"/>
              <a:t>были </a:t>
            </a:r>
            <a:r>
              <a:rPr lang="ru-RU" sz="2400" dirty="0"/>
              <a:t>у нее </a:t>
            </a:r>
            <a:r>
              <a:rPr lang="ru-RU" sz="2400" dirty="0" smtClean="0"/>
              <a:t>сыновья  </a:t>
            </a:r>
            <a:r>
              <a:rPr lang="ru-RU" sz="2400" dirty="0"/>
              <a:t>и </a:t>
            </a:r>
            <a:r>
              <a:rPr lang="ru-RU" sz="2400" dirty="0" smtClean="0"/>
              <a:t>дочери. </a:t>
            </a:r>
            <a:r>
              <a:rPr lang="ru-RU" sz="2400" dirty="0"/>
              <a:t>Позвала однажды своих детей </a:t>
            </a:r>
            <a:r>
              <a:rPr lang="ru-RU" sz="2400" dirty="0" smtClean="0"/>
              <a:t>царица </a:t>
            </a:r>
            <a:r>
              <a:rPr lang="ru-RU" sz="2400" dirty="0"/>
              <a:t>и сказала: </a:t>
            </a:r>
          </a:p>
          <a:p>
            <a:r>
              <a:rPr lang="ru-RU" sz="2400" dirty="0"/>
              <a:t>- Дети мои милые, </a:t>
            </a:r>
            <a:r>
              <a:rPr lang="ru-RU" sz="2400" dirty="0" smtClean="0"/>
              <a:t>теперь </a:t>
            </a:r>
            <a:r>
              <a:rPr lang="ru-RU" sz="2400" dirty="0"/>
              <a:t>вы все знаете о дробях, пора проверить и </a:t>
            </a:r>
            <a:r>
              <a:rPr lang="ru-RU" sz="2400" dirty="0" smtClean="0"/>
              <a:t>применить </a:t>
            </a:r>
            <a:r>
              <a:rPr lang="ru-RU" sz="2400" dirty="0"/>
              <a:t>свои знания и умения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448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84618" y="1144435"/>
            <a:ext cx="6567055" cy="364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Позвала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однажды своих детей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царица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сказала: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Дети мои милые, теперь вы все знаете о дробях, пора проверить и применить свои знания и умения.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Как же нам это сделать,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матушка-царица?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Отправляйтесь в стану «Дроби» за волшебным сундуком. Вы красивы, стройны, умны. Хочется мне узнать, готовы ли вы к путешествиям,- молвила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царица.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Вот вам мое испытание!</a:t>
            </a:r>
          </a:p>
        </p:txBody>
      </p:sp>
      <p:pic>
        <p:nvPicPr>
          <p:cNvPr id="3" name="Picture 2" descr="взять бумаги мультфильм учительницы, учитель клипарт, мультяшный клипарт,  белый PNG и PSD-файл пнг для бесплатной загруз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7" y="402689"/>
            <a:ext cx="4184073" cy="356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 descr="Soloveika — альбом «Клипарт из инета / Мультяшки / Принцессы и принцы» на  Яндекс.Фотках | Принцессы, Летние художественные проекты, Модные девчо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604" y="4011954"/>
            <a:ext cx="1476506" cy="229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Иван-царевич - герой русских сказо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64" y="4031316"/>
            <a:ext cx="1948859" cy="226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33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63091" y="415636"/>
            <a:ext cx="5602514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1 «Правильно – неправильно»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63092" y="983673"/>
            <a:ext cx="667789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Составьте дроби: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55377" y="1571336"/>
            <a:ext cx="5406196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Правильную </a:t>
            </a:r>
            <a:r>
              <a:rPr lang="ru-RU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дробъ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знаменателем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95600" y="2119745"/>
            <a:ext cx="5333740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Неправильную </a:t>
            </a:r>
            <a:r>
              <a:rPr lang="ru-RU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дробъ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числителем 5;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95600" y="2743200"/>
            <a:ext cx="5400714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Правильную </a:t>
            </a:r>
            <a:r>
              <a:rPr lang="ru-RU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дробъ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 знаменателем 4;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95601" y="3234652"/>
            <a:ext cx="5525748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Неправильную </a:t>
            </a:r>
            <a:r>
              <a:rPr lang="ru-RU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дробъ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 знаменателем 5;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8388" y="3859928"/>
            <a:ext cx="5535252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Правильную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дробъ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числителем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95600" y="4390582"/>
            <a:ext cx="4328493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Неправильную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дробъ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 числителем 4;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95600" y="4872902"/>
            <a:ext cx="4758931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Неправильную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дробъ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 знаменателем 8;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00409" y="5483326"/>
            <a:ext cx="4323684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Неправильную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дробъ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 числителем 1.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5782" y="3994171"/>
            <a:ext cx="2133600" cy="214312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595" y="377218"/>
            <a:ext cx="2133600" cy="21431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44" y="2163089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3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взять бумаги мультфильм учительницы, учитель клипарт, мультяшный клипарт,  белый PNG и PSD-файл пнг для бесплатной загруз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474" y="347270"/>
            <a:ext cx="4184073" cy="356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08482" y="750517"/>
            <a:ext cx="6044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Теперь я за вас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спокойна. В добрый путь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!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5928" y="4502727"/>
            <a:ext cx="845829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Пошли дети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замку и по дороге увидели сказочного героя.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14" descr="Иван-царевич - герой русских сказ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8" y="1303297"/>
            <a:ext cx="2715491" cy="315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Soloveika — альбом «Клипарт из инета / Мультяшки / Принцессы и принцы» на  Яндекс.Фотках | Принцессы, Летние художественные проекты, Модные девчон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509" y="1608717"/>
            <a:ext cx="1785374" cy="278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85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Летние анимированные картинки и яркие красочные фот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4" y="41564"/>
            <a:ext cx="11365162" cy="663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725" y="1122536"/>
            <a:ext cx="3375730" cy="47240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8093" y="3101376"/>
            <a:ext cx="1920376" cy="231370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102436" y="3359727"/>
            <a:ext cx="1454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Выполните задание и вы узнаете </a:t>
            </a:r>
            <a:r>
              <a:rPr lang="ru-RU" sz="1600" dirty="0" smtClean="0"/>
              <a:t>меня и мое напутственное слово.</a:t>
            </a:r>
            <a:endParaRPr lang="ru-RU" sz="1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5895" y="378343"/>
            <a:ext cx="5951917" cy="449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4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448</Words>
  <Application>Microsoft Office PowerPoint</Application>
  <PresentationFormat>Широкоэкранный</PresentationFormat>
  <Paragraphs>125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Arial Cyr</vt:lpstr>
      <vt:lpstr>Calibri</vt:lpstr>
      <vt:lpstr>Calibri Light</vt:lpstr>
      <vt:lpstr>Cambria Math</vt:lpstr>
      <vt:lpstr>Times New Roman</vt:lpstr>
      <vt:lpstr>Тема Office</vt:lpstr>
      <vt:lpstr>Урок повторения по теме «Обыкновенные дроби»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повторения по теме «Обыкновенные дроби»</dc:title>
  <dc:creator>Рамиля Рамиловна</dc:creator>
  <cp:lastModifiedBy>Рамиля Рамиловна</cp:lastModifiedBy>
  <cp:revision>37</cp:revision>
  <dcterms:created xsi:type="dcterms:W3CDTF">2020-10-22T15:58:29Z</dcterms:created>
  <dcterms:modified xsi:type="dcterms:W3CDTF">2020-11-03T16:18:14Z</dcterms:modified>
</cp:coreProperties>
</file>