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7" r:id="rId4"/>
    <p:sldId id="270" r:id="rId5"/>
    <p:sldId id="263" r:id="rId6"/>
    <p:sldId id="264" r:id="rId7"/>
    <p:sldId id="271" r:id="rId8"/>
    <p:sldId id="272" r:id="rId9"/>
    <p:sldId id="273" r:id="rId10"/>
    <p:sldId id="274" r:id="rId11"/>
    <p:sldId id="269" r:id="rId12"/>
    <p:sldId id="268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vekuban.ru/upload/iblock/bcb/bcb905a52bae7a4861f126aca5a6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397000"/>
          <a:ext cx="878497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619268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физического качества умения или навыка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испытаний (тесты)</a:t>
                      </a: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Скоростно-силовые возможности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Прыжок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длину с места толчком двумя ногами (см)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Прыжок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длину с разбега (см)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Метание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мяча весом (м)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Метание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спортивного снаряда весом 500 г (м)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Метание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спортивного снаряда весом (м)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Поднимание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туловища из положения лежа на спине (количество раз за 1 мин)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Координационные способности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Метание теннисного мяча в цель, дистанция 6 м (количество попаданий)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Процесс тестирования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51520" y="1160748"/>
            <a:ext cx="8640960" cy="4536504"/>
          </a:xfrm>
          <a:prstGeom prst="rightArrow">
            <a:avLst/>
          </a:prstGeom>
          <a:solidFill>
            <a:srgbClr val="92D05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323528" y="2924944"/>
            <a:ext cx="1804061" cy="936098"/>
            <a:chOff x="1865" y="1800202"/>
            <a:chExt cx="1804061" cy="93609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865" y="1800202"/>
              <a:ext cx="1804061" cy="936098"/>
            </a:xfrm>
            <a:prstGeom prst="roundRect">
              <a:avLst/>
            </a:pr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7562" y="1845899"/>
              <a:ext cx="1712667" cy="844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Подготовка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411760" y="2420888"/>
            <a:ext cx="1986480" cy="1814601"/>
            <a:chOff x="1923319" y="1360951"/>
            <a:chExt cx="1986480" cy="181460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23319" y="1360951"/>
              <a:ext cx="1986480" cy="181460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011901" y="1449533"/>
              <a:ext cx="1809316" cy="1637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Медицинское обследование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16016" y="2924944"/>
            <a:ext cx="1512168" cy="1080123"/>
            <a:chOff x="4027191" y="1728190"/>
            <a:chExt cx="1272380" cy="1080123"/>
          </a:xfrm>
          <a:solidFill>
            <a:srgbClr val="FFFF00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027191" y="1728190"/>
              <a:ext cx="1272380" cy="1080123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079918" y="1780917"/>
              <a:ext cx="1166926" cy="9746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</a:rPr>
                <a:t>Выполнение нормативов</a:t>
              </a:r>
              <a:endParaRPr lang="ru-RU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44208" y="2852936"/>
            <a:ext cx="1709962" cy="1080123"/>
            <a:chOff x="5416964" y="1728190"/>
            <a:chExt cx="1709962" cy="10801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416964" y="1728190"/>
              <a:ext cx="1709962" cy="108012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469691" y="1780917"/>
              <a:ext cx="1604508" cy="974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Награждение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внедрения комплекса ГТО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40960" cy="56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Сентябрь 2014 года – декабрь 2015 года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организационно-экспериментальный этап внедрения комплекса ГТО среди  обучающихся образовательных организациях отдельных муниципальных образований области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 год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внедрение комплекса ГТО среди обучающихся всех образовательных организаций области и других категорий населения в отдельных муниципальных образованиях области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Третий этап 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 повсеместного внедрения комплекса ГТО среди всех категорий населения области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7113422" cy="1002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6322" name="Picture 2" descr="http://gto-normativy.ru/wp-content/uploads/2014/08/12-regionov-g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50100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ГТО был впервые введен в СССР в марте 1931 года, и тогда во многих иностранных СМИ его назвали «новым секретным оружием русских». Просуществовала программа ГТО до 1993 года.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2014 г. Правительство РФ разработало и приняло ряд документов, направленных на воссоздание комплекса ГТО: Постановление Правительства РФ № 540, Положение о ГТО, Указ Президента о ГТО.</a:t>
            </a:r>
          </a:p>
        </p:txBody>
      </p:sp>
      <p:pic>
        <p:nvPicPr>
          <p:cNvPr id="4" name="Picture 4" descr="http://www.mk.ru/upload/objects/articles/detailPicture/1c/87/00/86/8768459_5852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172196" cy="2376264"/>
          </a:xfrm>
          <a:prstGeom prst="rect">
            <a:avLst/>
          </a:prstGeom>
          <a:noFill/>
        </p:spPr>
      </p:pic>
      <p:pic>
        <p:nvPicPr>
          <p:cNvPr id="5" name="Рисунок 4" descr="http://olimp.kcbux.ru/Raznoe/gto/gto-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tass-ural.ru/images/2013-photos-for-articles/TASS_426015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08720"/>
            <a:ext cx="185163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397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комплекса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нормативы ГТО и спортивных разрядов, система тестирования, рекомендации по особенностям двигательного режима для различных групп.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комплекса включает 11 ступеней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(от 6 лет до 70 лет и старше)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limp.kcbux.ru/Raznoe/gto/znachok-gto-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2335506" cy="21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imp.kcbux.ru/Raznoe/gto/znachok-gto-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93096"/>
            <a:ext cx="2232248" cy="186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limp.kcbux.ru/Raznoe/gto/znachok-gto-0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1584176" cy="14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6206535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Бронзовый значок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6309320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Серебряный значок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6165304"/>
            <a:ext cx="17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значок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Ступени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ступень — от 6 до 8 лет;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Вторая ступень — от 9 до 10 лет;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Третья ступень — от 11 до 12 лет;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Четвертая ступень — от 13 до 15 лет;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Пятая ступень — от 16 до 17лет; 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Шестая ступень — от 18 до 29 лет;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Седьмая ступень — от 30 до 39 лет;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Восьмая ступень — от 40 до 49 лет;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Девятая ступень — от 50 до 59 лет;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Десятая ступень — от 60 до 69 лет;</a:t>
            </a:r>
          </a:p>
          <a:p>
            <a:pPr algn="ctr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Одиннадцатая ступень — от 70 лет и старше.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Комплекс состоит из следующих частей: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Первая часть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(нормативно-тестирующая) предусматривает общую оценку уровня физической подготовленности населения установленных нормативов с последующим награждением значками отличия комплекса.</a:t>
            </a:r>
          </a:p>
          <a:p>
            <a:pPr indent="360000" algn="just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Вторая часть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(спортивная) направленная на привлечение граждан к регулярным занятиям физической культурой и спортом с учётом возрастных групп населения с целью выполнения разрядных нормативов и получения массовых спортивных разрядов.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6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к недельному двигательному режиму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46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 менее 8 часов)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836712"/>
          <a:ext cx="8712969" cy="582522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86473"/>
                <a:gridCol w="6533232"/>
                <a:gridCol w="1693264"/>
              </a:tblGrid>
              <a:tr h="107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двигательной деятельности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Временной объем в неделю, не менее мин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Утренняя гимнастика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</a:t>
                      </a:r>
                      <a:endParaRPr lang="ru-RU" sz="20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двигательной деятельности в процессе трудовой деятельности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Организованные занятия в спортивных секциях и кружках по легкой атлетике, плаванию, лыжам,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полиатлону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гимнастике, спортивным играм, фитнесу, единоборствам, атлетической гимнастике, техническим, военно-прикладным видам спорта, туризму, в группах здоровья и общей физической подготовки, участие в  спортивных соревнованиях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Самостоятельные занятия физической культурой,  в том числе спортивными играми, другими видами двигательной деятельности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</a:t>
                      </a:r>
                      <a:endParaRPr lang="ru-RU" sz="20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8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отпускное время ежедневный двигательный режим должен составлять не менее 3 часов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80729"/>
          <a:ext cx="878497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5616624"/>
              </a:tblGrid>
              <a:tr h="50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физического качества умения или навыка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</a:p>
                  </a:txBody>
                  <a:tcPr marL="68580" marR="68580" marT="0" marB="0"/>
                </a:tc>
              </a:tr>
              <a:tr h="509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Скоростные возможности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Челночный бег 3х10 м (с)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Бег на 30 м (с)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Бег на 60 м (с)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017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Бег на 100 м (с)</a:t>
                      </a:r>
                    </a:p>
                  </a:txBody>
                  <a:tcPr marL="68580" marR="68580" marT="0" marB="0"/>
                </a:tc>
              </a:tr>
              <a:tr h="5095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Сила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Подтягивание из виса на высокой перекладине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Подтягивание из виса лежа на низкой перекладине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Сгибание и разгибание рук в упоре лежа на полу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Сгибание и разгибание рук в упоре о гимнастическую скамью 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Сгибание и разгибание рук в упоре о сидение стула (количество раз)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Рывок гири 16 кг (количество раз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548680"/>
          <a:ext cx="871296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619268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физического качества умения или навыка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Виды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испытаний (тесты)</a:t>
                      </a: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Выносливость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1. 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1 км (мин, 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 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1,5 км (мин, 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3. 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2 км (мин, с)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4. Бег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3 км (мин, с)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5. Смешанное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передвижение на 1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6. Смешанное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передвижение на 2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7. Смешанное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передвижение на 3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8. Смешанное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передвижение на 4 км (без учета времени)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9. Скандинавская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ходьба 2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10. Скандинавская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ходьба 3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11. Скандинавская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ходьба 4 км (без учета времени)</a:t>
                      </a:r>
                    </a:p>
                  </a:txBody>
                  <a:tcPr marL="68580" marR="68580" marT="0" marB="0"/>
                </a:tc>
              </a:tr>
              <a:tr h="37084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Гибкость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1. Наклон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вперед из положения стоя с прямыми ногами на полу (достать пальцами голеностопные суставы)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 Наклон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вперед из положения стоя с прямыми ногами на полу (достать пол ладонями)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3. Наклон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вперед из положения стоя с прямыми ногами на полу (касание пола пальцами рук)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4. Наклон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вперед из положения стоя с прямыми ногами на гимнастической скамье (ниже уровня скамьи-  см)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908720"/>
          <a:ext cx="8712968" cy="60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62473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физического качества умения или навыка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</a:p>
                  </a:txBody>
                  <a:tcPr marL="68580" marR="68580" marT="0" marB="0"/>
                </a:tc>
              </a:tr>
              <a:tr h="370840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Прикладные  навыки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1. Бег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на 1 км (мин, с)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2. Бег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на 2 км (мин, с)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3. Бег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на (мин, с)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4. Бег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на 5 км (мин, с)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5. Передвижение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2 км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6. Передвижение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4 км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7. Передвижение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лыжах 5 км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8. Кросс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пересеченной местности на 1 км (без учета времени)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9.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Кросс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пересеченной местности на 2 км (без учета времени)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10. Кросс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пересеченной местности на 3 км (без учета времени)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11. Кросс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пересеченной местности на 5 км (без учета времени)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017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12. Смешанное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передвижение на 1,5 км  по пересеченной местности (без учета времени)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13. Плавание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без учета времени 10 м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14. Плавание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без учета времени 15 м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15. Плавание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без учета времени 25 м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16. Плавание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без учета времени 50 м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17. Плавание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 50 м  с учетом времени (мин, с)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18.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Стрельба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 пневматической винтовки из положения сидя или стоя с опорой локтей о стол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или стойку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5м (количество очков)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19. Стрельба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 электронного оружия из положения сидя или стоя с опорой локтей о стол или стойку 5 м (количество очков)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20. Стрельба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 пневматической винтовки из положения сидя или стоя с опорой локтей о стол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или стойку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10м (количество очков)</a:t>
                      </a:r>
                    </a:p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21.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Стрельба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 электронного оружия из положения сидя или стоя с опорой локтей о стол или стойку 10 м (количество очков)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22. Туристский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поход с проверкой туристских навыков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1050</Words>
  <Application>Microsoft Office PowerPoint</Application>
  <PresentationFormat>Экран (4:3)</PresentationFormat>
  <Paragraphs>135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2019-12-26T09:30:00Z</dcterms:modified>
</cp:coreProperties>
</file>