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676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676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676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676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746676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200" cy="6857280"/>
          </a:xfrm>
          <a:prstGeom prst="rect">
            <a:avLst/>
          </a:prstGeom>
          <a:solidFill>
            <a:srgbClr val="FEC2AE">
              <a:alpha val="87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7920" cy="547920"/>
          </a:xfrm>
          <a:prstGeom prst="ellipse">
            <a:avLst/>
          </a:prstGeom>
          <a:solidFill>
            <a:srgbClr val="FE8637"/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80880" y="0"/>
            <a:ext cx="608760" cy="6857280"/>
          </a:xfrm>
          <a:prstGeom prst="rect">
            <a:avLst/>
          </a:prstGeom>
          <a:solidFill>
            <a:srgbClr val="FEC2AE">
              <a:alpha val="54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276480" y="0"/>
            <a:ext cx="104040" cy="6857280"/>
          </a:xfrm>
          <a:prstGeom prst="rect">
            <a:avLst/>
          </a:prstGeom>
          <a:solidFill>
            <a:srgbClr val="FED9CD">
              <a:alpha val="36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90720" y="0"/>
            <a:ext cx="181080" cy="6857280"/>
          </a:xfrm>
          <a:prstGeom prst="rect">
            <a:avLst/>
          </a:prstGeom>
          <a:solidFill>
            <a:srgbClr val="FED9CD">
              <a:alpha val="70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1141200" y="0"/>
            <a:ext cx="229680" cy="6857280"/>
          </a:xfrm>
          <a:prstGeom prst="rect">
            <a:avLst/>
          </a:prstGeom>
          <a:solidFill>
            <a:srgbClr val="FEEDE8">
              <a:alpha val="71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12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240">
            <a:solidFill>
              <a:srgbClr val="FEED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13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4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5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36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6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219320" y="0"/>
            <a:ext cx="75600" cy="6857280"/>
          </a:xfrm>
          <a:prstGeom prst="rect">
            <a:avLst/>
          </a:prstGeom>
          <a:solidFill>
            <a:srgbClr val="FEC2AE">
              <a:alpha val="51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609480" y="3429000"/>
            <a:ext cx="1294560" cy="1294560"/>
          </a:xfrm>
          <a:prstGeom prst="ellipse">
            <a:avLst/>
          </a:prstGeom>
          <a:solidFill>
            <a:srgbClr val="FE8637"/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309680" y="4866840"/>
            <a:ext cx="640800" cy="640800"/>
          </a:xfrm>
          <a:prstGeom prst="ellipse">
            <a:avLst/>
          </a:prstGeom>
          <a:solidFill>
            <a:srgbClr val="FE8637"/>
          </a:solidFill>
          <a:ln w="2844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091160" y="5500800"/>
            <a:ext cx="136440" cy="136440"/>
          </a:xfrm>
          <a:prstGeom prst="ellipse">
            <a:avLst/>
          </a:prstGeom>
          <a:solidFill>
            <a:srgbClr val="FE8637"/>
          </a:solidFill>
          <a:ln w="1260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664280" y="5788080"/>
            <a:ext cx="273600" cy="273600"/>
          </a:xfrm>
          <a:prstGeom prst="ellipse">
            <a:avLst/>
          </a:prstGeom>
          <a:solidFill>
            <a:srgbClr val="FE8637"/>
          </a:solidFill>
          <a:ln w="1260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905120" y="4495680"/>
            <a:ext cx="365040" cy="365040"/>
          </a:xfrm>
          <a:prstGeom prst="ellipse">
            <a:avLst/>
          </a:prstGeom>
          <a:solidFill>
            <a:srgbClr val="FE8637"/>
          </a:solidFill>
          <a:ln w="2844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67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4"/>
          <p:cNvSpPr/>
          <p:nvPr/>
        </p:nvSpPr>
        <p:spPr>
          <a:xfrm>
            <a:off x="8839080" y="0"/>
            <a:ext cx="304200" cy="6857280"/>
          </a:xfrm>
          <a:prstGeom prst="rect">
            <a:avLst/>
          </a:prstGeom>
          <a:solidFill>
            <a:srgbClr val="FEC2AE">
              <a:alpha val="87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6"/>
          <p:cNvSpPr/>
          <p:nvPr/>
        </p:nvSpPr>
        <p:spPr>
          <a:xfrm>
            <a:off x="8156520" y="5715000"/>
            <a:ext cx="547920" cy="547920"/>
          </a:xfrm>
          <a:prstGeom prst="ellipse">
            <a:avLst/>
          </a:prstGeom>
          <a:solidFill>
            <a:srgbClr val="FE8637"/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8839080" y="0"/>
            <a:ext cx="304200" cy="6857280"/>
          </a:xfrm>
          <a:prstGeom prst="rect">
            <a:avLst/>
          </a:prstGeom>
          <a:solidFill>
            <a:srgbClr val="FEC2AE">
              <a:alpha val="87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6"/>
          <p:cNvSpPr/>
          <p:nvPr/>
        </p:nvSpPr>
        <p:spPr>
          <a:xfrm>
            <a:off x="8156520" y="5715000"/>
            <a:ext cx="547920" cy="547920"/>
          </a:xfrm>
          <a:prstGeom prst="ellipse">
            <a:avLst/>
          </a:prstGeom>
          <a:solidFill>
            <a:srgbClr val="FE8637"/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8839080" y="0"/>
            <a:ext cx="304200" cy="6857280"/>
          </a:xfrm>
          <a:prstGeom prst="rect">
            <a:avLst/>
          </a:prstGeom>
          <a:solidFill>
            <a:srgbClr val="FEC2AE">
              <a:alpha val="87000"/>
            </a:srgbClr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6"/>
          <p:cNvSpPr/>
          <p:nvPr/>
        </p:nvSpPr>
        <p:spPr>
          <a:xfrm>
            <a:off x="8156520" y="5715000"/>
            <a:ext cx="547920" cy="547920"/>
          </a:xfrm>
          <a:prstGeom prst="ellipse">
            <a:avLst/>
          </a:prstGeom>
          <a:solidFill>
            <a:srgbClr val="FE8637"/>
          </a:solidFill>
          <a:ln w="38160">
            <a:noFill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67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39640" y="260640"/>
            <a:ext cx="7917840" cy="26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cap="small" spc="-1">
                <a:solidFill>
                  <a:srgbClr val="00B0F0"/>
                </a:solidFill>
                <a:latin typeface="Times New Roman"/>
              </a:rPr>
              <a:t>Проект в подготовительной группе «Русская Матрёшка»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4356000" y="4797000"/>
            <a:ext cx="4607640" cy="15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2000" b="1" strike="noStrike" spc="-1" dirty="0">
                <a:solidFill>
                  <a:srgbClr val="8A7007"/>
                </a:solidFill>
                <a:latin typeface="Times New Roman"/>
              </a:rPr>
              <a:t>Выполнила: </a:t>
            </a:r>
            <a:r>
              <a:rPr lang="ru-RU" sz="2000" b="1" strike="noStrike" spc="-1" dirty="0" smtClean="0">
                <a:solidFill>
                  <a:srgbClr val="8A7007"/>
                </a:solidFill>
                <a:latin typeface="Times New Roman"/>
              </a:rPr>
              <a:t>Воспитатель: </a:t>
            </a:r>
            <a:r>
              <a:rPr lang="ru-RU" sz="2000" b="1" strike="noStrike" spc="-1" dirty="0" err="1" smtClean="0">
                <a:solidFill>
                  <a:srgbClr val="8A7007"/>
                </a:solidFill>
                <a:latin typeface="Times New Roman"/>
              </a:rPr>
              <a:t>Карнацкая</a:t>
            </a:r>
            <a:r>
              <a:rPr lang="ru-RU" sz="2000" b="1" strike="noStrike" spc="-1" dirty="0" smtClean="0">
                <a:solidFill>
                  <a:srgbClr val="8A7007"/>
                </a:solidFill>
                <a:latin typeface="Times New Roman"/>
              </a:rPr>
              <a:t> Е. В.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Picture 5"/>
          <p:cNvPicPr/>
          <p:nvPr/>
        </p:nvPicPr>
        <p:blipFill>
          <a:blip r:embed="rId2"/>
          <a:stretch/>
        </p:blipFill>
        <p:spPr>
          <a:xfrm>
            <a:off x="0" y="3285000"/>
            <a:ext cx="4427280" cy="3572280"/>
          </a:xfrm>
          <a:prstGeom prst="rect">
            <a:avLst/>
          </a:prstGeom>
          <a:ln>
            <a:noFill/>
          </a:ln>
        </p:spPr>
      </p:pic>
      <p:sp>
        <p:nvSpPr>
          <p:cNvPr id="197" name="CustomShape 5"/>
          <p:cNvSpPr/>
          <p:nvPr/>
        </p:nvSpPr>
        <p:spPr>
          <a:xfrm flipH="1">
            <a:off x="1258200" y="188640"/>
            <a:ext cx="763200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-107640" y="1368000"/>
            <a:ext cx="5363280" cy="25916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560">
            <a:solidFill>
              <a:srgbClr val="BB63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Мм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83640" y="1484640"/>
            <a:ext cx="4391640" cy="20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ассмотрели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матрёшек, элементы росписи, поиграли в игру: «Собери Матрёшку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» «Ты матрешку передай дни недели называй»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группе рассматривали иллюстрации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разных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матрёшек, виды росписи,  обследовали  русских расписных кукол, материал  древесины, из которого они выточены.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5436000" y="1484640"/>
            <a:ext cx="3527640" cy="22316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560">
            <a:solidFill>
              <a:srgbClr val="BB63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5"/>
          <p:cNvSpPr/>
          <p:nvPr/>
        </p:nvSpPr>
        <p:spPr>
          <a:xfrm>
            <a:off x="251640" y="188640"/>
            <a:ext cx="8712360" cy="185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Практический этап 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Познавательно - речевое развитие 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 е</a:t>
            </a:r>
            <a:endParaRPr lang="ru-RU" sz="4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61340" y="1566307"/>
            <a:ext cx="1913759" cy="2068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176" y="4513634"/>
            <a:ext cx="2577829" cy="2110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04679" y="4088321"/>
            <a:ext cx="3005847" cy="233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259640" y="160718"/>
            <a:ext cx="6552000" cy="25196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560">
            <a:solidFill>
              <a:srgbClr val="BB63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"/>
          <p:cNvSpPr/>
          <p:nvPr/>
        </p:nvSpPr>
        <p:spPr>
          <a:xfrm flipH="1">
            <a:off x="2276648" y="797637"/>
            <a:ext cx="475164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Дети составляли рассказ по схеме о Матрёшке, учились подбирать  существительные, обозначающие  детали одежды матрешки (платок, фартук, сарафан, узор).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36840" y="3156628"/>
            <a:ext cx="4182896" cy="3073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05838" y="3249037"/>
            <a:ext cx="4182894" cy="288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/>
          <p:cNvPicPr/>
          <p:nvPr/>
        </p:nvPicPr>
        <p:blipFill>
          <a:blip r:embed="rId2" cstate="print"/>
          <a:stretch/>
        </p:blipFill>
        <p:spPr>
          <a:xfrm rot="10800000">
            <a:off x="6302126" y="1565640"/>
            <a:ext cx="2159640" cy="1439280"/>
          </a:xfrm>
          <a:prstGeom prst="rect">
            <a:avLst/>
          </a:prstGeom>
          <a:ln>
            <a:noFill/>
          </a:ln>
        </p:spPr>
      </p:pic>
      <p:pic>
        <p:nvPicPr>
          <p:cNvPr id="224" name="Picture 5"/>
          <p:cNvPicPr/>
          <p:nvPr/>
        </p:nvPicPr>
        <p:blipFill>
          <a:blip r:embed="rId3" cstate="print"/>
          <a:stretch/>
        </p:blipFill>
        <p:spPr>
          <a:xfrm rot="10800000">
            <a:off x="4027174" y="1556640"/>
            <a:ext cx="2231640" cy="136728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0" y="1556640"/>
            <a:ext cx="3995280" cy="33836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560">
            <a:solidFill>
              <a:srgbClr val="BB63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Ребята побывали мастерами по росписи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плоскостной матрёшки и каждый ребёнок  создал свою авторскую 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матрёшку.…»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71640" y="548640"/>
            <a:ext cx="73062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Художественно  - Эстетическое развитие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27" name="Рисунок 226"/>
          <p:cNvPicPr/>
          <p:nvPr/>
        </p:nvPicPr>
        <p:blipFill>
          <a:blip r:embed="rId4" cstate="print"/>
          <a:stretch/>
        </p:blipFill>
        <p:spPr>
          <a:xfrm rot="5346600">
            <a:off x="5992200" y="4120560"/>
            <a:ext cx="2801880" cy="2238120"/>
          </a:xfrm>
          <a:prstGeom prst="rect">
            <a:avLst/>
          </a:prstGeom>
          <a:ln>
            <a:noFill/>
          </a:ln>
        </p:spPr>
      </p:pic>
      <p:pic>
        <p:nvPicPr>
          <p:cNvPr id="228" name="Рисунок 227"/>
          <p:cNvPicPr/>
          <p:nvPr/>
        </p:nvPicPr>
        <p:blipFill>
          <a:blip r:embed="rId5" cstate="print"/>
          <a:stretch/>
        </p:blipFill>
        <p:spPr>
          <a:xfrm rot="5451000">
            <a:off x="3237120" y="4322880"/>
            <a:ext cx="2729160" cy="198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Работа с родителями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32000" y="1318680"/>
            <a:ext cx="7466760" cy="22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marL="514440" indent="-513720">
              <a:lnSpc>
                <a:spcPct val="100000"/>
              </a:lnSpc>
              <a:spcBef>
                <a:spcPts val="601"/>
              </a:spcBef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1. Помощь родителей  в сборе информации: книг, альбомов, игрушек -Матрёшек для оформления Мини -Музея в группе.</a:t>
            </a:r>
            <a:endParaRPr lang="ru-RU" sz="3600" b="0" strike="noStrike" spc="-1" dirty="0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01"/>
              </a:spcBef>
            </a:pPr>
            <a:endParaRPr lang="ru-RU" sz="3600" b="0" strike="noStrike" spc="-1" dirty="0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01"/>
              </a:spcBef>
            </a:pPr>
            <a:endParaRPr lang="ru-RU" sz="3600" b="0" strike="noStrike" spc="-1" dirty="0">
              <a:latin typeface="Arial"/>
            </a:endParaRPr>
          </a:p>
        </p:txBody>
      </p:sp>
      <p:pic>
        <p:nvPicPr>
          <p:cNvPr id="236" name="Рисунок 235"/>
          <p:cNvPicPr/>
          <p:nvPr/>
        </p:nvPicPr>
        <p:blipFill>
          <a:blip r:embed="rId2"/>
          <a:stretch/>
        </p:blipFill>
        <p:spPr>
          <a:xfrm>
            <a:off x="303840" y="3744000"/>
            <a:ext cx="2575800" cy="2850840"/>
          </a:xfrm>
          <a:prstGeom prst="rect">
            <a:avLst/>
          </a:prstGeom>
          <a:ln>
            <a:noFill/>
          </a:ln>
        </p:spPr>
      </p:pic>
      <p:pic>
        <p:nvPicPr>
          <p:cNvPr id="237" name="Рисунок 236"/>
          <p:cNvPicPr/>
          <p:nvPr/>
        </p:nvPicPr>
        <p:blipFill>
          <a:blip r:embed="rId3"/>
          <a:stretch/>
        </p:blipFill>
        <p:spPr>
          <a:xfrm>
            <a:off x="3111840" y="3744000"/>
            <a:ext cx="2431800" cy="2951640"/>
          </a:xfrm>
          <a:prstGeom prst="rect">
            <a:avLst/>
          </a:prstGeom>
          <a:ln>
            <a:noFill/>
          </a:ln>
        </p:spPr>
      </p:pic>
      <p:pic>
        <p:nvPicPr>
          <p:cNvPr id="238" name="Рисунок 237"/>
          <p:cNvPicPr/>
          <p:nvPr/>
        </p:nvPicPr>
        <p:blipFill>
          <a:blip r:embed="rId4"/>
          <a:stretch/>
        </p:blipFill>
        <p:spPr>
          <a:xfrm>
            <a:off x="5861520" y="3744000"/>
            <a:ext cx="2634120" cy="292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500000" y="1845000"/>
            <a:ext cx="4247640" cy="26636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560">
            <a:solidFill>
              <a:srgbClr val="BB63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467640" y="332640"/>
            <a:ext cx="78480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Игровая деятельность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5004000" y="2133000"/>
            <a:ext cx="3887640" cy="203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Детям очень понравилось играть   в различные игры: «Подбери матрёшку», «Разложи и собери матрёшку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» Учились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культуре общения (вести диалог, вежливому обращению,  договариваться, уступать по игре), действовать дружно, сплочённо.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43191" y="2276273"/>
            <a:ext cx="5077838" cy="319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/>
          <p:cNvPicPr/>
          <p:nvPr/>
        </p:nvPicPr>
        <p:blipFill>
          <a:blip r:embed="rId2" cstate="print"/>
          <a:stretch/>
        </p:blipFill>
        <p:spPr>
          <a:xfrm rot="5400000">
            <a:off x="1223640" y="3969000"/>
            <a:ext cx="2879640" cy="2231640"/>
          </a:xfrm>
          <a:prstGeom prst="rect">
            <a:avLst/>
          </a:prstGeom>
          <a:ln>
            <a:noFill/>
          </a:ln>
        </p:spPr>
      </p:pic>
      <p:pic>
        <p:nvPicPr>
          <p:cNvPr id="244" name="Picture 3"/>
          <p:cNvPicPr/>
          <p:nvPr/>
        </p:nvPicPr>
        <p:blipFill>
          <a:blip r:embed="rId3" cstate="print"/>
          <a:stretch/>
        </p:blipFill>
        <p:spPr>
          <a:xfrm rot="5400000">
            <a:off x="4320720" y="3969000"/>
            <a:ext cx="2807640" cy="215964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1800360" y="692640"/>
            <a:ext cx="7000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Наш Мини – Музей «Русская Матрёшка»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611640" y="1484640"/>
            <a:ext cx="7848000" cy="18716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560">
            <a:solidFill>
              <a:srgbClr val="BB63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3"/>
          <p:cNvSpPr/>
          <p:nvPr/>
        </p:nvSpPr>
        <p:spPr>
          <a:xfrm>
            <a:off x="1547640" y="1700640"/>
            <a:ext cx="57600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Родители активно приняли участие в  сборе информации о Матрёшке.  Принесли:   Матрёшки, книги, картинки.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Мы с детьми решили  создать  свой музей в группе. К нам приходили  ребята из других групп на экскурсию.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323640" y="332640"/>
            <a:ext cx="83523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«Русская Матрёшка»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49" name="Рисунок 248"/>
          <p:cNvPicPr/>
          <p:nvPr/>
        </p:nvPicPr>
        <p:blipFill>
          <a:blip r:embed="rId2" cstate="print"/>
          <a:stretch/>
        </p:blipFill>
        <p:spPr>
          <a:xfrm rot="5355600">
            <a:off x="2872800" y="4048920"/>
            <a:ext cx="3354840" cy="2232360"/>
          </a:xfrm>
          <a:prstGeom prst="rect">
            <a:avLst/>
          </a:prstGeom>
          <a:ln>
            <a:noFill/>
          </a:ln>
        </p:spPr>
      </p:pic>
      <p:pic>
        <p:nvPicPr>
          <p:cNvPr id="250" name="Рисунок 249"/>
          <p:cNvPicPr/>
          <p:nvPr/>
        </p:nvPicPr>
        <p:blipFill>
          <a:blip r:embed="rId3" cstate="print"/>
          <a:stretch/>
        </p:blipFill>
        <p:spPr>
          <a:xfrm rot="5393400">
            <a:off x="73440" y="4071600"/>
            <a:ext cx="3227400" cy="2185560"/>
          </a:xfrm>
          <a:prstGeom prst="rect">
            <a:avLst/>
          </a:prstGeom>
          <a:ln>
            <a:noFill/>
          </a:ln>
        </p:spPr>
      </p:pic>
      <p:pic>
        <p:nvPicPr>
          <p:cNvPr id="251" name="Рисунок 250"/>
          <p:cNvPicPr/>
          <p:nvPr/>
        </p:nvPicPr>
        <p:blipFill>
          <a:blip r:embed="rId4" cstate="print"/>
          <a:stretch/>
        </p:blipFill>
        <p:spPr>
          <a:xfrm rot="5389800">
            <a:off x="5715360" y="3771000"/>
            <a:ext cx="3205080" cy="263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971640" y="274680"/>
            <a:ext cx="695232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Результаты проекта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612720" y="1484640"/>
            <a:ext cx="81525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1.Дети  узнали , что Матрёшка появилась у нас в России в 90- х годах.  Название Матрёшки произошло от женского имени Матрёна. Родиной  Матрёшки является Сергиев Посад. Изготавливали её из такого материала, как берёза, осина, липа, ольха; инструменты: токарный станок, резцы. Каждую фигурку полировали, грунтовали, а затем раскрашивали.  Для росписи  использовали гуашь, реже – акварель,  масляные краски. Далее матрешек покрывали масляным лаком и сушили. Расписывали  Матрёшку в разных городах по разному, у каждой Матрёшки свой наряд; расписывали в разном стиле: изображали и героев русских народных сказок.  Матрёшка символизирует тепло и уют в доме.</a:t>
            </a:r>
            <a:endParaRPr lang="ru-RU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2. Научились  составлять узоры, украшать матрёшку, использовать геометрические и растительные элементы, изображать Матрёшку красивой и нарядной.</a:t>
            </a:r>
            <a:endParaRPr lang="ru-RU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 3. В процессе экспериментальной деятельности  научились    анализировать , делать выводы: (Дерево не тонет – плавает; железо – тонет, оно – тяжёлое;  дерево легче железа).</a:t>
            </a:r>
            <a:endParaRPr lang="ru-RU" sz="1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  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331640" y="2709000"/>
            <a:ext cx="735444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Спасибо за внимание!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Участники проекта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57200" y="1600200"/>
            <a:ext cx="7466760" cy="48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Участники проекта: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Century Schoolbook"/>
              </a:rPr>
              <a:t>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Воспитатели подготовительной группы «Тюльпанчик»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-Дети подготовительной группы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-Родители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Вид  проекта: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Информационно-познавательный, краткосрочный(1 неделя).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Актуальность проекта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457200" y="1600200"/>
            <a:ext cx="7466760" cy="48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Матрёшка -  самая известная русская игрушка. Но мало кто знает, откуда появилась матрешка. Появление матрёшек удивляет - что же таится внутри, какая она, самая маленькая куколка! 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Century Schoolbook"/>
              </a:rPr>
              <a:t> 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Недостаток знаний о русской народной игрушке матрёшке был выявлен при опросе детей в форме беседы. Значимая для детей проблема, на которую направлен проект: как появилась матрёшка? какие бывают матрёшки? </a:t>
            </a:r>
            <a:r>
              <a:rPr lang="ru-RU" sz="2400" b="0" strike="noStrike" spc="-1">
                <a:solidFill>
                  <a:srgbClr val="000000"/>
                </a:solidFill>
                <a:latin typeface="Century Schoolbook"/>
              </a:rPr>
              <a:t>  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Наша работа посвящена изучению возникновения матрёшки и использования её.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Цель проекта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457200" y="1600200"/>
            <a:ext cx="7466760" cy="48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4800" b="0" strike="noStrike" spc="-1">
                <a:solidFill>
                  <a:srgbClr val="000000"/>
                </a:solidFill>
                <a:latin typeface="Times New Roman"/>
              </a:rPr>
              <a:t> Развитие  у детей  интереса к истории России, народному творчеству на примере русской национальной игрушки. </a:t>
            </a:r>
            <a:endParaRPr lang="ru-RU" sz="48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Задачи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539640" y="1700640"/>
            <a:ext cx="8183160" cy="47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Познавательное развитие: 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    1.Познакомить  детей с историей возникновения  матрёшки, с процессом её изготовления (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Материал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    2.Развивать у детей познавательный интерес, интерес к истории и культуре России.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    3.Развивать у детей  исследовательские  умения; закрепить свойства дерева.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    3.  Воспитывать любовь к народному искусству.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Речевое развитие: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1.Формировать у детей  грамматически правильную речь.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2. Выяснить особенности национального сувенира (учить рассматривать узоры, замечать сходство и различие в одном виде изделий, затем в разных видах, подводить к пониманию общих декоративных закономерностей, традиций (элементы, сочетания цветов, типичные композиции).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3.Учить детей составлять описательный рассказ о матрёшке.</a:t>
            </a: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 dirty="0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02920" y="1628640"/>
            <a:ext cx="8183160" cy="47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Социально- Коммуникативное развитие: 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1.Воспитывать у детей чувство коллективизма, желание совместно достигать желаемого результата. 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Художественно – Эстетическое развитие: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1.Познакомить детей с разного вида росписи матрёшек.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2.Развивать умение составлять узоры, украшать матрешку, используя геометрические и растительные элементы, передавать колорит росписи, характерные композиции.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Физическое развитие: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1.Повышать двигательную активность детей. Развивать у детей силу, быстроту, выносливость, скорость.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Ожидаемые результаты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57200" y="1600200"/>
            <a:ext cx="7466760" cy="48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3300" b="0" strike="noStrike" spc="-1">
                <a:solidFill>
                  <a:srgbClr val="000000"/>
                </a:solidFill>
                <a:latin typeface="Times New Roman"/>
              </a:rPr>
              <a:t>1.Дети  узнают об истории возникновения матрёшки, о процессе изготовления и особенностях росписи этой игрушки, узнают о том, почему матрёшка считается символом России и о том, почему она пользуется всенародной любовью. </a:t>
            </a:r>
            <a:endParaRPr lang="ru-RU" sz="33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3300" b="0" strike="noStrike" spc="-1">
                <a:solidFill>
                  <a:srgbClr val="000000"/>
                </a:solidFill>
                <a:latin typeface="Times New Roman"/>
              </a:rPr>
              <a:t>   2. Научатся  составлять узоры, украшать матрёшку, использовать геометрические и растительные элементы, передавать колорит росписи, характерные композиции.</a:t>
            </a:r>
            <a:endParaRPr lang="ru-RU" sz="33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3300" b="0" strike="noStrike" spc="-1">
                <a:solidFill>
                  <a:srgbClr val="000000"/>
                </a:solidFill>
                <a:latin typeface="Times New Roman"/>
              </a:rPr>
              <a:t>    3. В процессе экспериментальной деятельности  научатся   анализировать , делать выводы. </a:t>
            </a:r>
            <a:endParaRPr lang="ru-RU" sz="33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   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57200" y="27468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Подготовительный этап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457200" y="1600200"/>
            <a:ext cx="7466760" cy="48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1.Изучение методической литературы по данной теме.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2. Познакомить детей и родителей с темой проекта, обозначить значимость выбранной темы.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3. Определение уровня знаний детей о русской матрёшке.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4.Сбор информации из разных источников (энциклопедии, рассматривание иллюстраций с разными видами матрёшек,  стихов, составление рассказов, самостоятельные суждения, интернет).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5.Организация  развивающей  предметно – пространственной  среды.</a:t>
            </a:r>
            <a:endParaRPr lang="ru-RU" sz="2400" b="0" strike="noStrike" spc="-1">
              <a:latin typeface="Arial"/>
            </a:endParaRPr>
          </a:p>
          <a:p>
            <a:pPr marL="274320" indent="-273600"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0"/>
            <a:ext cx="746676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cap="small" spc="-1">
                <a:solidFill>
                  <a:srgbClr val="FF0000"/>
                </a:solidFill>
                <a:latin typeface="Times New Roman"/>
              </a:rPr>
              <a:t>Метод трёх вопросов</a:t>
            </a:r>
            <a:endParaRPr lang="ru-RU" sz="4800" b="0" strike="noStrike" spc="-1">
              <a:latin typeface="Arial"/>
            </a:endParaRPr>
          </a:p>
        </p:txBody>
      </p:sp>
      <p:graphicFrame>
        <p:nvGraphicFramePr>
          <p:cNvPr id="212" name="Table 2"/>
          <p:cNvGraphicFramePr/>
          <p:nvPr/>
        </p:nvGraphicFramePr>
        <p:xfrm>
          <a:off x="0" y="1628640"/>
          <a:ext cx="9143640" cy="522900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  <a:gridCol w="3048120"/>
              </a:tblGrid>
              <a:tr h="51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Что мы знаем?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Что хотим узнать?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Где можем узнать?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E8637"/>
                    </a:solidFill>
                  </a:tcPr>
                </a:tc>
              </a:tr>
              <a:tr h="102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Матрёшка открывается, и в каждой есть Матрёшка поменьше.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Из какого дерева делают Матрёшку? Какие инструменты используют?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Спросить у родителей, воспитателей..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</a:tr>
              <a:tr h="102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Матрёшки делают из дерева разными инструментами или станком.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Кто придумал эту игрушку, и сколько ей лет?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Прочитать в книге, энциклопедии.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DE8"/>
                    </a:solidFill>
                  </a:tcPr>
                </a:tc>
              </a:tr>
              <a:tr h="133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Расписывают Матрёшек яркими красками и используют кисти разного размера.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Почему  у этой игрушки такое имя, и  их  всех ли зовут одинаково?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Сходить в художественный музей.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</a:tr>
              <a:tr h="133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Лицо у Матрёшки всегда весёлое и румяное, а одежда – яркая, украшенная цветами.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каком городе изготавливают Матрёшек и почему их раскрашивают по разному?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Интернете.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923</TotalTime>
  <Words>710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«Русская Матрёшка»</dc:title>
  <dc:creator>лена</dc:creator>
  <cp:lastModifiedBy>Admin</cp:lastModifiedBy>
  <cp:revision>68</cp:revision>
  <dcterms:created xsi:type="dcterms:W3CDTF">2017-03-19T06:05:07Z</dcterms:created>
  <dcterms:modified xsi:type="dcterms:W3CDTF">2020-10-08T09:51:38Z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