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2"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2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C7E8B-5D6C-4EF1-B474-98F4A6E256ED}" type="datetimeFigureOut">
              <a:rPr lang="ru-RU" smtClean="0"/>
              <a:pPr/>
              <a:t>10.06.2014</a:t>
            </a:fld>
            <a:endParaRPr lang="ru-RU"/>
          </a:p>
        </p:txBody>
      </p:sp>
      <p:sp>
        <p:nvSpPr>
          <p:cNvPr id="4" name="Образ слайда 3"/>
          <p:cNvSpPr>
            <a:spLocks noGrp="1" noRot="1" noChangeAspect="1"/>
          </p:cNvSpPr>
          <p:nvPr>
            <p:ph type="sldImg" idx="2"/>
          </p:nvPr>
        </p:nvSpPr>
        <p:spPr>
          <a:xfrm>
            <a:off x="1071546" y="785786"/>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8FE94-0340-4C94-BA18-CBCCBF1BEAE0}" type="slidenum">
              <a:rPr lang="ru-RU" smtClean="0"/>
              <a:pPr/>
              <a:t>‹#›</a:t>
            </a:fld>
            <a:endParaRPr lang="ru-RU"/>
          </a:p>
        </p:txBody>
      </p:sp>
    </p:spTree>
    <p:extLst>
      <p:ext uri="{BB962C8B-B14F-4D97-AF65-F5344CB8AC3E}">
        <p14:creationId xmlns:p14="http://schemas.microsoft.com/office/powerpoint/2010/main" val="135463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10.06.2014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10.wdp"/><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571480"/>
            <a:ext cx="7772400" cy="1285884"/>
          </a:xfrm>
        </p:spPr>
        <p:txBody>
          <a:bodyPr>
            <a:normAutofit fontScale="90000"/>
          </a:bodyPr>
          <a:lstStyle/>
          <a:p>
            <a:r>
              <a:rPr lang="ru-RU" dirty="0" smtClean="0"/>
              <a:t>Башни Нижегородского кремля				 </a:t>
            </a:r>
            <a:endParaRPr lang="ru-RU" dirty="0"/>
          </a:p>
        </p:txBody>
      </p:sp>
      <p:sp>
        <p:nvSpPr>
          <p:cNvPr id="3" name="Подзаголовок 2"/>
          <p:cNvSpPr>
            <a:spLocks noGrp="1"/>
          </p:cNvSpPr>
          <p:nvPr>
            <p:ph type="subTitle" idx="1"/>
          </p:nvPr>
        </p:nvSpPr>
        <p:spPr>
          <a:xfrm>
            <a:off x="3197786" y="5055182"/>
            <a:ext cx="5429288" cy="1000132"/>
          </a:xfrm>
        </p:spPr>
        <p:txBody>
          <a:bodyPr>
            <a:noAutofit/>
          </a:bodyPr>
          <a:lstStyle/>
          <a:p>
            <a:endParaRPr lang="ru-RU" sz="1600" b="1" dirty="0"/>
          </a:p>
        </p:txBody>
      </p:sp>
      <p:pic>
        <p:nvPicPr>
          <p:cNvPr id="4" name="Рисунок 3" descr="n-novgorod_sвид2t_7.jpg"/>
          <p:cNvPicPr>
            <a:picLocks noChangeAspect="1"/>
          </p:cNvPicPr>
          <p:nvPr/>
        </p:nvPicPr>
        <p:blipFill>
          <a:blip r:embed="rId2"/>
          <a:stretch>
            <a:fillRect/>
          </a:stretch>
        </p:blipFill>
        <p:spPr>
          <a:xfrm>
            <a:off x="785786" y="3643314"/>
            <a:ext cx="2412000" cy="24120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071810"/>
            <a:ext cx="8183880" cy="1051560"/>
          </a:xfrm>
        </p:spPr>
        <p:txBody>
          <a:bodyPr>
            <a:normAutofit/>
          </a:bodyPr>
          <a:lstStyle/>
          <a:p>
            <a:r>
              <a:rPr lang="ru-RU" sz="3200" dirty="0" smtClean="0"/>
              <a:t>Ивановская башня</a:t>
            </a:r>
            <a:endParaRPr lang="ru-RU" sz="3200" dirty="0"/>
          </a:p>
        </p:txBody>
      </p:sp>
      <p:sp>
        <p:nvSpPr>
          <p:cNvPr id="3" name="Содержимое 2"/>
          <p:cNvSpPr>
            <a:spLocks noGrp="1"/>
          </p:cNvSpPr>
          <p:nvPr>
            <p:ph idx="1"/>
          </p:nvPr>
        </p:nvSpPr>
        <p:spPr>
          <a:xfrm>
            <a:off x="357158" y="428604"/>
            <a:ext cx="8229600" cy="5697559"/>
          </a:xfrm>
        </p:spPr>
        <p:txBody>
          <a:bodyPr>
            <a:normAutofit/>
          </a:bodyPr>
          <a:lstStyle/>
          <a:p>
            <a:pPr lvl="7">
              <a:buNone/>
            </a:pPr>
            <a:r>
              <a:rPr lang="ru-RU" sz="1400" dirty="0" smtClean="0"/>
              <a:t>Прямоугольная проезжая Ивановская башня расположена в подгорной части кремля в конце Кремлевского съезда. Свое название она получила по располагавшейся неподалеку церкви Ивана Предтечи. По своему значению башня являлась ведущей в подгорной части кремля. Кроме общих задач, она имела и особую - прикрывать своим огнем территорию древнего нижегородского торга, начинавшегося у ее стен, а также волжский рейд со стоявшими на нем судами. Поэтому с давнего времени Ивановская башня имела мощное вооружение. В 1621 г. на ней находилось 5 медных пищалей, стрелявших ядрами весом от 0,7 до 1,5 кг. В XVII столетии около нее располагался «обруб», на котором стояли еще более мощные орудия.</a:t>
            </a:r>
            <a:endParaRPr lang="ru-RU" sz="1400" dirty="0"/>
          </a:p>
        </p:txBody>
      </p:sp>
      <p:pic>
        <p:nvPicPr>
          <p:cNvPr id="4" name="Рисунок 3" descr="ван.jpe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072066" y="3143248"/>
            <a:ext cx="3337064" cy="2880000"/>
          </a:xfrm>
          <a:prstGeom prst="rect">
            <a:avLst/>
          </a:prstGeom>
        </p:spPr>
      </p:pic>
      <p:pic>
        <p:nvPicPr>
          <p:cNvPr id="5" name="Рисунок 4" descr="иванjpg.jp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571604" y="4143380"/>
            <a:ext cx="2832000" cy="21240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Белая башня</a:t>
            </a:r>
            <a:endParaRPr lang="ru-RU" sz="3200" dirty="0"/>
          </a:p>
        </p:txBody>
      </p:sp>
      <p:sp>
        <p:nvSpPr>
          <p:cNvPr id="3" name="Содержимое 2"/>
          <p:cNvSpPr>
            <a:spLocks noGrp="1"/>
          </p:cNvSpPr>
          <p:nvPr>
            <p:ph idx="1"/>
          </p:nvPr>
        </p:nvSpPr>
        <p:spPr>
          <a:xfrm>
            <a:off x="457200" y="571480"/>
            <a:ext cx="8229600" cy="5554683"/>
          </a:xfrm>
        </p:spPr>
        <p:txBody>
          <a:bodyPr>
            <a:normAutofit/>
          </a:bodyPr>
          <a:lstStyle/>
          <a:p>
            <a:r>
              <a:rPr lang="ru-RU" sz="1600" dirty="0" smtClean="0"/>
              <a:t> Круглая Белая башня - единственная из сохранившихся круглых башен подгорной части. Свое название она получила в XIX столетии по сохранившейся белокаменной облицовке нижней части со стороны Волги. Документы XVII-XVIII веков называют ее </a:t>
            </a:r>
            <a:r>
              <a:rPr lang="ru-RU" sz="1600" dirty="0" err="1" smtClean="0"/>
              <a:t>Симеоновской</a:t>
            </a:r>
            <a:r>
              <a:rPr lang="ru-RU" sz="1600" dirty="0" smtClean="0"/>
              <a:t> - по находившемуся около нее внутри кремля </a:t>
            </a:r>
            <a:r>
              <a:rPr lang="ru-RU" sz="1600" dirty="0" err="1" smtClean="0"/>
              <a:t>Симеоновскому</a:t>
            </a:r>
            <a:r>
              <a:rPr lang="ru-RU" sz="1600" dirty="0" smtClean="0"/>
              <a:t> монастырю. В XVII столетии башня вооружения не имела. Белая башня несет на себе следы ранней и весьма существенной реконструкции внутренних помещений, боевых казематов и наружных бойниц. В XVIII и XIX веках использовалась под склад. До 1924 г. в ней размещался архив.</a:t>
            </a:r>
          </a:p>
          <a:p>
            <a:endParaRPr lang="ru-RU" sz="1600" dirty="0"/>
          </a:p>
        </p:txBody>
      </p:sp>
      <p:pic>
        <p:nvPicPr>
          <p:cNvPr id="4" name="Рисунок 3" descr="бел.jpe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000628" y="2928934"/>
            <a:ext cx="3144960" cy="2808000"/>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err="1" smtClean="0"/>
              <a:t>Зачатьевская</a:t>
            </a:r>
            <a:r>
              <a:rPr lang="ru-RU" sz="3200" dirty="0" smtClean="0"/>
              <a:t> (</a:t>
            </a:r>
            <a:r>
              <a:rPr lang="ru-RU" sz="3200" dirty="0" err="1" smtClean="0"/>
              <a:t>Зачатская</a:t>
            </a:r>
            <a:r>
              <a:rPr lang="ru-RU" sz="3200" dirty="0" smtClean="0"/>
              <a:t>)башня</a:t>
            </a:r>
            <a:endParaRPr lang="ru-RU" sz="3200" dirty="0"/>
          </a:p>
        </p:txBody>
      </p:sp>
      <p:sp>
        <p:nvSpPr>
          <p:cNvPr id="3" name="Содержимое 2"/>
          <p:cNvSpPr>
            <a:spLocks noGrp="1"/>
          </p:cNvSpPr>
          <p:nvPr>
            <p:ph idx="1"/>
          </p:nvPr>
        </p:nvSpPr>
        <p:spPr/>
        <p:txBody>
          <a:bodyPr>
            <a:normAutofit/>
          </a:bodyPr>
          <a:lstStyle/>
          <a:p>
            <a:r>
              <a:rPr lang="ru-RU" sz="1600" smtClean="0"/>
              <a:t>Башня разрушена оползнем в 18 веке ,планируется восстановление ,названа по располагавшемуся рядом Зачатьевскому монастырю . Иногда упоминается как Живоносная башня(в честь Живоносного источника).</a:t>
            </a:r>
            <a:endParaRPr lang="ru-RU" sz="1600" dirty="0"/>
          </a:p>
        </p:txBody>
      </p:sp>
      <p:pic>
        <p:nvPicPr>
          <p:cNvPr id="4" name="Рисунок 3" descr="зач.jpe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57224" y="1928802"/>
            <a:ext cx="3183840" cy="2376000"/>
          </a:xfrm>
          <a:prstGeom prst="rect">
            <a:avLst/>
          </a:prstGeom>
        </p:spPr>
      </p:pic>
      <p:pic>
        <p:nvPicPr>
          <p:cNvPr id="6" name="Рисунок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644008" y="1903084"/>
            <a:ext cx="3456384" cy="2243862"/>
          </a:xfrm>
          <a:prstGeom prst="rect">
            <a:avLst/>
          </a:prstGeom>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Борисоглебская башня</a:t>
            </a:r>
            <a:endParaRPr lang="ru-RU" sz="3200" dirty="0"/>
          </a:p>
        </p:txBody>
      </p:sp>
      <p:sp>
        <p:nvSpPr>
          <p:cNvPr id="3" name="Содержимое 2"/>
          <p:cNvSpPr>
            <a:spLocks noGrp="1"/>
          </p:cNvSpPr>
          <p:nvPr>
            <p:ph idx="1"/>
          </p:nvPr>
        </p:nvSpPr>
        <p:spPr/>
        <p:txBody>
          <a:bodyPr>
            <a:normAutofit/>
          </a:bodyPr>
          <a:lstStyle/>
          <a:p>
            <a:r>
              <a:rPr lang="ru-RU" sz="1600" dirty="0" smtClean="0"/>
              <a:t>Названа по имени церкви в честь святых Бориса и Глеба ,стоявшей ниже Кремля ,у берега Волги .В результате подвижек грунта башня разрушилась ,и была окончательно разобрана в 1785 году .В 1966 году </a:t>
            </a:r>
            <a:r>
              <a:rPr lang="ru-RU" sz="1600" dirty="0" err="1" smtClean="0"/>
              <a:t>були</a:t>
            </a:r>
            <a:r>
              <a:rPr lang="ru-RU" sz="1600" dirty="0" smtClean="0"/>
              <a:t> откопаны остатки Борисоглебской башни ,а в 1972 году башня была вновь возведена на первоначальном месте .</a:t>
            </a:r>
            <a:endParaRPr lang="ru-RU" sz="1600" dirty="0"/>
          </a:p>
        </p:txBody>
      </p:sp>
      <p:pic>
        <p:nvPicPr>
          <p:cNvPr id="4" name="Рисунок 3" descr="борис.jpe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3000364" y="2000240"/>
            <a:ext cx="5292000" cy="3528000"/>
          </a:xfrm>
          <a:prstGeom prst="rect">
            <a:avLst/>
          </a:prstGeom>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Георгиевская башня</a:t>
            </a:r>
            <a:endParaRPr lang="ru-RU" dirty="0"/>
          </a:p>
        </p:txBody>
      </p:sp>
      <p:sp>
        <p:nvSpPr>
          <p:cNvPr id="4" name="Текст 3"/>
          <p:cNvSpPr>
            <a:spLocks noGrp="1"/>
          </p:cNvSpPr>
          <p:nvPr>
            <p:ph type="body" idx="2"/>
          </p:nvPr>
        </p:nvSpPr>
        <p:spPr/>
        <p:txBody>
          <a:bodyPr>
            <a:normAutofit fontScale="85000" lnSpcReduction="20000"/>
          </a:bodyPr>
          <a:lstStyle/>
          <a:p>
            <a:r>
              <a:rPr lang="ru-RU" dirty="0" smtClean="0"/>
              <a:t> Прямоугольная, в прошлом проезжая Георгиевская башня расположена на верхней кромке волжского берега, около памятника В. П. Чкалову, у начала Волжской лестницы.</a:t>
            </a:r>
          </a:p>
          <a:p>
            <a:r>
              <a:rPr lang="ru-RU" dirty="0" smtClean="0"/>
              <a:t> Башня получила название от находившейся неподалеку одноименной церкви. По положению на углу крепости, размерам и значению она значительно уступает другим проезжим башням кремля и занимает среди них особое место. В XVII столетии вооружения на ней не имелось. Проезжие ворота башни уже в XVII столетии не использовались: «Ныне в них не ходят, запущены решетками железными и моста из города нет»,- сообщает Писцовая книга 1621 г. В XVIII столетии проезд ворот был заложен кирпичом, а в XIX веке в результате подсыпки грунта ворота оказались почти засыпанными. Ныне видна лишь верхняя часть их свода.</a:t>
            </a:r>
          </a:p>
          <a:p>
            <a:endParaRPr lang="ru-RU" dirty="0"/>
          </a:p>
        </p:txBody>
      </p:sp>
      <p:pic>
        <p:nvPicPr>
          <p:cNvPr id="5" name="Содержимое 4" descr="геор.jpeg"/>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071538" y="1000108"/>
            <a:ext cx="3784320" cy="3888000"/>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Пороховая башня</a:t>
            </a:r>
            <a:endParaRPr lang="ru-RU" sz="3200" dirty="0"/>
          </a:p>
        </p:txBody>
      </p:sp>
      <p:sp>
        <p:nvSpPr>
          <p:cNvPr id="3" name="Содержимое 2"/>
          <p:cNvSpPr>
            <a:spLocks noGrp="1"/>
          </p:cNvSpPr>
          <p:nvPr>
            <p:ph idx="1"/>
          </p:nvPr>
        </p:nvSpPr>
        <p:spPr/>
        <p:txBody>
          <a:bodyPr>
            <a:normAutofit/>
          </a:bodyPr>
          <a:lstStyle/>
          <a:p>
            <a:r>
              <a:rPr lang="ru-RU" sz="1600" dirty="0" smtClean="0"/>
              <a:t> </a:t>
            </a:r>
          </a:p>
          <a:p>
            <a:r>
              <a:rPr lang="ru-RU" sz="1600" dirty="0" smtClean="0"/>
              <a:t> Круглая Пороховая башня расположена между Георгиевской и Дмитриевской башнями и выходит фасадом на площадь Минина. Свое название получила в позднейшее время по характеру использования - как место хранения боеприпасов. Документы XVII века называют ее Спасской (по названию собора внутри кремля). </a:t>
            </a:r>
            <a:endParaRPr lang="ru-RU" sz="1600" dirty="0"/>
          </a:p>
        </p:txBody>
      </p:sp>
      <p:pic>
        <p:nvPicPr>
          <p:cNvPr id="4" name="Рисунок 3" descr="пор.jpe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5286380" y="2143116"/>
            <a:ext cx="2772000" cy="3960000"/>
          </a:xfrm>
          <a:prstGeom prst="rect">
            <a:avLst/>
          </a:prstGeom>
        </p:spPr>
      </p:pic>
      <p:pic>
        <p:nvPicPr>
          <p:cNvPr id="5" name="Рисунок 4" descr="пороховая.jpg"/>
          <p:cNvPicPr>
            <a:picLocks noChangeAspect="1"/>
          </p:cNvPicPr>
          <p:nvPr/>
        </p:nvPicPr>
        <p:blipFill>
          <a:blip r:embed="rId4"/>
          <a:stretch>
            <a:fillRect/>
          </a:stretch>
        </p:blipFill>
        <p:spPr>
          <a:xfrm>
            <a:off x="928662" y="2571744"/>
            <a:ext cx="3471429" cy="2509714"/>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dirty="0" smtClean="0"/>
              <a:t>На занятиях кружка мы узнали много нового и интересного про Нижегородский кремль .</a:t>
            </a:r>
            <a:endParaRPr lang="ru-RU" dirty="0"/>
          </a:p>
        </p:txBody>
      </p:sp>
      <p:sp>
        <p:nvSpPr>
          <p:cNvPr id="4" name="Текст 3"/>
          <p:cNvSpPr>
            <a:spLocks noGrp="1"/>
          </p:cNvSpPr>
          <p:nvPr>
            <p:ph type="body" idx="2"/>
          </p:nvPr>
        </p:nvSpPr>
        <p:spPr/>
        <p:txBody>
          <a:bodyPr>
            <a:normAutofit fontScale="92500" lnSpcReduction="10000"/>
          </a:bodyPr>
          <a:lstStyle/>
          <a:p>
            <a:r>
              <a:rPr lang="ru-RU" dirty="0" smtClean="0"/>
              <a:t>При Иване 3 Нижний Новгород играет роль сторожевого города .В целях усиления обороны города начинаются работы над крепостными стенами .Началом строительства каменного  Нижегородского кремля стала постройка в 1500 году в прибрежной части города Ивановской башни ,но основные работы развернулись с 1508 года и в короткие сроки- к 1515 году строительство было завершено .Основные работы по сооружению кремля осуществлялись под руководством архитектора </a:t>
            </a:r>
            <a:r>
              <a:rPr lang="ru-RU" dirty="0" err="1" smtClean="0"/>
              <a:t>Пьетро</a:t>
            </a:r>
            <a:r>
              <a:rPr lang="ru-RU" dirty="0" smtClean="0"/>
              <a:t> </a:t>
            </a:r>
            <a:r>
              <a:rPr lang="ru-RU" dirty="0" err="1" smtClean="0"/>
              <a:t>Франческо</a:t>
            </a:r>
            <a:r>
              <a:rPr lang="ru-RU" dirty="0" smtClean="0"/>
              <a:t> (Пётр </a:t>
            </a:r>
            <a:r>
              <a:rPr lang="ru-RU" dirty="0" err="1" smtClean="0"/>
              <a:t>Фрязин</a:t>
            </a:r>
            <a:r>
              <a:rPr lang="ru-RU" dirty="0" smtClean="0"/>
              <a:t>). </a:t>
            </a:r>
            <a:endParaRPr lang="ru-RU" dirty="0"/>
          </a:p>
        </p:txBody>
      </p:sp>
      <p:pic>
        <p:nvPicPr>
          <p:cNvPr id="6" name="Содержимое 5" descr="0003-003-Plan-Nizhegorodskogo-Kremlja.jpg"/>
          <p:cNvPicPr>
            <a:picLocks noGrp="1" noChangeAspect="1"/>
          </p:cNvPicPr>
          <p:nvPr>
            <p:ph sz="half" idx="1"/>
          </p:nvPr>
        </p:nvPicPr>
        <p:blipFill>
          <a:blip r:embed="rId2"/>
          <a:stretch>
            <a:fillRect/>
          </a:stretch>
        </p:blipFill>
        <p:spPr>
          <a:xfrm>
            <a:off x="1285852" y="500042"/>
            <a:ext cx="4176000" cy="3132000"/>
          </a:xfrm>
        </p:spPr>
      </p:pic>
      <p:pic>
        <p:nvPicPr>
          <p:cNvPr id="5" name="Рисунок 4" descr="n-novgorod_sвид2t_7.jpg"/>
          <p:cNvPicPr>
            <a:picLocks noChangeAspect="1"/>
          </p:cNvPicPr>
          <p:nvPr/>
        </p:nvPicPr>
        <p:blipFill>
          <a:blip r:embed="rId3" cstate="print"/>
          <a:stretch>
            <a:fillRect/>
          </a:stretch>
        </p:blipFill>
        <p:spPr>
          <a:xfrm>
            <a:off x="500034" y="3786190"/>
            <a:ext cx="3624267" cy="25200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Дмитровская</a:t>
            </a:r>
            <a:r>
              <a:rPr lang="ru-RU" dirty="0" smtClean="0"/>
              <a:t> башня</a:t>
            </a:r>
            <a:endParaRPr lang="ru-RU" dirty="0"/>
          </a:p>
        </p:txBody>
      </p:sp>
      <p:sp>
        <p:nvSpPr>
          <p:cNvPr id="3" name="Содержимое 2"/>
          <p:cNvSpPr>
            <a:spLocks noGrp="1"/>
          </p:cNvSpPr>
          <p:nvPr>
            <p:ph idx="1"/>
          </p:nvPr>
        </p:nvSpPr>
        <p:spPr/>
        <p:txBody>
          <a:bodyPr>
            <a:normAutofit/>
          </a:bodyPr>
          <a:lstStyle/>
          <a:p>
            <a:r>
              <a:rPr lang="ru-RU" sz="1600" dirty="0" err="1" smtClean="0"/>
              <a:t>Дмитровская</a:t>
            </a:r>
            <a:r>
              <a:rPr lang="ru-RU" sz="1600" dirty="0" smtClean="0"/>
              <a:t> башня названа по имени великого князя Дмитрия Константиновича .По другой версии название связано с церковью святого великомученика </a:t>
            </a:r>
            <a:r>
              <a:rPr lang="ru-RU" sz="1600" dirty="0" err="1" smtClean="0"/>
              <a:t>Димитрия</a:t>
            </a:r>
            <a:r>
              <a:rPr lang="ru-RU" sz="1600" dirty="0" smtClean="0"/>
              <a:t> </a:t>
            </a:r>
            <a:r>
              <a:rPr lang="ru-RU" sz="1600" dirty="0" err="1" smtClean="0"/>
              <a:t>Солунского</a:t>
            </a:r>
            <a:r>
              <a:rPr lang="ru-RU" sz="1600" dirty="0" smtClean="0"/>
              <a:t> ,которая стояла перед башней .На ней установлен герб города и надвратная икона основателя города ,князя Юрия Всеволодовича .</a:t>
            </a:r>
            <a:endParaRPr lang="ru-RU" sz="1600" dirty="0"/>
          </a:p>
        </p:txBody>
      </p:sp>
      <p:pic>
        <p:nvPicPr>
          <p:cNvPr id="4" name="Рисунок 3" descr="дмитр.jpeg"/>
          <p:cNvPicPr>
            <a:picLocks noChangeAspect="1"/>
          </p:cNvPicPr>
          <p:nvPr/>
        </p:nvPicPr>
        <p:blipFill>
          <a:blip r:embed="rId2"/>
          <a:stretch>
            <a:fillRect/>
          </a:stretch>
        </p:blipFill>
        <p:spPr>
          <a:xfrm>
            <a:off x="6215074" y="2214554"/>
            <a:ext cx="2280000" cy="2736000"/>
          </a:xfrm>
          <a:prstGeom prst="rect">
            <a:avLst/>
          </a:prstGeom>
        </p:spPr>
      </p:pic>
      <p:pic>
        <p:nvPicPr>
          <p:cNvPr id="5" name="Рисунок 4" descr="дм.jpeg"/>
          <p:cNvPicPr>
            <a:picLocks noChangeAspect="1"/>
          </p:cNvPicPr>
          <p:nvPr/>
        </p:nvPicPr>
        <p:blipFill>
          <a:blip r:embed="rId3"/>
          <a:stretch>
            <a:fillRect/>
          </a:stretch>
        </p:blipFill>
        <p:spPr>
          <a:xfrm>
            <a:off x="500034" y="2500306"/>
            <a:ext cx="3407520" cy="2232000"/>
          </a:xfrm>
          <a:prstGeom prst="rect">
            <a:avLst/>
          </a:prstGeom>
        </p:spPr>
      </p:pic>
      <p:pic>
        <p:nvPicPr>
          <p:cNvPr id="6" name="Рисунок 5" descr="герб.jpe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071934" y="2714620"/>
            <a:ext cx="1790700" cy="2028825"/>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Кладовая башня .</a:t>
            </a:r>
            <a:endParaRPr lang="ru-RU" dirty="0"/>
          </a:p>
        </p:txBody>
      </p:sp>
      <p:sp>
        <p:nvSpPr>
          <p:cNvPr id="4" name="Текст 3"/>
          <p:cNvSpPr>
            <a:spLocks noGrp="1"/>
          </p:cNvSpPr>
          <p:nvPr>
            <p:ph type="body" idx="2"/>
          </p:nvPr>
        </p:nvSpPr>
        <p:spPr/>
        <p:txBody>
          <a:bodyPr>
            <a:normAutofit fontScale="85000" lnSpcReduction="20000"/>
          </a:bodyPr>
          <a:lstStyle/>
          <a:p>
            <a:r>
              <a:rPr lang="ru-RU" dirty="0" smtClean="0"/>
              <a:t> </a:t>
            </a:r>
          </a:p>
          <a:p>
            <a:r>
              <a:rPr lang="ru-RU" dirty="0" smtClean="0"/>
              <a:t> Круглая башня, носящая имя Кладовой, расположена в начале «трубы» </a:t>
            </a:r>
            <a:r>
              <a:rPr lang="ru-RU" dirty="0" err="1" smtClean="0"/>
              <a:t>Зеленского</a:t>
            </a:r>
            <a:r>
              <a:rPr lang="ru-RU" dirty="0" smtClean="0"/>
              <a:t> съезда против здания Дворца Труда. Свое название башня получила по характеру использования как складское место (от слова «клад» - поклажа). В XVII - XVIII веках башня называлась Алексеевской - по находившейся неподалеку церкви (ныне не существующей).</a:t>
            </a:r>
          </a:p>
          <a:p>
            <a:r>
              <a:rPr lang="ru-RU" dirty="0" smtClean="0"/>
              <a:t> </a:t>
            </a:r>
            <a:r>
              <a:rPr lang="ru-RU" dirty="0" err="1" smtClean="0"/>
              <a:t>Городовая</a:t>
            </a:r>
            <a:r>
              <a:rPr lang="ru-RU" dirty="0" smtClean="0"/>
              <a:t> роспись 1662 г. называет башню «Алексеевская - Тверская </a:t>
            </a:r>
            <a:r>
              <a:rPr lang="ru-RU" dirty="0" err="1" smtClean="0"/>
              <a:t>тож</a:t>
            </a:r>
            <a:r>
              <a:rPr lang="ru-RU" dirty="0" smtClean="0"/>
              <a:t>». Последнее название устанавливает связь этой башни со строительством 1500 г., о котором сообщает </a:t>
            </a:r>
            <a:r>
              <a:rPr lang="ru-RU" dirty="0" err="1" smtClean="0"/>
              <a:t>Соликамский</a:t>
            </a:r>
            <a:r>
              <a:rPr lang="ru-RU" dirty="0" smtClean="0"/>
              <a:t> летописец.</a:t>
            </a:r>
          </a:p>
          <a:p>
            <a:r>
              <a:rPr lang="ru-RU" dirty="0" smtClean="0"/>
              <a:t> Происхождение названия «Тверская» может быть весьма предположительно связано с участием в строительстве кремля в 1500 г. безвестных тверских мастеров.</a:t>
            </a:r>
          </a:p>
          <a:p>
            <a:endParaRPr lang="ru-RU" dirty="0"/>
          </a:p>
        </p:txBody>
      </p:sp>
      <p:pic>
        <p:nvPicPr>
          <p:cNvPr id="5" name="Содержимое 4" descr="клад.jpeg"/>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71538" y="1000108"/>
            <a:ext cx="3450000" cy="41400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Никольская башня</a:t>
            </a:r>
            <a:endParaRPr lang="ru-RU" sz="3200" dirty="0"/>
          </a:p>
        </p:txBody>
      </p:sp>
      <p:sp>
        <p:nvSpPr>
          <p:cNvPr id="3" name="Содержимое 2"/>
          <p:cNvSpPr>
            <a:spLocks noGrp="1"/>
          </p:cNvSpPr>
          <p:nvPr>
            <p:ph idx="1"/>
          </p:nvPr>
        </p:nvSpPr>
        <p:spPr/>
        <p:txBody>
          <a:bodyPr>
            <a:normAutofit/>
          </a:bodyPr>
          <a:lstStyle/>
          <a:p>
            <a:r>
              <a:rPr lang="ru-RU" sz="1800" dirty="0" smtClean="0"/>
              <a:t>Никольская башня –название связано с церковью Николая Чудотворца ,что стояла недалеко от башни . В башню ведёт пешеходный мост над </a:t>
            </a:r>
            <a:r>
              <a:rPr lang="ru-RU" sz="1800" dirty="0" err="1" smtClean="0"/>
              <a:t>Зеленским</a:t>
            </a:r>
            <a:r>
              <a:rPr lang="ru-RU" sz="1800" dirty="0" smtClean="0"/>
              <a:t> съездом ,построенный в 1980-ые годы .</a:t>
            </a:r>
            <a:endParaRPr lang="ru-RU" sz="1800" dirty="0"/>
          </a:p>
        </p:txBody>
      </p:sp>
      <p:pic>
        <p:nvPicPr>
          <p:cNvPr id="4" name="Рисунок 3" descr="ник.jpe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286248" y="2214554"/>
            <a:ext cx="3578400" cy="2556000"/>
          </a:xfrm>
          <a:prstGeom prst="rect">
            <a:avLst/>
          </a:prstGeom>
        </p:spPr>
      </p:pic>
      <p:pic>
        <p:nvPicPr>
          <p:cNvPr id="5" name="Рисунок 4" descr="358127ник.jp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28662" y="2000240"/>
            <a:ext cx="2511000" cy="334800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Коромыслова башня</a:t>
            </a:r>
            <a:endParaRPr lang="ru-RU" sz="3200" dirty="0"/>
          </a:p>
        </p:txBody>
      </p:sp>
      <p:pic>
        <p:nvPicPr>
          <p:cNvPr id="4" name="Содержимое 3" descr="кром.jpeg"/>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14414" y="2786058"/>
            <a:ext cx="3360000" cy="2520000"/>
          </a:xfrm>
        </p:spPr>
      </p:pic>
      <p:pic>
        <p:nvPicPr>
          <p:cNvPr id="5" name="Рисунок 4" descr="кором.jpe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929322" y="2428868"/>
            <a:ext cx="2332319" cy="3096000"/>
          </a:xfrm>
          <a:prstGeom prst="rect">
            <a:avLst/>
          </a:prstGeom>
        </p:spPr>
      </p:pic>
      <p:sp>
        <p:nvSpPr>
          <p:cNvPr id="6" name="Прямоугольник 5"/>
          <p:cNvSpPr/>
          <p:nvPr/>
        </p:nvSpPr>
        <p:spPr>
          <a:xfrm>
            <a:off x="357158" y="571480"/>
            <a:ext cx="8501122" cy="2092881"/>
          </a:xfrm>
          <a:prstGeom prst="rect">
            <a:avLst/>
          </a:prstGeom>
        </p:spPr>
        <p:txBody>
          <a:bodyPr wrap="square">
            <a:spAutoFit/>
          </a:bodyPr>
          <a:lstStyle/>
          <a:p>
            <a:r>
              <a:rPr lang="ru-RU" sz="1600" dirty="0" smtClean="0"/>
              <a:t> </a:t>
            </a:r>
            <a:r>
              <a:rPr lang="ru-RU" sz="1400" dirty="0" smtClean="0"/>
              <a:t>Круглая башня, носящая название Коромысловой, является угловой башней в цепи стен нагорного участка. Она расположена над местом соединения «трубы» </a:t>
            </a:r>
            <a:r>
              <a:rPr lang="ru-RU" sz="1400" dirty="0" err="1" smtClean="0"/>
              <a:t>Зеленского</a:t>
            </a:r>
            <a:r>
              <a:rPr lang="ru-RU" sz="1400" dirty="0" smtClean="0"/>
              <a:t> съезда с </a:t>
            </a:r>
            <a:r>
              <a:rPr lang="ru-RU" sz="1400" dirty="0" err="1" smtClean="0"/>
              <a:t>Почаинским</a:t>
            </a:r>
            <a:r>
              <a:rPr lang="ru-RU" sz="1400" dirty="0" smtClean="0"/>
              <a:t> оврагом. Прежде около нее был выход рва к речке </a:t>
            </a:r>
            <a:r>
              <a:rPr lang="ru-RU" sz="1400" dirty="0" err="1" smtClean="0"/>
              <a:t>Почайне</a:t>
            </a:r>
            <a:r>
              <a:rPr lang="ru-RU" sz="1400" dirty="0" smtClean="0"/>
              <a:t>. Большинство башен Нижегородского кремля получили свои старинные названия по находившимся неподалеку церквям. Но Коромыслова башня с давних времён и поныне носит своеобразное название .Происхождение названия башни связано с двумя вариантами народных преданий о женщине, зарытой под ее основанием вместе с ведрами и коромыслом.</a:t>
            </a:r>
          </a:p>
          <a:p>
            <a:endParaRPr lang="ru-RU" sz="16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Тайницкая</a:t>
            </a:r>
            <a:r>
              <a:rPr lang="ru-RU" dirty="0" smtClean="0"/>
              <a:t> башня</a:t>
            </a:r>
            <a:endParaRPr lang="ru-RU" dirty="0"/>
          </a:p>
        </p:txBody>
      </p:sp>
      <p:sp>
        <p:nvSpPr>
          <p:cNvPr id="4" name="Текст 3"/>
          <p:cNvSpPr>
            <a:spLocks noGrp="1"/>
          </p:cNvSpPr>
          <p:nvPr>
            <p:ph type="body" idx="2"/>
          </p:nvPr>
        </p:nvSpPr>
        <p:spPr/>
        <p:txBody>
          <a:bodyPr>
            <a:normAutofit fontScale="92500" lnSpcReduction="20000"/>
          </a:bodyPr>
          <a:lstStyle/>
          <a:p>
            <a:r>
              <a:rPr lang="ru-RU" dirty="0" smtClean="0"/>
              <a:t> Круглая </a:t>
            </a:r>
            <a:r>
              <a:rPr lang="ru-RU" dirty="0" err="1" smtClean="0"/>
              <a:t>Тайницкая</a:t>
            </a:r>
            <a:r>
              <a:rPr lang="ru-RU" dirty="0" smtClean="0"/>
              <a:t> башня расположена над скатом кручи </a:t>
            </a:r>
            <a:r>
              <a:rPr lang="ru-RU" dirty="0" err="1" smtClean="0"/>
              <a:t>Почаинского</a:t>
            </a:r>
            <a:r>
              <a:rPr lang="ru-RU" dirty="0" smtClean="0"/>
              <a:t> оврага, по дну которого протекала речка </a:t>
            </a:r>
            <a:r>
              <a:rPr lang="ru-RU" dirty="0" err="1" smtClean="0"/>
              <a:t>Почайна</a:t>
            </a:r>
            <a:r>
              <a:rPr lang="ru-RU" dirty="0" smtClean="0"/>
              <a:t>, ныне заключенная в коллектор. Башня получила название по подземному ходу - тайнику, который вел от нее вниз по склону к </a:t>
            </a:r>
            <a:r>
              <a:rPr lang="ru-RU" dirty="0" err="1" smtClean="0"/>
              <a:t>Почайне</a:t>
            </a:r>
            <a:r>
              <a:rPr lang="ru-RU" dirty="0" smtClean="0"/>
              <a:t>. Этот ход представлял собой крытую наклонную траншею со ступенями по дну. Стенки и перекрытия траншеи были деревянными, а верхняя часть маскировалась грунтовой засыпкой и дерном. Остатки тайника были обнаружены и уничтожены в 80-х годах XIX века при работах по благоустройству </a:t>
            </a:r>
            <a:r>
              <a:rPr lang="ru-RU" dirty="0" err="1" smtClean="0"/>
              <a:t>Зеленского</a:t>
            </a:r>
            <a:r>
              <a:rPr lang="ru-RU" dirty="0" smtClean="0"/>
              <a:t> съезда. В документах XVII столетия башня называлась также </a:t>
            </a:r>
            <a:r>
              <a:rPr lang="ru-RU" dirty="0" err="1" smtClean="0"/>
              <a:t>Мироносицкой</a:t>
            </a:r>
            <a:r>
              <a:rPr lang="ru-RU" dirty="0" smtClean="0"/>
              <a:t> и «на </a:t>
            </a:r>
            <a:r>
              <a:rPr lang="ru-RU" dirty="0" err="1" smtClean="0"/>
              <a:t>Зелене</a:t>
            </a:r>
            <a:r>
              <a:rPr lang="ru-RU" dirty="0" smtClean="0"/>
              <a:t>». </a:t>
            </a:r>
            <a:endParaRPr lang="ru-RU" dirty="0"/>
          </a:p>
        </p:txBody>
      </p:sp>
      <p:pic>
        <p:nvPicPr>
          <p:cNvPr id="5" name="Содержимое 4" descr="тайн.jpeg"/>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071538" y="1643050"/>
            <a:ext cx="3336710" cy="2484000"/>
          </a:xfr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Северная башня</a:t>
            </a:r>
            <a:endParaRPr lang="ru-RU" dirty="0"/>
          </a:p>
        </p:txBody>
      </p:sp>
      <p:sp>
        <p:nvSpPr>
          <p:cNvPr id="4" name="Текст 3"/>
          <p:cNvSpPr>
            <a:spLocks noGrp="1"/>
          </p:cNvSpPr>
          <p:nvPr>
            <p:ph type="body" idx="2"/>
          </p:nvPr>
        </p:nvSpPr>
        <p:spPr/>
        <p:txBody>
          <a:bodyPr>
            <a:normAutofit lnSpcReduction="10000"/>
          </a:bodyPr>
          <a:lstStyle/>
          <a:p>
            <a:r>
              <a:rPr lang="ru-RU" dirty="0" smtClean="0"/>
              <a:t> Угловая круглая Северная башня располагается над устьем </a:t>
            </a:r>
            <a:r>
              <a:rPr lang="ru-RU" dirty="0" err="1" smtClean="0"/>
              <a:t>Почаинского</a:t>
            </a:r>
            <a:r>
              <a:rPr lang="ru-RU" dirty="0" smtClean="0"/>
              <a:t> оврага и выходит фасадом на овраг и скат волжского берега. Название башня получила в недавнее время по географическому положению. Строго говоря, оно является неточным, потому что ряд башен кремля расположен значительно севернее. Все старые документы называют ее «Наугольной», то есть угловой, или Ильинской. Последнее название связано с располагавшейся на противоположной стороне оврага Ильинской церковью.</a:t>
            </a:r>
            <a:endParaRPr lang="ru-RU" dirty="0"/>
          </a:p>
        </p:txBody>
      </p:sp>
      <p:pic>
        <p:nvPicPr>
          <p:cNvPr id="5" name="Содержимое 4" descr="сев.jpeg"/>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142976" y="1643050"/>
            <a:ext cx="3774960" cy="385200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Часовая башня</a:t>
            </a:r>
            <a:endParaRPr lang="ru-RU" sz="3200" dirty="0"/>
          </a:p>
        </p:txBody>
      </p:sp>
      <p:sp>
        <p:nvSpPr>
          <p:cNvPr id="3" name="Содержимое 2"/>
          <p:cNvSpPr>
            <a:spLocks noGrp="1"/>
          </p:cNvSpPr>
          <p:nvPr>
            <p:ph idx="1"/>
          </p:nvPr>
        </p:nvSpPr>
        <p:spPr>
          <a:xfrm>
            <a:off x="457200" y="428604"/>
            <a:ext cx="8229600" cy="5697559"/>
          </a:xfrm>
        </p:spPr>
        <p:txBody>
          <a:bodyPr>
            <a:normAutofit/>
          </a:bodyPr>
          <a:lstStyle/>
          <a:p>
            <a:r>
              <a:rPr lang="ru-RU" sz="1600" dirty="0" smtClean="0"/>
              <a:t> Часовая башня расположена на вершине кремлевского холма у берегового ската Волги. В ансамбле с Северной башней, дополненном гигантскими ступенями спускающейся с кручи стены, этот участок является красивейшим в Нижегородском кремле. Свое название башня получила от башенных часов, которые существовали на ней еще в XVII столетии. Писцовая книга 1621 г. пишет о них: «...а на башне часовая изба рубленая, да на башне часы боевые, часы и колокол делан из государевой казны». К началу XVIII века башенные часы были реконструированы и отмечали боем колокола доли часа. «В тех часах два колокола </a:t>
            </a:r>
            <a:r>
              <a:rPr lang="ru-RU" sz="1600" dirty="0" err="1" smtClean="0"/>
              <a:t>перечаски</a:t>
            </a:r>
            <a:r>
              <a:rPr lang="ru-RU" sz="1600" dirty="0" smtClean="0"/>
              <a:t>, да колокол часовой большой» (1703 г.) В XVII-XIX веках башня неоднократно чинилась, утратила древние каменные перекрытия и использовалась как складское помещение. Реставрирована в 1954 г.</a:t>
            </a:r>
          </a:p>
          <a:p>
            <a:endParaRPr lang="ru-RU" dirty="0"/>
          </a:p>
        </p:txBody>
      </p:sp>
      <p:pic>
        <p:nvPicPr>
          <p:cNvPr id="5" name="Рисунок 4" descr="ч б.jpe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357950" y="3714752"/>
            <a:ext cx="2376000" cy="2376000"/>
          </a:xfrm>
          <a:prstGeom prst="rect">
            <a:avLst/>
          </a:prstGeom>
        </p:spPr>
      </p:pic>
      <p:pic>
        <p:nvPicPr>
          <p:cNvPr id="6" name="Рисунок 5" descr="часовая.jpeg"/>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3500430" y="3571876"/>
            <a:ext cx="2587200" cy="1980000"/>
          </a:xfrm>
          <a:prstGeom prst="rect">
            <a:avLst/>
          </a:prstGeom>
        </p:spPr>
      </p:pic>
      <p:pic>
        <p:nvPicPr>
          <p:cNvPr id="7" name="Рисунок 6" descr="стар ч б.jpeg"/>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714480" y="4000504"/>
            <a:ext cx="1213247" cy="1620000"/>
          </a:xfrm>
          <a:prstGeom prst="rect">
            <a:avLst/>
          </a:prstGeo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173</TotalTime>
  <Words>1006</Words>
  <Application>Microsoft Office PowerPoint</Application>
  <PresentationFormat>Экран (4:3)</PresentationFormat>
  <Paragraphs>34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Башни Нижегородского кремля     </vt:lpstr>
      <vt:lpstr>На занятиях кружка мы узнали много нового и интересного про Нижегородский кремль .</vt:lpstr>
      <vt:lpstr>Дмитровская башня</vt:lpstr>
      <vt:lpstr>Кладовая башня .</vt:lpstr>
      <vt:lpstr>Никольская башня</vt:lpstr>
      <vt:lpstr>Коромыслова башня</vt:lpstr>
      <vt:lpstr>Тайницкая башня</vt:lpstr>
      <vt:lpstr>Северная башня</vt:lpstr>
      <vt:lpstr>Часовая башня</vt:lpstr>
      <vt:lpstr>Ивановская башня</vt:lpstr>
      <vt:lpstr>Белая башня</vt:lpstr>
      <vt:lpstr>Зачатьевская (Зачатская)башня</vt:lpstr>
      <vt:lpstr>Борисоглебская башня</vt:lpstr>
      <vt:lpstr>Георгиевская башня</vt:lpstr>
      <vt:lpstr>Пороховая башня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Башни Нижегородского кремля </dc:title>
  <cp:lastModifiedBy>admin</cp:lastModifiedBy>
  <cp:revision>35</cp:revision>
  <dcterms:modified xsi:type="dcterms:W3CDTF">2014-06-10T16:23:33Z</dcterms:modified>
</cp:coreProperties>
</file>