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18" Type="http://schemas.openxmlformats.org/officeDocument/2006/relationships/image" Target="../media/image20.wmf"/><Relationship Id="rId3" Type="http://schemas.openxmlformats.org/officeDocument/2006/relationships/image" Target="../media/image5.wmf"/><Relationship Id="rId21" Type="http://schemas.openxmlformats.org/officeDocument/2006/relationships/image" Target="../media/image23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" Type="http://schemas.openxmlformats.org/officeDocument/2006/relationships/image" Target="../media/image4.wmf"/><Relationship Id="rId16" Type="http://schemas.openxmlformats.org/officeDocument/2006/relationships/image" Target="../media/image18.wmf"/><Relationship Id="rId20" Type="http://schemas.openxmlformats.org/officeDocument/2006/relationships/image" Target="../media/image22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24" Type="http://schemas.openxmlformats.org/officeDocument/2006/relationships/image" Target="../media/image26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23" Type="http://schemas.openxmlformats.org/officeDocument/2006/relationships/image" Target="../media/image25.wmf"/><Relationship Id="rId10" Type="http://schemas.openxmlformats.org/officeDocument/2006/relationships/image" Target="../media/image12.wmf"/><Relationship Id="rId19" Type="http://schemas.openxmlformats.org/officeDocument/2006/relationships/image" Target="../media/image21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Relationship Id="rId22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17" Type="http://schemas.openxmlformats.org/officeDocument/2006/relationships/image" Target="../media/image49.wmf"/><Relationship Id="rId2" Type="http://schemas.openxmlformats.org/officeDocument/2006/relationships/image" Target="../media/image34.wmf"/><Relationship Id="rId16" Type="http://schemas.openxmlformats.org/officeDocument/2006/relationships/image" Target="../media/image48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5" Type="http://schemas.openxmlformats.org/officeDocument/2006/relationships/image" Target="../media/image4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image" Target="../media/image62.wmf"/><Relationship Id="rId18" Type="http://schemas.openxmlformats.org/officeDocument/2006/relationships/image" Target="../media/image66.wmf"/><Relationship Id="rId3" Type="http://schemas.openxmlformats.org/officeDocument/2006/relationships/image" Target="../media/image52.wmf"/><Relationship Id="rId21" Type="http://schemas.openxmlformats.org/officeDocument/2006/relationships/image" Target="../media/image69.wmf"/><Relationship Id="rId7" Type="http://schemas.openxmlformats.org/officeDocument/2006/relationships/image" Target="../media/image56.wmf"/><Relationship Id="rId12" Type="http://schemas.openxmlformats.org/officeDocument/2006/relationships/image" Target="../media/image61.wmf"/><Relationship Id="rId17" Type="http://schemas.openxmlformats.org/officeDocument/2006/relationships/image" Target="../media/image65.wmf"/><Relationship Id="rId2" Type="http://schemas.openxmlformats.org/officeDocument/2006/relationships/image" Target="../media/image51.wmf"/><Relationship Id="rId16" Type="http://schemas.openxmlformats.org/officeDocument/2006/relationships/image" Target="../media/image64.wmf"/><Relationship Id="rId20" Type="http://schemas.openxmlformats.org/officeDocument/2006/relationships/image" Target="../media/image68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24" Type="http://schemas.openxmlformats.org/officeDocument/2006/relationships/image" Target="../media/image72.wmf"/><Relationship Id="rId5" Type="http://schemas.openxmlformats.org/officeDocument/2006/relationships/image" Target="../media/image54.wmf"/><Relationship Id="rId15" Type="http://schemas.openxmlformats.org/officeDocument/2006/relationships/image" Target="NULL"/><Relationship Id="rId23" Type="http://schemas.openxmlformats.org/officeDocument/2006/relationships/image" Target="../media/image71.wmf"/><Relationship Id="rId10" Type="http://schemas.openxmlformats.org/officeDocument/2006/relationships/image" Target="../media/image59.wmf"/><Relationship Id="rId19" Type="http://schemas.openxmlformats.org/officeDocument/2006/relationships/image" Target="../media/image67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Relationship Id="rId14" Type="http://schemas.openxmlformats.org/officeDocument/2006/relationships/image" Target="../media/image63.wmf"/><Relationship Id="rId22" Type="http://schemas.openxmlformats.org/officeDocument/2006/relationships/image" Target="../media/image7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9" Type="http://schemas.openxmlformats.org/officeDocument/2006/relationships/oleObject" Target="../embeddings/oleObject20.bin"/><Relationship Id="rId21" Type="http://schemas.openxmlformats.org/officeDocument/2006/relationships/oleObject" Target="../embeddings/oleObject11.bin"/><Relationship Id="rId34" Type="http://schemas.openxmlformats.org/officeDocument/2006/relationships/image" Target="../media/image18.wmf"/><Relationship Id="rId42" Type="http://schemas.openxmlformats.org/officeDocument/2006/relationships/image" Target="../media/image22.wmf"/><Relationship Id="rId47" Type="http://schemas.openxmlformats.org/officeDocument/2006/relationships/oleObject" Target="../embeddings/oleObject24.bin"/><Relationship Id="rId50" Type="http://schemas.openxmlformats.org/officeDocument/2006/relationships/image" Target="../media/image26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32" Type="http://schemas.openxmlformats.org/officeDocument/2006/relationships/image" Target="../media/image17.wmf"/><Relationship Id="rId37" Type="http://schemas.openxmlformats.org/officeDocument/2006/relationships/oleObject" Target="../embeddings/oleObject19.bin"/><Relationship Id="rId40" Type="http://schemas.openxmlformats.org/officeDocument/2006/relationships/image" Target="../media/image21.wmf"/><Relationship Id="rId45" Type="http://schemas.openxmlformats.org/officeDocument/2006/relationships/oleObject" Target="../embeddings/oleObject23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5.wmf"/><Relationship Id="rId36" Type="http://schemas.openxmlformats.org/officeDocument/2006/relationships/image" Target="../media/image19.wmf"/><Relationship Id="rId49" Type="http://schemas.openxmlformats.org/officeDocument/2006/relationships/oleObject" Target="../embeddings/oleObject25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4" Type="http://schemas.openxmlformats.org/officeDocument/2006/relationships/image" Target="../media/image2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wmf"/><Relationship Id="rId35" Type="http://schemas.openxmlformats.org/officeDocument/2006/relationships/oleObject" Target="../embeddings/oleObject18.bin"/><Relationship Id="rId43" Type="http://schemas.openxmlformats.org/officeDocument/2006/relationships/oleObject" Target="../embeddings/oleObject22.bin"/><Relationship Id="rId48" Type="http://schemas.openxmlformats.org/officeDocument/2006/relationships/image" Target="../media/image25.wmf"/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20.wmf"/><Relationship Id="rId46" Type="http://schemas.openxmlformats.org/officeDocument/2006/relationships/image" Target="../media/image24.wmf"/><Relationship Id="rId20" Type="http://schemas.openxmlformats.org/officeDocument/2006/relationships/image" Target="../media/image11.wmf"/><Relationship Id="rId41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34" Type="http://schemas.openxmlformats.org/officeDocument/2006/relationships/image" Target="../media/image48.wmf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3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5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28" Type="http://schemas.openxmlformats.org/officeDocument/2006/relationships/image" Target="../media/image45.wmf"/><Relationship Id="rId36" Type="http://schemas.openxmlformats.org/officeDocument/2006/relationships/image" Target="../media/image49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31" Type="http://schemas.openxmlformats.org/officeDocument/2006/relationships/oleObject" Target="../embeddings/oleObject46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4.bin"/><Relationship Id="rId30" Type="http://schemas.openxmlformats.org/officeDocument/2006/relationships/image" Target="../media/image46.wmf"/><Relationship Id="rId35" Type="http://schemas.openxmlformats.org/officeDocument/2006/relationships/oleObject" Target="../embeddings/oleObject48.bin"/><Relationship Id="rId8" Type="http://schemas.openxmlformats.org/officeDocument/2006/relationships/image" Target="../media/image35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9" Type="http://schemas.openxmlformats.org/officeDocument/2006/relationships/image" Target="../media/image67.wmf"/><Relationship Id="rId21" Type="http://schemas.openxmlformats.org/officeDocument/2006/relationships/oleObject" Target="../embeddings/oleObject58.bin"/><Relationship Id="rId34" Type="http://schemas.openxmlformats.org/officeDocument/2006/relationships/oleObject" Target="../embeddings/oleObject65.bin"/><Relationship Id="rId42" Type="http://schemas.openxmlformats.org/officeDocument/2006/relationships/oleObject" Target="../embeddings/oleObject69.bin"/><Relationship Id="rId47" Type="http://schemas.openxmlformats.org/officeDocument/2006/relationships/image" Target="../media/image71.wmf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9" Type="http://schemas.openxmlformats.org/officeDocument/2006/relationships/oleObject" Target="../embeddings/oleObject62.bin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32" Type="http://schemas.openxmlformats.org/officeDocument/2006/relationships/oleObject" Target="../embeddings/oleObject64.bin"/><Relationship Id="rId37" Type="http://schemas.openxmlformats.org/officeDocument/2006/relationships/image" Target="../media/image66.wmf"/><Relationship Id="rId40" Type="http://schemas.openxmlformats.org/officeDocument/2006/relationships/oleObject" Target="../embeddings/oleObject68.bin"/><Relationship Id="rId45" Type="http://schemas.openxmlformats.org/officeDocument/2006/relationships/image" Target="../media/image7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62.wmf"/><Relationship Id="rId36" Type="http://schemas.openxmlformats.org/officeDocument/2006/relationships/oleObject" Target="../embeddings/oleObject66.bin"/><Relationship Id="rId49" Type="http://schemas.openxmlformats.org/officeDocument/2006/relationships/image" Target="../media/image72.wmf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31" Type="http://schemas.openxmlformats.org/officeDocument/2006/relationships/oleObject" Target="../embeddings/oleObject63.bin"/><Relationship Id="rId44" Type="http://schemas.openxmlformats.org/officeDocument/2006/relationships/oleObject" Target="../embeddings/oleObject70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63.wmf"/><Relationship Id="rId35" Type="http://schemas.openxmlformats.org/officeDocument/2006/relationships/image" Target="../media/image65.wmf"/><Relationship Id="rId43" Type="http://schemas.openxmlformats.org/officeDocument/2006/relationships/image" Target="../media/image69.wmf"/><Relationship Id="rId48" Type="http://schemas.openxmlformats.org/officeDocument/2006/relationships/oleObject" Target="../embeddings/oleObject72.bin"/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image" Target="../media/image64.wmf"/><Relationship Id="rId38" Type="http://schemas.openxmlformats.org/officeDocument/2006/relationships/oleObject" Target="../embeddings/oleObject67.bin"/><Relationship Id="rId46" Type="http://schemas.openxmlformats.org/officeDocument/2006/relationships/oleObject" Target="../embeddings/oleObject71.bin"/><Relationship Id="rId20" Type="http://schemas.openxmlformats.org/officeDocument/2006/relationships/image" Target="../media/image58.wmf"/><Relationship Id="rId41" Type="http://schemas.openxmlformats.org/officeDocument/2006/relationships/image" Target="../media/image6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8062912" cy="3266952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latin typeface="Monotype Corsiva" pitchFamily="66" charset="0"/>
              </a:rPr>
              <a:t>«Свойства корня </a:t>
            </a:r>
            <a:r>
              <a:rPr lang="en-US" sz="6600" dirty="0" smtClean="0">
                <a:latin typeface="Monotype Corsiva" pitchFamily="66" charset="0"/>
              </a:rPr>
              <a:t>n-</a:t>
            </a:r>
            <a:r>
              <a:rPr lang="ru-RU" sz="6600" dirty="0" smtClean="0">
                <a:latin typeface="Monotype Corsiva" pitchFamily="66" charset="0"/>
              </a:rPr>
              <a:t>ой</a:t>
            </a:r>
            <a:r>
              <a:rPr lang="en-US" sz="6600" dirty="0" smtClean="0">
                <a:latin typeface="Monotype Corsiva" pitchFamily="66" charset="0"/>
              </a:rPr>
              <a:t> </a:t>
            </a:r>
            <a:r>
              <a:rPr lang="ru-RU" sz="6600" dirty="0" smtClean="0">
                <a:latin typeface="Monotype Corsiva" pitchFamily="66" charset="0"/>
              </a:rPr>
              <a:t>степени»</a:t>
            </a:r>
            <a:endParaRPr lang="ru-RU" sz="6600" dirty="0">
              <a:latin typeface="Monotype Corsiva" pitchFamily="66" charset="0"/>
            </a:endParaRPr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4248472" cy="662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524" y="116632"/>
            <a:ext cx="4680520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13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16632"/>
            <a:ext cx="4200525" cy="6519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432" y="116632"/>
            <a:ext cx="4535039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33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Определение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838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Корнем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ой степени из числа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называется такое число,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степень которого равна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endParaRPr lang="ru-RU" sz="3200" baseline="-25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Группа 14"/>
          <p:cNvGrpSpPr>
            <a:grpSpLocks/>
          </p:cNvGrpSpPr>
          <p:nvPr/>
        </p:nvGrpSpPr>
        <p:grpSpPr bwMode="auto">
          <a:xfrm>
            <a:off x="2843807" y="4003675"/>
            <a:ext cx="3453806" cy="1438275"/>
            <a:chOff x="2708170" y="732543"/>
            <a:chExt cx="2923898" cy="161713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708170" y="976993"/>
              <a:ext cx="2743200" cy="12954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11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9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0736723"/>
                </p:ext>
              </p:extLst>
            </p:nvPr>
          </p:nvGraphicFramePr>
          <p:xfrm>
            <a:off x="2710355" y="732543"/>
            <a:ext cx="2921713" cy="1617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Формула" r:id="rId3" imgW="965160" imgH="533160" progId="Equation.3">
                    <p:embed/>
                  </p:oleObj>
                </mc:Choice>
                <mc:Fallback>
                  <p:oleObj name="Формула" r:id="rId3" imgW="965160" imgH="53316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0355" y="732543"/>
                          <a:ext cx="2921713" cy="16171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  <a:latin typeface="Monotype Corsiva" pitchFamily="66" charset="0"/>
              </a:rPr>
              <a:t>Устно:</a:t>
            </a:r>
            <a:endParaRPr lang="ru-RU" sz="7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Вычислите: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87450" y="2565400"/>
          <a:ext cx="13684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29" name="Формула" r:id="rId3" imgW="419100" imgH="228600" progId="Equation.3">
                  <p:embed/>
                </p:oleObj>
              </mc:Choice>
              <mc:Fallback>
                <p:oleObj name="Формула" r:id="rId3" imgW="419100" imgH="228600" progId="Equation.3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565400"/>
                        <a:ext cx="136842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259632" y="3501008"/>
          <a:ext cx="136815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0" name="Формула" r:id="rId5" imgW="431613" imgH="228501" progId="Equation.3">
                  <p:embed/>
                </p:oleObj>
              </mc:Choice>
              <mc:Fallback>
                <p:oleObj name="Формула" r:id="rId5" imgW="431613" imgH="228501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501008"/>
                        <a:ext cx="1368152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59632" y="4365104"/>
          <a:ext cx="129614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1" name="Формула" r:id="rId7" imgW="342603" imgH="215713" progId="Equation.3">
                  <p:embed/>
                </p:oleObj>
              </mc:Choice>
              <mc:Fallback>
                <p:oleObj name="Формула" r:id="rId7" imgW="342603" imgH="215713" progId="Equation.3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365104"/>
                        <a:ext cx="1296144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99625" y="5373216"/>
          <a:ext cx="135615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2" name="Формула" r:id="rId9" imgW="419100" imgH="228600" progId="Equation.3">
                  <p:embed/>
                </p:oleObj>
              </mc:Choice>
              <mc:Fallback>
                <p:oleObj name="Формула" r:id="rId9" imgW="419100" imgH="228600" progId="Equation.3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625" y="5373216"/>
                        <a:ext cx="1356151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924504"/>
              </p:ext>
            </p:extLst>
          </p:nvPr>
        </p:nvGraphicFramePr>
        <p:xfrm>
          <a:off x="3563888" y="2649744"/>
          <a:ext cx="2880320" cy="707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3" name="Формула" r:id="rId11" imgW="838200" imgH="228600" progId="Equation.3">
                  <p:embed/>
                </p:oleObj>
              </mc:Choice>
              <mc:Fallback>
                <p:oleObj name="Формула" r:id="rId11" imgW="838200" imgH="228600" progId="Equation.3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649744"/>
                        <a:ext cx="2880320" cy="7073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956188"/>
              </p:ext>
            </p:extLst>
          </p:nvPr>
        </p:nvGraphicFramePr>
        <p:xfrm>
          <a:off x="3707904" y="3501008"/>
          <a:ext cx="1944216" cy="636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4" name="Формула" r:id="rId13" imgW="876300" imgH="228600" progId="Equation.3">
                  <p:embed/>
                </p:oleObj>
              </mc:Choice>
              <mc:Fallback>
                <p:oleObj name="Формула" r:id="rId13" imgW="876300" imgH="228600" progId="Equation.3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501008"/>
                        <a:ext cx="1944216" cy="636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343144"/>
              </p:ext>
            </p:extLst>
          </p:nvPr>
        </p:nvGraphicFramePr>
        <p:xfrm>
          <a:off x="3491880" y="4437112"/>
          <a:ext cx="2664296" cy="644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5" name="Формула" r:id="rId15" imgW="901309" imgH="228501" progId="Equation.3">
                  <p:embed/>
                </p:oleObj>
              </mc:Choice>
              <mc:Fallback>
                <p:oleObj name="Формула" r:id="rId15" imgW="901309" imgH="228501" progId="Equation.3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437112"/>
                        <a:ext cx="2664296" cy="644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64632"/>
              </p:ext>
            </p:extLst>
          </p:nvPr>
        </p:nvGraphicFramePr>
        <p:xfrm>
          <a:off x="3635896" y="5373216"/>
          <a:ext cx="2736304" cy="606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6" name="Формула" r:id="rId17" imgW="901309" imgH="228501" progId="Equation.3">
                  <p:embed/>
                </p:oleObj>
              </mc:Choice>
              <mc:Fallback>
                <p:oleObj name="Формула" r:id="rId17" imgW="901309" imgH="228501" progId="Equation.3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373216"/>
                        <a:ext cx="2736304" cy="6066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699792" y="2708920"/>
          <a:ext cx="72008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7" name="Формула" r:id="rId19" imgW="126780" imgH="164814" progId="Equation.3">
                  <p:embed/>
                </p:oleObj>
              </mc:Choice>
              <mc:Fallback>
                <p:oleObj name="Формула" r:id="rId19" imgW="126780" imgH="164814" progId="Equation.3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708920"/>
                        <a:ext cx="72008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699792" y="3594618"/>
          <a:ext cx="792088" cy="55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8" name="Формула" r:id="rId21" imgW="126780" imgH="164814" progId="Equation.3">
                  <p:embed/>
                </p:oleObj>
              </mc:Choice>
              <mc:Fallback>
                <p:oleObj name="Формула" r:id="rId21" imgW="126780" imgH="164814" progId="Equation.3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594618"/>
                        <a:ext cx="792088" cy="554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699792" y="4581128"/>
          <a:ext cx="57606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9" name="Формула" r:id="rId23" imgW="88707" imgH="164742" progId="Equation.3">
                  <p:embed/>
                </p:oleObj>
              </mc:Choice>
              <mc:Fallback>
                <p:oleObj name="Формула" r:id="rId23" imgW="88707" imgH="164742" progId="Equation.3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581128"/>
                        <a:ext cx="57606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2771800" y="5445224"/>
          <a:ext cx="5760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0" name="Формула" r:id="rId25" imgW="114102" imgH="177492" progId="Equation.3">
                  <p:embed/>
                </p:oleObj>
              </mc:Choice>
              <mc:Fallback>
                <p:oleObj name="Формула" r:id="rId25" imgW="114102" imgH="177492" progId="Equation.3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445224"/>
                        <a:ext cx="57606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94380"/>
              </p:ext>
            </p:extLst>
          </p:nvPr>
        </p:nvGraphicFramePr>
        <p:xfrm>
          <a:off x="6357950" y="2786058"/>
          <a:ext cx="4714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1" name="Формула" r:id="rId27" imgW="126720" imgH="177480" progId="Equation.3">
                  <p:embed/>
                </p:oleObj>
              </mc:Choice>
              <mc:Fallback>
                <p:oleObj name="Формула" r:id="rId27" imgW="126720" imgH="177480" progId="Equation.3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2786058"/>
                        <a:ext cx="47148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017944"/>
              </p:ext>
            </p:extLst>
          </p:nvPr>
        </p:nvGraphicFramePr>
        <p:xfrm>
          <a:off x="7786710" y="2786058"/>
          <a:ext cx="526212" cy="380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2" name="Формула" r:id="rId29" imgW="228600" imgH="164880" progId="Equation.3">
                  <p:embed/>
                </p:oleObj>
              </mc:Choice>
              <mc:Fallback>
                <p:oleObj name="Формула" r:id="rId29" imgW="228600" imgH="164880" progId="Equation.3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710" y="2786058"/>
                        <a:ext cx="526212" cy="380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689529"/>
              </p:ext>
            </p:extLst>
          </p:nvPr>
        </p:nvGraphicFramePr>
        <p:xfrm>
          <a:off x="5715008" y="3573016"/>
          <a:ext cx="300037" cy="537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3" name="Формула" r:id="rId31" imgW="114120" imgH="177480" progId="Equation.3">
                  <p:embed/>
                </p:oleObj>
              </mc:Choice>
              <mc:Fallback>
                <p:oleObj name="Формула" r:id="rId31" imgW="114120" imgH="177480" progId="Equation.3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3573016"/>
                        <a:ext cx="300037" cy="5370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363033"/>
              </p:ext>
            </p:extLst>
          </p:nvPr>
        </p:nvGraphicFramePr>
        <p:xfrm>
          <a:off x="6876256" y="3573016"/>
          <a:ext cx="5040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4" name="Формула" r:id="rId33" imgW="114120" imgH="177480" progId="Equation.3">
                  <p:embed/>
                </p:oleObj>
              </mc:Choice>
              <mc:Fallback>
                <p:oleObj name="Формула" r:id="rId33" imgW="114120" imgH="177480" progId="Equation.3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573016"/>
                        <a:ext cx="504056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725476"/>
              </p:ext>
            </p:extLst>
          </p:nvPr>
        </p:nvGraphicFramePr>
        <p:xfrm>
          <a:off x="6156176" y="4509120"/>
          <a:ext cx="252413" cy="52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5" name="Формула" r:id="rId35" imgW="114120" imgH="177480" progId="Equation.3">
                  <p:embed/>
                </p:oleObj>
              </mc:Choice>
              <mc:Fallback>
                <p:oleObj name="Формула" r:id="rId35" imgW="114120" imgH="177480" progId="Equation.3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509120"/>
                        <a:ext cx="252413" cy="529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28921"/>
              </p:ext>
            </p:extLst>
          </p:nvPr>
        </p:nvGraphicFramePr>
        <p:xfrm>
          <a:off x="7380312" y="4509120"/>
          <a:ext cx="432048" cy="537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6" name="Формула" r:id="rId37" imgW="114120" imgH="177480" progId="Equation.3">
                  <p:embed/>
                </p:oleObj>
              </mc:Choice>
              <mc:Fallback>
                <p:oleObj name="Формула" r:id="rId37" imgW="114120" imgH="177480" progId="Equation.3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509120"/>
                        <a:ext cx="432048" cy="5378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583338"/>
              </p:ext>
            </p:extLst>
          </p:nvPr>
        </p:nvGraphicFramePr>
        <p:xfrm>
          <a:off x="6372200" y="5445224"/>
          <a:ext cx="464607" cy="448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7" name="Формула" r:id="rId39" imgW="126720" imgH="164880" progId="Equation.3">
                  <p:embed/>
                </p:oleObj>
              </mc:Choice>
              <mc:Fallback>
                <p:oleObj name="Формула" r:id="rId39" imgW="126720" imgH="164880" progId="Equation.3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445224"/>
                        <a:ext cx="464607" cy="4485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797292"/>
              </p:ext>
            </p:extLst>
          </p:nvPr>
        </p:nvGraphicFramePr>
        <p:xfrm>
          <a:off x="7524328" y="5445224"/>
          <a:ext cx="360040" cy="465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8" name="Формула" r:id="rId41" imgW="126720" imgH="177480" progId="Equation.3">
                  <p:embed/>
                </p:oleObj>
              </mc:Choice>
              <mc:Fallback>
                <p:oleObj name="Формула" r:id="rId41" imgW="126720" imgH="177480" progId="Equation.3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5445224"/>
                        <a:ext cx="360040" cy="4658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715140" y="2786058"/>
          <a:ext cx="100013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49" name="Формула" r:id="rId43" imgW="355320" imgH="164880" progId="Equation.3">
                  <p:embed/>
                </p:oleObj>
              </mc:Choice>
              <mc:Fallback>
                <p:oleObj name="Формула" r:id="rId43" imgW="355320" imgH="164880" progId="Equation.3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40" y="2786058"/>
                        <a:ext cx="100013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292437"/>
              </p:ext>
            </p:extLst>
          </p:nvPr>
        </p:nvGraphicFramePr>
        <p:xfrm>
          <a:off x="6012160" y="3573016"/>
          <a:ext cx="78581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0" name="Формула" r:id="rId45" imgW="342720" imgH="177480" progId="Equation.3">
                  <p:embed/>
                </p:oleObj>
              </mc:Choice>
              <mc:Fallback>
                <p:oleObj name="Формула" r:id="rId45" imgW="342720" imgH="177480" progId="Equation.3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573016"/>
                        <a:ext cx="785818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529711"/>
              </p:ext>
            </p:extLst>
          </p:nvPr>
        </p:nvGraphicFramePr>
        <p:xfrm>
          <a:off x="6516216" y="4509120"/>
          <a:ext cx="841866" cy="51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1" name="Формула" r:id="rId47" imgW="342720" imgH="177480" progId="Equation.3">
                  <p:embed/>
                </p:oleObj>
              </mc:Choice>
              <mc:Fallback>
                <p:oleObj name="Формула" r:id="rId47" imgW="342720" imgH="177480" progId="Equation.3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4509120"/>
                        <a:ext cx="841866" cy="513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276280"/>
              </p:ext>
            </p:extLst>
          </p:nvPr>
        </p:nvGraphicFramePr>
        <p:xfrm>
          <a:off x="6732240" y="5445224"/>
          <a:ext cx="642942" cy="484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2" name="Формула" r:id="rId49" imgW="342720" imgH="177480" progId="Equation.3">
                  <p:embed/>
                </p:oleObj>
              </mc:Choice>
              <mc:Fallback>
                <p:oleObj name="Формула" r:id="rId49" imgW="342720" imgH="177480" progId="Equation.3">
                  <p:embed/>
                  <p:pic>
                    <p:nvPicPr>
                      <p:cNvPr id="0" name="Picture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445224"/>
                        <a:ext cx="642942" cy="484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</a:rPr>
              <a:t>Свойства корня </a:t>
            </a:r>
            <a:r>
              <a:rPr lang="en-US" sz="5400" dirty="0" smtClean="0">
                <a:solidFill>
                  <a:srgbClr val="FF0000"/>
                </a:solidFill>
                <a:latin typeface="Monotype Corsiva" pitchFamily="66" charset="0"/>
              </a:rPr>
              <a:t>n-</a:t>
            </a:r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</a:rPr>
              <a:t>ой степени</a:t>
            </a:r>
            <a:endParaRPr lang="ru-RU" sz="5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aphicFrame>
        <p:nvGraphicFramePr>
          <p:cNvPr id="49153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1189038" y="2133600"/>
          <a:ext cx="30940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6" name="Формула" r:id="rId3" imgW="1155700" imgH="241300" progId="Equation.3">
                  <p:embed/>
                </p:oleObj>
              </mc:Choice>
              <mc:Fallback>
                <p:oleObj name="Формула" r:id="rId3" imgW="1155700" imgH="241300" progId="Equation.3">
                  <p:embed/>
                  <p:pic>
                    <p:nvPicPr>
                      <p:cNvPr id="0" name="Picture 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2133600"/>
                        <a:ext cx="3094037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115616" y="2780928"/>
          <a:ext cx="288032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7" name="Формула" r:id="rId5" imgW="825500" imgH="457200" progId="Equation.3">
                  <p:embed/>
                </p:oleObj>
              </mc:Choice>
              <mc:Fallback>
                <p:oleObj name="Формула" r:id="rId5" imgW="825500" imgH="45720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780928"/>
                        <a:ext cx="288032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115616" y="4365104"/>
          <a:ext cx="31067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8" name="Формула" r:id="rId7" imgW="939800" imgH="279400" progId="Equation.3">
                  <p:embed/>
                </p:oleObj>
              </mc:Choice>
              <mc:Fallback>
                <p:oleObj name="Формула" r:id="rId7" imgW="939800" imgH="2794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365104"/>
                        <a:ext cx="310673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5003800" y="1916113"/>
          <a:ext cx="3262313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9" name="Формула" r:id="rId9" imgW="1002865" imgH="279279" progId="Equation.3">
                  <p:embed/>
                </p:oleObj>
              </mc:Choice>
              <mc:Fallback>
                <p:oleObj name="Формула" r:id="rId9" imgW="1002865" imgH="279279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916113"/>
                        <a:ext cx="3262313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5004048" y="2924944"/>
          <a:ext cx="3484563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0" name="Формула" r:id="rId11" imgW="1053643" imgH="266584" progId="Equation.3">
                  <p:embed/>
                </p:oleObj>
              </mc:Choice>
              <mc:Fallback>
                <p:oleObj name="Формула" r:id="rId11" imgW="1053643" imgH="266584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924944"/>
                        <a:ext cx="3484563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5076056" y="4365104"/>
          <a:ext cx="2354263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1" name="Формула" r:id="rId13" imgW="723586" imgH="266584" progId="Equation.3">
                  <p:embed/>
                </p:oleObj>
              </mc:Choice>
              <mc:Fallback>
                <p:oleObj name="Формула" r:id="rId13" imgW="723586" imgH="266584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365104"/>
                        <a:ext cx="2354263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  <a:latin typeface="Monotype Corsiva" pitchFamily="66" charset="0"/>
              </a:rPr>
              <a:t>Решим примеры:</a:t>
            </a:r>
            <a:endParaRPr lang="ru-RU" sz="7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735228"/>
              </p:ext>
            </p:extLst>
          </p:nvPr>
        </p:nvGraphicFramePr>
        <p:xfrm>
          <a:off x="467544" y="1988840"/>
          <a:ext cx="1547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4" name="Формула" r:id="rId3" imgW="596641" imgH="444307" progId="Equation.3">
                  <p:embed/>
                </p:oleObj>
              </mc:Choice>
              <mc:Fallback>
                <p:oleObj name="Формула" r:id="rId3" imgW="596641" imgH="444307" progId="Equation.3">
                  <p:embed/>
                  <p:pic>
                    <p:nvPicPr>
                      <p:cNvPr id="0" name="Picture 6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988840"/>
                        <a:ext cx="1547813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176777"/>
              </p:ext>
            </p:extLst>
          </p:nvPr>
        </p:nvGraphicFramePr>
        <p:xfrm>
          <a:off x="3923928" y="1916832"/>
          <a:ext cx="2238375" cy="115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5" name="Формула" r:id="rId5" imgW="723586" imgH="457002" progId="Equation.3">
                  <p:embed/>
                </p:oleObj>
              </mc:Choice>
              <mc:Fallback>
                <p:oleObj name="Формула" r:id="rId5" imgW="723586" imgH="457002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916832"/>
                        <a:ext cx="2238375" cy="11521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423630"/>
              </p:ext>
            </p:extLst>
          </p:nvPr>
        </p:nvGraphicFramePr>
        <p:xfrm>
          <a:off x="6215074" y="1857364"/>
          <a:ext cx="66675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6" name="Формула" r:id="rId7" imgW="291960" imgH="431640" progId="Equation.3">
                  <p:embed/>
                </p:oleObj>
              </mc:Choice>
              <mc:Fallback>
                <p:oleObj name="Формула" r:id="rId7" imgW="291960" imgH="431640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1857364"/>
                        <a:ext cx="666750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455318"/>
              </p:ext>
            </p:extLst>
          </p:nvPr>
        </p:nvGraphicFramePr>
        <p:xfrm>
          <a:off x="279400" y="4000500"/>
          <a:ext cx="1919288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7" name="Формула" r:id="rId9" imgW="634680" imgH="482400" progId="Equation.3">
                  <p:embed/>
                </p:oleObj>
              </mc:Choice>
              <mc:Fallback>
                <p:oleObj name="Формула" r:id="rId9" imgW="634680" imgH="482400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4000500"/>
                        <a:ext cx="1919288" cy="181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660729"/>
              </p:ext>
            </p:extLst>
          </p:nvPr>
        </p:nvGraphicFramePr>
        <p:xfrm>
          <a:off x="2123728" y="4149080"/>
          <a:ext cx="1876053" cy="1561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8" name="Формула" r:id="rId11" imgW="558720" imgH="457200" progId="Equation.3">
                  <p:embed/>
                </p:oleObj>
              </mc:Choice>
              <mc:Fallback>
                <p:oleObj name="Формула" r:id="rId11" imgW="558720" imgH="457200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49080"/>
                        <a:ext cx="1876053" cy="1561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603178"/>
              </p:ext>
            </p:extLst>
          </p:nvPr>
        </p:nvGraphicFramePr>
        <p:xfrm>
          <a:off x="5220072" y="4077072"/>
          <a:ext cx="182245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9" name="Формула" r:id="rId13" imgW="520560" imgH="444240" progId="Equation.3">
                  <p:embed/>
                </p:oleObj>
              </mc:Choice>
              <mc:Fallback>
                <p:oleObj name="Формула" r:id="rId13" imgW="520560" imgH="444240" progId="Equation.3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077072"/>
                        <a:ext cx="1822450" cy="162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473393"/>
              </p:ext>
            </p:extLst>
          </p:nvPr>
        </p:nvGraphicFramePr>
        <p:xfrm>
          <a:off x="8460432" y="4581128"/>
          <a:ext cx="8239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0" name="Формула" r:id="rId15" imgW="126720" imgH="164880" progId="Equation.3">
                  <p:embed/>
                </p:oleObj>
              </mc:Choice>
              <mc:Fallback>
                <p:oleObj name="Формула" r:id="rId15" imgW="126720" imgH="164880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4581128"/>
                        <a:ext cx="8239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066958"/>
              </p:ext>
            </p:extLst>
          </p:nvPr>
        </p:nvGraphicFramePr>
        <p:xfrm>
          <a:off x="7380312" y="1916832"/>
          <a:ext cx="129614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1" name="Формула" r:id="rId17" imgW="469696" imgH="393529" progId="Equation.3">
                  <p:embed/>
                </p:oleObj>
              </mc:Choice>
              <mc:Fallback>
                <p:oleObj name="Формула" r:id="rId17" imgW="469696" imgH="393529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916832"/>
                        <a:ext cx="1296144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65400"/>
              </p:ext>
            </p:extLst>
          </p:nvPr>
        </p:nvGraphicFramePr>
        <p:xfrm>
          <a:off x="6876256" y="4365104"/>
          <a:ext cx="171291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2" name="Формула" r:id="rId19" imgW="431640" imgH="228600" progId="Equation.3">
                  <p:embed/>
                </p:oleObj>
              </mc:Choice>
              <mc:Fallback>
                <p:oleObj name="Формула" r:id="rId19" imgW="431640" imgH="2286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4365104"/>
                        <a:ext cx="171291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694053"/>
              </p:ext>
            </p:extLst>
          </p:nvPr>
        </p:nvGraphicFramePr>
        <p:xfrm>
          <a:off x="2267744" y="1988840"/>
          <a:ext cx="1512168" cy="1132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3" name="Формула" r:id="rId21" imgW="596880" imgH="457200" progId="Equation.3">
                  <p:embed/>
                </p:oleObj>
              </mc:Choice>
              <mc:Fallback>
                <p:oleObj name="Формула" r:id="rId21" imgW="596880" imgH="45720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988840"/>
                        <a:ext cx="1512168" cy="1132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110616"/>
              </p:ext>
            </p:extLst>
          </p:nvPr>
        </p:nvGraphicFramePr>
        <p:xfrm>
          <a:off x="1763688" y="2060848"/>
          <a:ext cx="288032" cy="374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4" name="Формула" r:id="rId23" imgW="126720" imgH="164880" progId="Equation.3">
                  <p:embed/>
                </p:oleObj>
              </mc:Choice>
              <mc:Fallback>
                <p:oleObj name="Формула" r:id="rId23" imgW="126720" imgH="16488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060848"/>
                        <a:ext cx="288032" cy="374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332324"/>
              </p:ext>
            </p:extLst>
          </p:nvPr>
        </p:nvGraphicFramePr>
        <p:xfrm>
          <a:off x="3491880" y="2043444"/>
          <a:ext cx="432048" cy="38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5" name="Формула" r:id="rId25" imgW="88560" imgH="164880" progId="Equation.3">
                  <p:embed/>
                </p:oleObj>
              </mc:Choice>
              <mc:Fallback>
                <p:oleObj name="Формула" r:id="rId25" imgW="88560" imgH="16488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043444"/>
                        <a:ext cx="432048" cy="3879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046737"/>
              </p:ext>
            </p:extLst>
          </p:nvPr>
        </p:nvGraphicFramePr>
        <p:xfrm>
          <a:off x="1907704" y="4221088"/>
          <a:ext cx="288032" cy="465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6" name="Формула" r:id="rId27" imgW="114120" imgH="177480" progId="Equation.3">
                  <p:embed/>
                </p:oleObj>
              </mc:Choice>
              <mc:Fallback>
                <p:oleObj name="Формула" r:id="rId27" imgW="114120" imgH="17748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221088"/>
                        <a:ext cx="288032" cy="4658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557826"/>
              </p:ext>
            </p:extLst>
          </p:nvPr>
        </p:nvGraphicFramePr>
        <p:xfrm>
          <a:off x="4932040" y="4365104"/>
          <a:ext cx="4714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7" name="Формула" r:id="rId29" imgW="126720" imgH="164880" progId="Equation.3">
                  <p:embed/>
                </p:oleObj>
              </mc:Choice>
              <mc:Fallback>
                <p:oleObj name="Формула" r:id="rId29" imgW="126720" imgH="16488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365104"/>
                        <a:ext cx="47148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315668"/>
              </p:ext>
            </p:extLst>
          </p:nvPr>
        </p:nvGraphicFramePr>
        <p:xfrm>
          <a:off x="3851920" y="4149080"/>
          <a:ext cx="1474788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8" name="Формула" r:id="rId31" imgW="520560" imgH="457200" progId="Equation.3">
                  <p:embed/>
                </p:oleObj>
              </mc:Choice>
              <mc:Fallback>
                <p:oleObj name="Формула" r:id="rId31" imgW="520560" imgH="45720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149080"/>
                        <a:ext cx="1474788" cy="154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357950" y="2571744"/>
          <a:ext cx="35719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9" name="Формула" r:id="rId33" imgW="126720" imgH="164880" progId="Equation.3">
                  <p:embed/>
                </p:oleObj>
              </mc:Choice>
              <mc:Fallback>
                <p:oleObj name="Формула" r:id="rId33" imgW="126720" imgH="16488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2571744"/>
                        <a:ext cx="35719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929454" y="2285992"/>
          <a:ext cx="349252" cy="265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80" name="Формула" r:id="rId35" imgW="126720" imgH="101520" progId="Equation.3">
                  <p:embed/>
                </p:oleObj>
              </mc:Choice>
              <mc:Fallback>
                <p:oleObj name="Формула" r:id="rId35" imgW="126720" imgH="10152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2285992"/>
                        <a:ext cx="349252" cy="265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469900" y="1038225"/>
          <a:ext cx="266065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" name="Формула" r:id="rId3" imgW="952087" imgH="253890" progId="Equation.3">
                  <p:embed/>
                </p:oleObj>
              </mc:Choice>
              <mc:Fallback>
                <p:oleObj name="Формула" r:id="rId3" imgW="952087" imgH="253890" progId="Equation.3">
                  <p:embed/>
                  <p:pic>
                    <p:nvPicPr>
                      <p:cNvPr id="0" name="Picture 7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038225"/>
                        <a:ext cx="2660650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31840" y="1052736"/>
          <a:ext cx="305435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3" name="Формула" r:id="rId5" imgW="1130300" imgH="279400" progId="Equation.3">
                  <p:embed/>
                </p:oleObj>
              </mc:Choice>
              <mc:Fallback>
                <p:oleObj name="Формула" r:id="rId5" imgW="1130300" imgH="27940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052736"/>
                        <a:ext cx="305435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286512" y="1142984"/>
          <a:ext cx="42068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4" name="Формула" r:id="rId7" imgW="177480" imgH="190440" progId="Equation.3">
                  <p:embed/>
                </p:oleObj>
              </mc:Choice>
              <mc:Fallback>
                <p:oleObj name="Формула" r:id="rId7" imgW="177480" imgH="19044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1142984"/>
                        <a:ext cx="42068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5500" y="2001838"/>
          <a:ext cx="22479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5" name="Формула" r:id="rId9" imgW="634680" imgH="164880" progId="Equation.3">
                  <p:embed/>
                </p:oleObj>
              </mc:Choice>
              <mc:Fallback>
                <p:oleObj name="Формула" r:id="rId9" imgW="634680" imgH="16488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001838"/>
                        <a:ext cx="22479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7544" y="2996952"/>
          <a:ext cx="20145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6" name="Формула" r:id="rId11" imgW="710891" imgH="253890" progId="Equation.3">
                  <p:embed/>
                </p:oleObj>
              </mc:Choice>
              <mc:Fallback>
                <p:oleObj name="Формула" r:id="rId11" imgW="710891" imgH="253890" progId="Equation.3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96952"/>
                        <a:ext cx="2014537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483768" y="2996952"/>
          <a:ext cx="28067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7" name="Формула" r:id="rId13" imgW="825500" imgH="254000" progId="Equation.3">
                  <p:embed/>
                </p:oleObj>
              </mc:Choice>
              <mc:Fallback>
                <p:oleObj name="Формула" r:id="rId13" imgW="825500" imgH="254000" progId="Equation.3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996952"/>
                        <a:ext cx="280670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214942" y="3071810"/>
          <a:ext cx="78898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8" name="Формула" r:id="rId15" imgW="304560" imgH="228600" progId="Equation.3">
                  <p:embed/>
                </p:oleObj>
              </mc:Choice>
              <mc:Fallback>
                <p:oleObj name="Формула" r:id="rId15" imgW="304560" imgH="228600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3071810"/>
                        <a:ext cx="788987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778563"/>
              </p:ext>
            </p:extLst>
          </p:nvPr>
        </p:nvGraphicFramePr>
        <p:xfrm>
          <a:off x="6876256" y="3140968"/>
          <a:ext cx="111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9" name="Формула" r:id="rId17" imgW="393480" imgH="177480" progId="Equation.3">
                  <p:embed/>
                </p:oleObj>
              </mc:Choice>
              <mc:Fallback>
                <p:oleObj name="Формула" r:id="rId17" imgW="393480" imgH="177480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140968"/>
                        <a:ext cx="111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67544" y="4221088"/>
          <a:ext cx="19304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0" name="Формула" r:id="rId19" imgW="787058" imgH="444307" progId="Equation.3">
                  <p:embed/>
                </p:oleObj>
              </mc:Choice>
              <mc:Fallback>
                <p:oleObj name="Формула" r:id="rId19" imgW="787058" imgH="444307" progId="Equation.3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221088"/>
                        <a:ext cx="1930400" cy="1336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555776" y="4077072"/>
          <a:ext cx="216024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1" name="Формула" r:id="rId21" imgW="787400" imgH="457200" progId="Equation.3">
                  <p:embed/>
                </p:oleObj>
              </mc:Choice>
              <mc:Fallback>
                <p:oleObj name="Формула" r:id="rId21" imgW="787400" imgH="457200" progId="Equation.3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077072"/>
                        <a:ext cx="2160240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14876" y="4214818"/>
          <a:ext cx="158417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2" name="Формула" r:id="rId23" imgW="507780" imgH="393529" progId="Equation.3">
                  <p:embed/>
                </p:oleObj>
              </mc:Choice>
              <mc:Fallback>
                <p:oleObj name="Формула" r:id="rId23" imgW="507780" imgH="393529" progId="Equation.3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4214818"/>
                        <a:ext cx="1584176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700825"/>
              </p:ext>
            </p:extLst>
          </p:nvPr>
        </p:nvGraphicFramePr>
        <p:xfrm>
          <a:off x="8172400" y="4293096"/>
          <a:ext cx="571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3" name="Формула" r:id="rId25" imgW="152334" imgH="393529" progId="Equation.3">
                  <p:embed/>
                </p:oleObj>
              </mc:Choice>
              <mc:Fallback>
                <p:oleObj name="Формула" r:id="rId25" imgW="152334" imgH="393529" progId="Equation.3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4293096"/>
                        <a:ext cx="5715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597634"/>
              </p:ext>
            </p:extLst>
          </p:nvPr>
        </p:nvGraphicFramePr>
        <p:xfrm>
          <a:off x="2667000" y="857250"/>
          <a:ext cx="5603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4" name="Формула" r:id="rId27" imgW="203040" imgH="203040" progId="Equation.3">
                  <p:embed/>
                </p:oleObj>
              </mc:Choice>
              <mc:Fallback>
                <p:oleObj name="Формула" r:id="rId27" imgW="203040" imgH="203040" progId="Equation.3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857250"/>
                        <a:ext cx="560388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342769"/>
              </p:ext>
            </p:extLst>
          </p:nvPr>
        </p:nvGraphicFramePr>
        <p:xfrm>
          <a:off x="2195736" y="2780928"/>
          <a:ext cx="260474" cy="514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5" name="Формула" r:id="rId29" imgW="88560" imgH="164880" progId="Equation.3">
                  <p:embed/>
                </p:oleObj>
              </mc:Choice>
              <mc:Fallback>
                <p:oleObj name="Формула" r:id="rId29" imgW="88560" imgH="164880" progId="Equation.3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780928"/>
                        <a:ext cx="260474" cy="5145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90538"/>
              </p:ext>
            </p:extLst>
          </p:nvPr>
        </p:nvGraphicFramePr>
        <p:xfrm>
          <a:off x="4860032" y="2924944"/>
          <a:ext cx="273174" cy="37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6" name="Формула" r:id="rId31" imgW="114120" imgH="177480" progId="Equation.3">
                  <p:embed/>
                </p:oleObj>
              </mc:Choice>
              <mc:Fallback>
                <p:oleObj name="Формула" r:id="rId31" imgW="114120" imgH="177480" progId="Equation.3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924944"/>
                        <a:ext cx="273174" cy="3769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486715"/>
              </p:ext>
            </p:extLst>
          </p:nvPr>
        </p:nvGraphicFramePr>
        <p:xfrm>
          <a:off x="2123728" y="4365104"/>
          <a:ext cx="279524" cy="44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7" name="Формула" r:id="rId32" imgW="126720" imgH="164880" progId="Equation.3">
                  <p:embed/>
                </p:oleObj>
              </mc:Choice>
              <mc:Fallback>
                <p:oleObj name="Формула" r:id="rId32" imgW="126720" imgH="164880" progId="Equation.3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365104"/>
                        <a:ext cx="279524" cy="4425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786578" y="1214422"/>
          <a:ext cx="1214446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8" name="Формула" r:id="rId34" imgW="495000" imgH="177480" progId="Equation.3">
                  <p:embed/>
                </p:oleObj>
              </mc:Choice>
              <mc:Fallback>
                <p:oleObj name="Формула" r:id="rId34" imgW="495000" imgH="177480" progId="Equation.3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78" y="1214422"/>
                        <a:ext cx="1214446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000364" y="2071678"/>
          <a:ext cx="57150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9" name="Формула" r:id="rId36" imgW="177480" imgH="177480" progId="Equation.3">
                  <p:embed/>
                </p:oleObj>
              </mc:Choice>
              <mc:Fallback>
                <p:oleObj name="Формула" r:id="rId36" imgW="177480" imgH="177480" progId="Equation.3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2071678"/>
                        <a:ext cx="571504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6072198" y="3214686"/>
          <a:ext cx="71438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0" name="Формула" r:id="rId38" imgW="291960" imgH="164880" progId="Equation.3">
                  <p:embed/>
                </p:oleObj>
              </mc:Choice>
              <mc:Fallback>
                <p:oleObj name="Формула" r:id="rId38" imgW="291960" imgH="164880" progId="Equation.3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3214686"/>
                        <a:ext cx="714380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833388"/>
              </p:ext>
            </p:extLst>
          </p:nvPr>
        </p:nvGraphicFramePr>
        <p:xfrm>
          <a:off x="6300192" y="4293096"/>
          <a:ext cx="2646362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1" name="Формула" r:id="rId40" imgW="266400" imgH="393480" progId="Equation.3">
                  <p:embed/>
                </p:oleObj>
              </mc:Choice>
              <mc:Fallback>
                <p:oleObj name="Формула" r:id="rId40" imgW="266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300192" y="4293096"/>
                        <a:ext cx="2646362" cy="1150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11615"/>
              </p:ext>
            </p:extLst>
          </p:nvPr>
        </p:nvGraphicFramePr>
        <p:xfrm>
          <a:off x="5076056" y="4149080"/>
          <a:ext cx="216024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2" name="Формула" r:id="rId42" imgW="126720" imgH="164880" progId="Equation.3">
                  <p:embed/>
                </p:oleObj>
              </mc:Choice>
              <mc:Fallback>
                <p:oleObj name="Формула" r:id="rId42" imgW="12672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076056" y="4149080"/>
                        <a:ext cx="216024" cy="216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12788"/>
              </p:ext>
            </p:extLst>
          </p:nvPr>
        </p:nvGraphicFramePr>
        <p:xfrm>
          <a:off x="5724128" y="4149080"/>
          <a:ext cx="360040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3" name="Формула" r:id="rId44" imgW="114120" imgH="177480" progId="Equation.3">
                  <p:embed/>
                </p:oleObj>
              </mc:Choice>
              <mc:Fallback>
                <p:oleObj name="Формула" r:id="rId44" imgW="1141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724128" y="4149080"/>
                        <a:ext cx="360040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922171"/>
              </p:ext>
            </p:extLst>
          </p:nvPr>
        </p:nvGraphicFramePr>
        <p:xfrm>
          <a:off x="6444208" y="4293096"/>
          <a:ext cx="108012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4" name="Формула" r:id="rId46" imgW="317160" imgH="177480" progId="Equation.3">
                  <p:embed/>
                </p:oleObj>
              </mc:Choice>
              <mc:Fallback>
                <p:oleObj name="Формула" r:id="rId46" imgW="31716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6444208" y="4293096"/>
                        <a:ext cx="1080120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163001"/>
              </p:ext>
            </p:extLst>
          </p:nvPr>
        </p:nvGraphicFramePr>
        <p:xfrm>
          <a:off x="8100392" y="3212976"/>
          <a:ext cx="50405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5" name="Формула" r:id="rId48" imgW="177480" imgH="164880" progId="Equation.3">
                  <p:embed/>
                </p:oleObj>
              </mc:Choice>
              <mc:Fallback>
                <p:oleObj name="Формула" r:id="rId48" imgW="17748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8100392" y="3212976"/>
                        <a:ext cx="504056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5517"/>
            <a:ext cx="5829448" cy="648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03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2656840" cy="6171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0648"/>
            <a:ext cx="4608512" cy="61719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1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4105275" cy="640871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362" y="124094"/>
            <a:ext cx="4500126" cy="6401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810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303</TotalTime>
  <Words>38</Words>
  <Application>Microsoft Office PowerPoint</Application>
  <PresentationFormat>Экран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Поток</vt:lpstr>
      <vt:lpstr>Формула</vt:lpstr>
      <vt:lpstr>Презентация PowerPoint</vt:lpstr>
      <vt:lpstr>Определение </vt:lpstr>
      <vt:lpstr>Устно:</vt:lpstr>
      <vt:lpstr>Свойства корня n-ой степени</vt:lpstr>
      <vt:lpstr>Решим примеры: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Олька</dc:creator>
  <cp:lastModifiedBy>alexta</cp:lastModifiedBy>
  <cp:revision>41</cp:revision>
  <dcterms:created xsi:type="dcterms:W3CDTF">2012-10-02T06:12:40Z</dcterms:created>
  <dcterms:modified xsi:type="dcterms:W3CDTF">2015-12-16T16:15:01Z</dcterms:modified>
</cp:coreProperties>
</file>