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96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79" r:id="rId15"/>
    <p:sldId id="258" r:id="rId16"/>
    <p:sldId id="269" r:id="rId17"/>
    <p:sldId id="270" r:id="rId18"/>
    <p:sldId id="271" r:id="rId19"/>
    <p:sldId id="272" r:id="rId20"/>
    <p:sldId id="273" r:id="rId21"/>
    <p:sldId id="280" r:id="rId22"/>
    <p:sldId id="274" r:id="rId23"/>
    <p:sldId id="275" r:id="rId24"/>
    <p:sldId id="276" r:id="rId25"/>
    <p:sldId id="277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78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1650"/>
    <a:srgbClr val="FF3399"/>
    <a:srgbClr val="CC0099"/>
    <a:srgbClr val="00FFCC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-10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FB4E1A-579F-45EA-8E68-45A605FE36B1}" type="datetimeFigureOut">
              <a:rPr lang="ru-RU" smtClean="0"/>
              <a:pPr/>
              <a:t>15.12.2011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CF02E-C4ED-4350-81E4-436F869FBC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0DAF68-ED14-421D-A89D-E85615A31D9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EFEF6-7779-4AB7-AD2D-1232D52E1959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7FC7-1A89-4B85-9C56-967CB5CA19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1865A-E4BA-4789-82AB-32D52B82BA42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5BD16-2CCD-4146-B83C-D3C6CD8D7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26E9C-2379-4BFF-BC4E-4964FA2272B0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B5235-8372-44F1-BE7E-A280921B2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D97D0-F410-4853-B4ED-A80108B43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EC2AF-ABA5-4FB1-951D-BDBD02027F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29375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429375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fld id="{8B15CA5A-2597-40F8-881D-05BDE1A937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84625" y="1600200"/>
            <a:ext cx="25527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3984625" y="3938588"/>
            <a:ext cx="25527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429375"/>
            <a:ext cx="2895600" cy="3238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429375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fld id="{214878E8-5B48-4AAF-94EA-D3F7781D4E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AC84-6EFB-4B74-8D90-8C414592E980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1883D-85A4-4110-B2C5-B6E4D11329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60993-59FD-4265-8ED0-C660596FF1FD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E8CA7-0168-477E-A405-9371D9455E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5706-5381-4EC7-B3C6-E244E4020BB8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F382E-A429-4283-AC42-1CB060F85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ECD47-F6BC-4012-8B87-942324041D8D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B0AA5-7DC8-49A2-BA0B-3060058F1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6F1F7-6288-400C-9236-F346342850F8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F364E-702E-4C7B-89AC-A69E445336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44C98-8384-4A87-9FD7-E7E99727859F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55C21-0B36-4329-A54D-A62E6EB443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13DFA-9D5D-48CB-8000-A37D76207AA9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71900-568A-4822-94F7-9F8FDB981C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C14C9-9B04-4587-A7C8-4B96DB65BFC5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53A02-3F5A-4E00-BC9C-E150C6435A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0816A5-A196-4C9B-A3AA-D5AA2EDF1B84}" type="datetimeFigureOut">
              <a:rPr lang="ru-RU"/>
              <a:pPr>
                <a:defRPr/>
              </a:pPr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D1DC17-2F85-41D7-A401-69B6C52FC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несколько документов 7"/>
          <p:cNvSpPr/>
          <p:nvPr/>
        </p:nvSpPr>
        <p:spPr>
          <a:xfrm>
            <a:off x="0" y="0"/>
            <a:ext cx="9144000" cy="1196975"/>
          </a:xfrm>
          <a:prstGeom prst="flowChartMultidocumen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3" name="Рисунок 8" descr="devchushka.jpg"/>
          <p:cNvPicPr>
            <a:picLocks noChangeAspect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664"/>
          <a:stretch>
            <a:fillRect/>
          </a:stretch>
        </p:blipFill>
        <p:spPr bwMode="auto">
          <a:xfrm>
            <a:off x="-107950" y="333375"/>
            <a:ext cx="11049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Рисунок 10" descr="vpered__k__znaniyam.jpg"/>
          <p:cNvPicPr>
            <a:picLocks noChangeAspect="1"/>
          </p:cNvPicPr>
          <p:nvPr/>
        </p:nvPicPr>
        <p:blipFill>
          <a:blip r:embed="rId19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14319"/>
          <a:stretch>
            <a:fillRect/>
          </a:stretch>
        </p:blipFill>
        <p:spPr bwMode="auto">
          <a:xfrm>
            <a:off x="7740650" y="5949950"/>
            <a:ext cx="1258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gif"/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2.gi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52.gi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5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52.gi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52.gif"/><Relationship Id="rId4" Type="http://schemas.openxmlformats.org/officeDocument/2006/relationships/oleObject" Target="../embeddings/oleObject5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428596" y="1785926"/>
            <a:ext cx="774861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0070C0"/>
                </a:solidFill>
                <a:latin typeface="Georgia" pitchFamily="18" charset="0"/>
              </a:rPr>
              <a:t>Урок </a:t>
            </a:r>
            <a:r>
              <a:rPr lang="ru-RU" sz="4000" b="1" u="sng" dirty="0">
                <a:solidFill>
                  <a:srgbClr val="0070C0"/>
                </a:solidFill>
                <a:latin typeface="Georgia" pitchFamily="18" charset="0"/>
              </a:rPr>
              <a:t>по теме: </a:t>
            </a:r>
          </a:p>
          <a:p>
            <a:pPr algn="ctr"/>
            <a:r>
              <a:rPr lang="ru-RU" sz="4000" b="1" u="sng" dirty="0">
                <a:solidFill>
                  <a:srgbClr val="002060"/>
                </a:solidFill>
                <a:latin typeface="Georgia" pitchFamily="18" charset="0"/>
              </a:rPr>
              <a:t>«Решение систем уравнений второй степени»</a:t>
            </a:r>
            <a:br>
              <a:rPr lang="ru-RU" sz="4000" b="1" u="sng" dirty="0">
                <a:solidFill>
                  <a:srgbClr val="002060"/>
                </a:solidFill>
                <a:latin typeface="Georgia" pitchFamily="18" charset="0"/>
              </a:rPr>
            </a:br>
            <a:r>
              <a:rPr lang="ru-RU" sz="4000" b="1" u="sng" dirty="0">
                <a:solidFill>
                  <a:srgbClr val="0070C0"/>
                </a:solidFill>
                <a:latin typeface="Georgia" pitchFamily="18" charset="0"/>
              </a:rPr>
              <a:t>9 класс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4857784"/>
          </a:xfrm>
        </p:spPr>
        <p:txBody>
          <a:bodyPr/>
          <a:lstStyle/>
          <a:p>
            <a:pPr marL="514350" indent="-514350" algn="l"/>
            <a:r>
              <a:rPr lang="ru-RU" sz="2800" b="1" dirty="0" smtClean="0">
                <a:solidFill>
                  <a:srgbClr val="D01650"/>
                </a:solidFill>
              </a:rPr>
              <a:t>7.   Изобразив схематически графики, выясните, имеет ли решения система уравнений и если имеет, то сколько?     </a:t>
            </a:r>
          </a:p>
          <a:p>
            <a:pPr marL="514350" indent="-514350" algn="l"/>
            <a:endParaRPr lang="ru-RU" sz="2800" dirty="0" smtClean="0">
              <a:solidFill>
                <a:srgbClr val="002060"/>
              </a:solidFill>
            </a:endParaRPr>
          </a:p>
          <a:p>
            <a:pPr marL="514350" indent="-514350" algn="l"/>
            <a:r>
              <a:rPr lang="ru-RU" sz="2800" dirty="0" smtClean="0">
                <a:solidFill>
                  <a:srgbClr val="002060"/>
                </a:solidFill>
              </a:rPr>
              <a:t>а) </a:t>
            </a:r>
            <a:r>
              <a:rPr lang="ru-RU" sz="2800" i="1" dirty="0" smtClean="0">
                <a:solidFill>
                  <a:srgbClr val="002060"/>
                </a:solidFill>
              </a:rPr>
              <a:t>одно решение;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б) два решения;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в) три решения;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г) четыре решения</a:t>
            </a:r>
          </a:p>
          <a:p>
            <a:pPr marL="514350" indent="-514350" algn="l"/>
            <a:r>
              <a:rPr lang="ru-RU" sz="2800" i="1" dirty="0" err="1" smtClean="0">
                <a:solidFill>
                  <a:srgbClr val="002060"/>
                </a:solidFill>
              </a:rPr>
              <a:t>д</a:t>
            </a:r>
            <a:r>
              <a:rPr lang="ru-RU" sz="2800" i="1" dirty="0" smtClean="0">
                <a:solidFill>
                  <a:srgbClr val="002060"/>
                </a:solidFill>
              </a:rPr>
              <a:t>) нет решений</a:t>
            </a:r>
            <a:endParaRPr lang="ru-RU" sz="2800" i="1" dirty="0">
              <a:solidFill>
                <a:srgbClr val="002060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357685" y="2071678"/>
          <a:ext cx="1625215" cy="928694"/>
        </p:xfrm>
        <a:graphic>
          <a:graphicData uri="http://schemas.openxmlformats.org/presentationml/2006/ole">
            <p:oleObj spid="_x0000_s16386" name="Формула" r:id="rId3" imgW="888840" imgH="50796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D01650"/>
                </a:solidFill>
              </a:rPr>
              <a:t>     8.  Выберите правильное соответствие уравнений и графиков уравнений</a:t>
            </a:r>
            <a:br>
              <a:rPr lang="ru-RU" sz="2800" b="1" dirty="0" smtClean="0">
                <a:solidFill>
                  <a:srgbClr val="D01650"/>
                </a:solidFill>
              </a:rPr>
            </a:b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571868" y="1928802"/>
            <a:ext cx="5286412" cy="4429156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а) гипербола (1 и 3 четверти)</a:t>
            </a:r>
          </a:p>
          <a:p>
            <a:pPr>
              <a:buNone/>
            </a:pPr>
            <a:r>
              <a:rPr lang="ru-RU" i="1" dirty="0" smtClean="0"/>
              <a:t>б) окружность</a:t>
            </a:r>
          </a:p>
          <a:p>
            <a:pPr>
              <a:buNone/>
            </a:pPr>
            <a:r>
              <a:rPr lang="ru-RU" i="1" dirty="0" smtClean="0"/>
              <a:t>в) прямая</a:t>
            </a:r>
          </a:p>
          <a:p>
            <a:pPr>
              <a:buNone/>
            </a:pPr>
            <a:r>
              <a:rPr lang="ru-RU" i="1" dirty="0" smtClean="0"/>
              <a:t>г) парабола (ветви направлены вверх)</a:t>
            </a:r>
          </a:p>
          <a:p>
            <a:pPr>
              <a:buNone/>
            </a:pPr>
            <a:r>
              <a:rPr lang="ru-RU" i="1" dirty="0" err="1" smtClean="0"/>
              <a:t>д</a:t>
            </a:r>
            <a:r>
              <a:rPr lang="ru-RU" i="1" dirty="0" smtClean="0"/>
              <a:t>) гипербола (2 и 4 четверти)</a:t>
            </a:r>
          </a:p>
          <a:p>
            <a:pPr>
              <a:buNone/>
            </a:pPr>
            <a:r>
              <a:rPr lang="ru-RU" i="1" dirty="0" smtClean="0"/>
              <a:t>е) парабола (ветви направлены вниз)</a:t>
            </a:r>
            <a:endParaRPr lang="ru-RU" i="1" dirty="0"/>
          </a:p>
        </p:txBody>
      </p:sp>
      <p:graphicFrame>
        <p:nvGraphicFramePr>
          <p:cNvPr id="6" name="Содержимое 5"/>
          <p:cNvGraphicFramePr>
            <a:graphicFrameLocks noChangeAspect="1"/>
          </p:cNvGraphicFramePr>
          <p:nvPr>
            <p:ph sz="half" idx="1"/>
          </p:nvPr>
        </p:nvGraphicFramePr>
        <p:xfrm>
          <a:off x="1071538" y="2000250"/>
          <a:ext cx="2357454" cy="4030663"/>
        </p:xfrm>
        <a:graphic>
          <a:graphicData uri="http://schemas.openxmlformats.org/presentationml/2006/ole">
            <p:oleObj spid="_x0000_s17411" name="Формула" r:id="rId3" imgW="749160" imgH="13334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1472" y="21431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472" y="2786058"/>
            <a:ext cx="377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71472" y="357187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1472" y="457200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00034" y="55721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 стрелкой 6"/>
          <p:cNvCxnSpPr/>
          <p:nvPr/>
        </p:nvCxnSpPr>
        <p:spPr>
          <a:xfrm rot="5400000" flipH="1" flipV="1">
            <a:off x="4214810" y="3714752"/>
            <a:ext cx="428628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572000" y="3786190"/>
            <a:ext cx="38576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олилиния 45"/>
          <p:cNvSpPr/>
          <p:nvPr/>
        </p:nvSpPr>
        <p:spPr>
          <a:xfrm rot="20823944">
            <a:off x="6529755" y="2297723"/>
            <a:ext cx="1277815" cy="1418492"/>
          </a:xfrm>
          <a:custGeom>
            <a:avLst/>
            <a:gdLst>
              <a:gd name="connsiteX0" fmla="*/ 152400 w 1277815"/>
              <a:gd name="connsiteY0" fmla="*/ 0 h 1418492"/>
              <a:gd name="connsiteX1" fmla="*/ 187569 w 1277815"/>
              <a:gd name="connsiteY1" fmla="*/ 1078523 h 1418492"/>
              <a:gd name="connsiteX2" fmla="*/ 1277815 w 1277815"/>
              <a:gd name="connsiteY2" fmla="*/ 1418492 h 1418492"/>
              <a:gd name="connsiteX3" fmla="*/ 1277815 w 1277815"/>
              <a:gd name="connsiteY3" fmla="*/ 1418492 h 141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7815" h="1418492">
                <a:moveTo>
                  <a:pt x="152400" y="0"/>
                </a:moveTo>
                <a:cubicBezTo>
                  <a:pt x="76200" y="421054"/>
                  <a:pt x="0" y="842108"/>
                  <a:pt x="187569" y="1078523"/>
                </a:cubicBezTo>
                <a:cubicBezTo>
                  <a:pt x="375138" y="1314938"/>
                  <a:pt x="1277815" y="1418492"/>
                  <a:pt x="1277815" y="1418492"/>
                </a:cubicBezTo>
                <a:lnTo>
                  <a:pt x="1277815" y="1418492"/>
                </a:lnTo>
              </a:path>
            </a:pathLst>
          </a:cu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 rot="10146333">
            <a:off x="4876799" y="3892063"/>
            <a:ext cx="1277815" cy="1418492"/>
          </a:xfrm>
          <a:custGeom>
            <a:avLst/>
            <a:gdLst>
              <a:gd name="connsiteX0" fmla="*/ 152400 w 1277815"/>
              <a:gd name="connsiteY0" fmla="*/ 0 h 1418492"/>
              <a:gd name="connsiteX1" fmla="*/ 187569 w 1277815"/>
              <a:gd name="connsiteY1" fmla="*/ 1078523 h 1418492"/>
              <a:gd name="connsiteX2" fmla="*/ 1277815 w 1277815"/>
              <a:gd name="connsiteY2" fmla="*/ 1418492 h 1418492"/>
              <a:gd name="connsiteX3" fmla="*/ 1277815 w 1277815"/>
              <a:gd name="connsiteY3" fmla="*/ 1418492 h 141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7815" h="1418492">
                <a:moveTo>
                  <a:pt x="152400" y="0"/>
                </a:moveTo>
                <a:cubicBezTo>
                  <a:pt x="76200" y="421054"/>
                  <a:pt x="0" y="842108"/>
                  <a:pt x="187569" y="1078523"/>
                </a:cubicBezTo>
                <a:cubicBezTo>
                  <a:pt x="375138" y="1314938"/>
                  <a:pt x="1277815" y="1418492"/>
                  <a:pt x="1277815" y="1418492"/>
                </a:cubicBezTo>
                <a:lnTo>
                  <a:pt x="1277815" y="1418492"/>
                </a:lnTo>
              </a:path>
            </a:pathLst>
          </a:cu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олилиния 54"/>
          <p:cNvSpPr/>
          <p:nvPr/>
        </p:nvSpPr>
        <p:spPr>
          <a:xfrm rot="8917439">
            <a:off x="5117127" y="2825261"/>
            <a:ext cx="2327031" cy="2809630"/>
          </a:xfrm>
          <a:custGeom>
            <a:avLst/>
            <a:gdLst>
              <a:gd name="connsiteX0" fmla="*/ 744415 w 2327031"/>
              <a:gd name="connsiteY0" fmla="*/ 0 h 2809630"/>
              <a:gd name="connsiteX1" fmla="*/ 263769 w 2327031"/>
              <a:gd name="connsiteY1" fmla="*/ 2684584 h 2809630"/>
              <a:gd name="connsiteX2" fmla="*/ 2327031 w 2327031"/>
              <a:gd name="connsiteY2" fmla="*/ 750277 h 280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31" h="2809630">
                <a:moveTo>
                  <a:pt x="744415" y="0"/>
                </a:moveTo>
                <a:cubicBezTo>
                  <a:pt x="372207" y="1279769"/>
                  <a:pt x="0" y="2559538"/>
                  <a:pt x="263769" y="2684584"/>
                </a:cubicBezTo>
                <a:cubicBezTo>
                  <a:pt x="527538" y="2809630"/>
                  <a:pt x="1427284" y="1779953"/>
                  <a:pt x="2327031" y="750277"/>
                </a:cubicBezTo>
              </a:path>
            </a:pathLst>
          </a:cu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6412523" y="135987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8510954" y="37162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820615" y="199291"/>
            <a:ext cx="83233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D01650"/>
                </a:solidFill>
              </a:rPr>
              <a:t>9.  С помощью графика, изображенного на рисунке, </a:t>
            </a:r>
          </a:p>
          <a:p>
            <a:r>
              <a:rPr lang="ru-RU" sz="2400" b="1" dirty="0" smtClean="0">
                <a:solidFill>
                  <a:srgbClr val="D01650"/>
                </a:solidFill>
              </a:rPr>
              <a:t>определите, сколько решений имеет система уравнений?</a:t>
            </a:r>
            <a:endParaRPr lang="ru-RU" sz="2400" b="1" dirty="0">
              <a:solidFill>
                <a:srgbClr val="D0165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73016" y="2309445"/>
            <a:ext cx="35169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а) одно решение</a:t>
            </a:r>
          </a:p>
          <a:p>
            <a:endParaRPr lang="ru-RU" sz="2400" i="1" dirty="0" smtClean="0"/>
          </a:p>
          <a:p>
            <a:r>
              <a:rPr lang="ru-RU" sz="2400" i="1" dirty="0" smtClean="0"/>
              <a:t>б) два решения</a:t>
            </a:r>
          </a:p>
          <a:p>
            <a:endParaRPr lang="ru-RU" sz="2400" i="1" dirty="0" smtClean="0"/>
          </a:p>
          <a:p>
            <a:r>
              <a:rPr lang="ru-RU" sz="2400" i="1" dirty="0" smtClean="0"/>
              <a:t>в) три решения</a:t>
            </a:r>
          </a:p>
          <a:p>
            <a:endParaRPr lang="ru-RU" sz="2400" i="1" dirty="0" smtClean="0"/>
          </a:p>
          <a:p>
            <a:r>
              <a:rPr lang="ru-RU" sz="2400" i="1" dirty="0" smtClean="0"/>
              <a:t>г) четыре решения</a:t>
            </a:r>
          </a:p>
          <a:p>
            <a:endParaRPr lang="ru-RU" sz="2400" i="1" dirty="0" smtClean="0"/>
          </a:p>
          <a:p>
            <a:r>
              <a:rPr lang="ru-RU" sz="2400" i="1" dirty="0" err="1" smtClean="0"/>
              <a:t>д</a:t>
            </a:r>
            <a:r>
              <a:rPr lang="ru-RU" sz="2400" i="1" dirty="0" smtClean="0"/>
              <a:t>) нет решений</a:t>
            </a:r>
            <a:endParaRPr lang="ru-RU" sz="2400" i="1" dirty="0"/>
          </a:p>
        </p:txBody>
      </p:sp>
      <p:sp>
        <p:nvSpPr>
          <p:cNvPr id="62" name="TextBox 61"/>
          <p:cNvSpPr txBox="1"/>
          <p:nvPr/>
        </p:nvSpPr>
        <p:spPr>
          <a:xfrm>
            <a:off x="6389078" y="381000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1354" y="1019908"/>
            <a:ext cx="8581292" cy="553329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lvl="1"/>
            <a:r>
              <a:rPr lang="ru-RU" dirty="0" smtClean="0"/>
              <a:t>1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 flipH="1" flipV="1">
            <a:off x="510748" y="2831123"/>
            <a:ext cx="22852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86154" y="2942492"/>
            <a:ext cx="2438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3558747" y="2807678"/>
            <a:ext cx="2308653" cy="7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V="1">
            <a:off x="6466071" y="2761579"/>
            <a:ext cx="2308653" cy="22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458309" y="2965939"/>
            <a:ext cx="2438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506308" y="2930769"/>
            <a:ext cx="2274277" cy="133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49569" y="2028092"/>
            <a:ext cx="1793631" cy="1676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Полилиния 21"/>
          <p:cNvSpPr/>
          <p:nvPr/>
        </p:nvSpPr>
        <p:spPr>
          <a:xfrm rot="20823944">
            <a:off x="4867530" y="1839763"/>
            <a:ext cx="921217" cy="1173827"/>
          </a:xfrm>
          <a:custGeom>
            <a:avLst/>
            <a:gdLst>
              <a:gd name="connsiteX0" fmla="*/ 152400 w 1277815"/>
              <a:gd name="connsiteY0" fmla="*/ 0 h 1418492"/>
              <a:gd name="connsiteX1" fmla="*/ 187569 w 1277815"/>
              <a:gd name="connsiteY1" fmla="*/ 1078523 h 1418492"/>
              <a:gd name="connsiteX2" fmla="*/ 1277815 w 1277815"/>
              <a:gd name="connsiteY2" fmla="*/ 1418492 h 1418492"/>
              <a:gd name="connsiteX3" fmla="*/ 1277815 w 1277815"/>
              <a:gd name="connsiteY3" fmla="*/ 1418492 h 141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7815" h="1418492">
                <a:moveTo>
                  <a:pt x="152400" y="0"/>
                </a:moveTo>
                <a:cubicBezTo>
                  <a:pt x="76200" y="421054"/>
                  <a:pt x="0" y="842108"/>
                  <a:pt x="187569" y="1078523"/>
                </a:cubicBezTo>
                <a:cubicBezTo>
                  <a:pt x="375138" y="1314938"/>
                  <a:pt x="1277815" y="1418492"/>
                  <a:pt x="1277815" y="1418492"/>
                </a:cubicBezTo>
                <a:lnTo>
                  <a:pt x="1277815" y="1418492"/>
                </a:lnTo>
              </a:path>
            </a:pathLst>
          </a:cu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 rot="9959716">
            <a:off x="3576489" y="2948466"/>
            <a:ext cx="1069029" cy="1267636"/>
          </a:xfrm>
          <a:custGeom>
            <a:avLst/>
            <a:gdLst>
              <a:gd name="connsiteX0" fmla="*/ 152400 w 1277815"/>
              <a:gd name="connsiteY0" fmla="*/ 0 h 1418492"/>
              <a:gd name="connsiteX1" fmla="*/ 187569 w 1277815"/>
              <a:gd name="connsiteY1" fmla="*/ 1078523 h 1418492"/>
              <a:gd name="connsiteX2" fmla="*/ 1277815 w 1277815"/>
              <a:gd name="connsiteY2" fmla="*/ 1418492 h 1418492"/>
              <a:gd name="connsiteX3" fmla="*/ 1277815 w 1277815"/>
              <a:gd name="connsiteY3" fmla="*/ 1418492 h 141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7815" h="1418492">
                <a:moveTo>
                  <a:pt x="152400" y="0"/>
                </a:moveTo>
                <a:cubicBezTo>
                  <a:pt x="76200" y="421054"/>
                  <a:pt x="0" y="842108"/>
                  <a:pt x="187569" y="1078523"/>
                </a:cubicBezTo>
                <a:cubicBezTo>
                  <a:pt x="375138" y="1314938"/>
                  <a:pt x="1277815" y="1418492"/>
                  <a:pt x="1277815" y="1418492"/>
                </a:cubicBezTo>
                <a:lnTo>
                  <a:pt x="1277815" y="1418492"/>
                </a:lnTo>
              </a:path>
            </a:pathLst>
          </a:cu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 rot="19880994">
            <a:off x="7387810" y="1344567"/>
            <a:ext cx="1151027" cy="1518576"/>
          </a:xfrm>
          <a:custGeom>
            <a:avLst/>
            <a:gdLst>
              <a:gd name="connsiteX0" fmla="*/ 744415 w 2327031"/>
              <a:gd name="connsiteY0" fmla="*/ 0 h 2809630"/>
              <a:gd name="connsiteX1" fmla="*/ 263769 w 2327031"/>
              <a:gd name="connsiteY1" fmla="*/ 2684584 h 2809630"/>
              <a:gd name="connsiteX2" fmla="*/ 2327031 w 2327031"/>
              <a:gd name="connsiteY2" fmla="*/ 750277 h 280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31" h="2809630">
                <a:moveTo>
                  <a:pt x="744415" y="0"/>
                </a:moveTo>
                <a:cubicBezTo>
                  <a:pt x="372207" y="1279769"/>
                  <a:pt x="0" y="2559538"/>
                  <a:pt x="263769" y="2684584"/>
                </a:cubicBezTo>
                <a:cubicBezTo>
                  <a:pt x="527538" y="2809630"/>
                  <a:pt x="1427284" y="1779953"/>
                  <a:pt x="2327031" y="750277"/>
                </a:cubicBezTo>
              </a:path>
            </a:pathLst>
          </a:cu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723293" y="1524000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759570" y="1406769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7678616" y="1453662"/>
            <a:ext cx="475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743200" y="2942492"/>
            <a:ext cx="316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5779477" y="291904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8616461" y="29424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1652954" y="2919047"/>
            <a:ext cx="18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724400" y="2977661"/>
            <a:ext cx="269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7631723" y="2919047"/>
            <a:ext cx="257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1595804" y="2633296"/>
          <a:ext cx="114300" cy="114300"/>
        </p:xfrm>
        <a:graphic>
          <a:graphicData uri="http://schemas.openxmlformats.org/presentationml/2006/ole">
            <p:oleObj spid="_x0000_s37890" name="Формула" r:id="rId3" imgW="114120" imgH="114120" progId="Equation.3">
              <p:embed/>
            </p:oleObj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1559171" y="2568209"/>
          <a:ext cx="152399" cy="199691"/>
        </p:xfrm>
        <a:graphic>
          <a:graphicData uri="http://schemas.openxmlformats.org/presentationml/2006/ole">
            <p:oleObj spid="_x0000_s37891" name="Формула" r:id="rId4" imgW="114120" imgH="114120" progId="Equation.3">
              <p:embed/>
            </p:oleObj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857621" y="2842845"/>
          <a:ext cx="152400" cy="200025"/>
        </p:xfrm>
        <a:graphic>
          <a:graphicData uri="http://schemas.openxmlformats.org/presentationml/2006/ole">
            <p:oleObj spid="_x0000_s37892" name="Формула" r:id="rId5" imgW="114120" imgH="114120" progId="Equation.3">
              <p:embed/>
            </p:oleObj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4898781" y="2894623"/>
          <a:ext cx="152400" cy="200025"/>
        </p:xfrm>
        <a:graphic>
          <a:graphicData uri="http://schemas.openxmlformats.org/presentationml/2006/ole">
            <p:oleObj spid="_x0000_s37893" name="Формула" r:id="rId6" imgW="114120" imgH="114120" progId="Equation.3">
              <p:embed/>
            </p:oleObj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657481" y="2629877"/>
          <a:ext cx="152400" cy="200025"/>
        </p:xfrm>
        <a:graphic>
          <a:graphicData uri="http://schemas.openxmlformats.org/presentationml/2006/ole">
            <p:oleObj spid="_x0000_s37894" name="Формула" r:id="rId7" imgW="114120" imgH="114120" progId="Equation.3">
              <p:embed/>
            </p:oleObj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7804149" y="2880945"/>
          <a:ext cx="155820" cy="204513"/>
        </p:xfrm>
        <a:graphic>
          <a:graphicData uri="http://schemas.openxmlformats.org/presentationml/2006/ole">
            <p:oleObj spid="_x0000_s37895" name="Формула" r:id="rId8" imgW="114120" imgH="114120" progId="Equation.3">
              <p:embed/>
            </p:oleObj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7527681" y="2581031"/>
          <a:ext cx="152400" cy="200025"/>
        </p:xfrm>
        <a:graphic>
          <a:graphicData uri="http://schemas.openxmlformats.org/presentationml/2006/ole">
            <p:oleObj spid="_x0000_s37896" name="Формула" r:id="rId9" imgW="114120" imgH="114120" progId="Equation.3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1594338" y="23094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1946030" y="25673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982308" y="296593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4290645" y="246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7268308" y="246184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7854461" y="297766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808892" y="363416"/>
            <a:ext cx="74244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D01650"/>
                </a:solidFill>
              </a:rPr>
              <a:t>10. Установите соответствие между графиками</a:t>
            </a:r>
          </a:p>
          <a:p>
            <a:r>
              <a:rPr lang="ru-RU" sz="2400" b="1" dirty="0" smtClean="0">
                <a:solidFill>
                  <a:srgbClr val="D01650"/>
                </a:solidFill>
              </a:rPr>
              <a:t> функций и формулами, которые их задают</a:t>
            </a:r>
            <a:endParaRPr lang="ru-RU" sz="2400" b="1" dirty="0">
              <a:solidFill>
                <a:srgbClr val="D0165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5108" y="144193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962400" y="1500554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6646985" y="145366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graphicFrame>
        <p:nvGraphicFramePr>
          <p:cNvPr id="53" name="Объект 52"/>
          <p:cNvGraphicFramePr>
            <a:graphicFrameLocks noChangeAspect="1"/>
          </p:cNvGraphicFramePr>
          <p:nvPr/>
        </p:nvGraphicFramePr>
        <p:xfrm>
          <a:off x="1121507" y="4709746"/>
          <a:ext cx="1358572" cy="436684"/>
        </p:xfrm>
        <a:graphic>
          <a:graphicData uri="http://schemas.openxmlformats.org/presentationml/2006/ole">
            <p:oleObj spid="_x0000_s37897" name="Формула" r:id="rId10" imgW="711000" imgH="228600" progId="Equation.3">
              <p:embed/>
            </p:oleObj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38554" y="472440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1)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2766647" y="474784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2)</a:t>
            </a:r>
            <a:endParaRPr lang="ru-RU" dirty="0"/>
          </a:p>
        </p:txBody>
      </p:sp>
      <p:graphicFrame>
        <p:nvGraphicFramePr>
          <p:cNvPr id="56" name="Объект 55"/>
          <p:cNvGraphicFramePr>
            <a:graphicFrameLocks noChangeAspect="1"/>
          </p:cNvGraphicFramePr>
          <p:nvPr/>
        </p:nvGraphicFramePr>
        <p:xfrm>
          <a:off x="3154363" y="4662488"/>
          <a:ext cx="1358900" cy="436562"/>
        </p:xfrm>
        <a:graphic>
          <a:graphicData uri="http://schemas.openxmlformats.org/presentationml/2006/ole">
            <p:oleObj spid="_x0000_s37898" name="Формула" r:id="rId11" imgW="711000" imgH="228600" progId="Equation.3">
              <p:embed/>
            </p:oleObj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4783015" y="4712677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3)</a:t>
            </a:r>
            <a:endParaRPr lang="ru-RU" dirty="0"/>
          </a:p>
        </p:txBody>
      </p:sp>
      <p:graphicFrame>
        <p:nvGraphicFramePr>
          <p:cNvPr id="58" name="Объект 57"/>
          <p:cNvGraphicFramePr>
            <a:graphicFrameLocks noChangeAspect="1"/>
          </p:cNvGraphicFramePr>
          <p:nvPr/>
        </p:nvGraphicFramePr>
        <p:xfrm>
          <a:off x="5230934" y="4474795"/>
          <a:ext cx="777143" cy="777143"/>
        </p:xfrm>
        <a:graphic>
          <a:graphicData uri="http://schemas.openxmlformats.org/presentationml/2006/ole">
            <p:oleObj spid="_x0000_s37899" name="Формула" r:id="rId12" imgW="393480" imgH="393480" progId="Equation.3">
              <p:embed/>
            </p:oleObj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6447692" y="471267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4)</a:t>
            </a:r>
            <a:endParaRPr lang="ru-RU" dirty="0"/>
          </a:p>
        </p:txBody>
      </p:sp>
      <p:graphicFrame>
        <p:nvGraphicFramePr>
          <p:cNvPr id="60" name="Объект 59"/>
          <p:cNvGraphicFramePr>
            <a:graphicFrameLocks noChangeAspect="1"/>
          </p:cNvGraphicFramePr>
          <p:nvPr/>
        </p:nvGraphicFramePr>
        <p:xfrm>
          <a:off x="6915637" y="4628662"/>
          <a:ext cx="1398219" cy="447430"/>
        </p:xfrm>
        <a:graphic>
          <a:graphicData uri="http://schemas.openxmlformats.org/presentationml/2006/ole">
            <p:oleObj spid="_x0000_s37900" name="Формула" r:id="rId13" imgW="6346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3369" y="187569"/>
            <a:ext cx="7772400" cy="961293"/>
          </a:xfrm>
        </p:spPr>
        <p:txBody>
          <a:bodyPr/>
          <a:lstStyle/>
          <a:p>
            <a:r>
              <a:rPr lang="ru-RU" sz="2800" b="1" dirty="0" smtClean="0">
                <a:solidFill>
                  <a:srgbClr val="D01650"/>
                </a:solidFill>
              </a:rPr>
              <a:t>Ответы к тесту</a:t>
            </a:r>
            <a:endParaRPr lang="ru-RU" sz="2800" b="1" dirty="0">
              <a:solidFill>
                <a:srgbClr val="D0165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5324" y="1406769"/>
          <a:ext cx="4243752" cy="4998720"/>
        </p:xfrm>
        <a:graphic>
          <a:graphicData uri="http://schemas.openxmlformats.org/drawingml/2006/table">
            <a:tbl>
              <a:tblPr/>
              <a:tblGrid>
                <a:gridCol w="707292"/>
                <a:gridCol w="707292"/>
                <a:gridCol w="707292"/>
                <a:gridCol w="707292"/>
                <a:gridCol w="707292"/>
                <a:gridCol w="707292"/>
              </a:tblGrid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 </a:t>
                      </a:r>
                      <a:r>
                        <a:rPr lang="ru-RU" b="1" dirty="0" err="1" smtClean="0"/>
                        <a:t>вопр</a:t>
                      </a:r>
                      <a:endParaRPr lang="ru-RU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Ответ</a:t>
                      </a:r>
                      <a:endParaRPr lang="ru-RU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4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6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8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9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в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8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10</a:t>
                      </a:r>
                      <a:endParaRPr lang="ru-RU" sz="2000" b="1" dirty="0"/>
                    </a:p>
                  </a:txBody>
                  <a:tcPr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а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б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71625" y="428625"/>
            <a:ext cx="5857875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Calibri" pitchFamily="34" charset="0"/>
              </a:rPr>
              <a:t>Системы уравнений </a:t>
            </a:r>
            <a:endParaRPr lang="ru-RU" sz="24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1538" y="1928802"/>
            <a:ext cx="278608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FFCC"/>
                </a:solidFill>
              </a:rPr>
              <a:t>Графический способ</a:t>
            </a:r>
            <a:endParaRPr lang="ru-RU" sz="2000" b="1" dirty="0">
              <a:solidFill>
                <a:srgbClr val="00FFCC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72066" y="1928802"/>
            <a:ext cx="321471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Аналитический способ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71472" y="3857628"/>
            <a:ext cx="2286016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Метод подстановки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14678" y="3929066"/>
            <a:ext cx="2286016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Метод сложения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143636" y="3857628"/>
            <a:ext cx="2286016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Метод замены переменной</a:t>
            </a:r>
            <a:endParaRPr lang="ru-RU" dirty="0">
              <a:solidFill>
                <a:srgbClr val="FFFF00"/>
              </a:solidFill>
            </a:endParaRPr>
          </a:p>
        </p:txBody>
      </p:sp>
      <p:cxnSp>
        <p:nvCxnSpPr>
          <p:cNvPr id="9" name="Прямая со стрелкой 8"/>
          <p:cNvCxnSpPr>
            <a:stCxn id="2" idx="2"/>
            <a:endCxn id="3" idx="0"/>
          </p:cNvCxnSpPr>
          <p:nvPr/>
        </p:nvCxnSpPr>
        <p:spPr>
          <a:xfrm rot="5400000">
            <a:off x="3089670" y="517909"/>
            <a:ext cx="785802" cy="2035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4" idx="0"/>
          </p:cNvCxnSpPr>
          <p:nvPr/>
        </p:nvCxnSpPr>
        <p:spPr>
          <a:xfrm rot="16200000" flipH="1">
            <a:off x="5197091" y="446472"/>
            <a:ext cx="785802" cy="21788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3696884" y="803654"/>
            <a:ext cx="1000132" cy="49649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6" idx="0"/>
          </p:cNvCxnSpPr>
          <p:nvPr/>
        </p:nvCxnSpPr>
        <p:spPr>
          <a:xfrm rot="5400000">
            <a:off x="4947050" y="2196695"/>
            <a:ext cx="1143008" cy="2321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7" idx="0"/>
          </p:cNvCxnSpPr>
          <p:nvPr/>
        </p:nvCxnSpPr>
        <p:spPr>
          <a:xfrm rot="16200000" flipH="1">
            <a:off x="6447247" y="3018231"/>
            <a:ext cx="1071570" cy="6072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685800"/>
          </a:xfrm>
        </p:spPr>
        <p:txBody>
          <a:bodyPr/>
          <a:lstStyle/>
          <a:p>
            <a:pPr eaLnBrk="1" hangingPunct="1"/>
            <a:r>
              <a:rPr lang="ru-RU" sz="3200" b="1" u="sng" smtClean="0">
                <a:solidFill>
                  <a:srgbClr val="C00000"/>
                </a:solidFill>
              </a:rPr>
              <a:t>Решение системы графическим способом</a:t>
            </a:r>
            <a:endParaRPr lang="ru-RU" u="sng" smtClean="0">
              <a:solidFill>
                <a:srgbClr val="C00000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038600" y="1485900"/>
            <a:ext cx="4572000" cy="4610100"/>
            <a:chOff x="2544" y="936"/>
            <a:chExt cx="2880" cy="290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544" y="960"/>
              <a:ext cx="2880" cy="2880"/>
              <a:chOff x="2544" y="960"/>
              <a:chExt cx="2880" cy="2880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2544" y="960"/>
                <a:ext cx="2880" cy="2880"/>
                <a:chOff x="1248" y="864"/>
                <a:chExt cx="2880" cy="2880"/>
              </a:xfrm>
            </p:grpSpPr>
            <p:sp>
              <p:nvSpPr>
                <p:cNvPr id="2093" name="Line 6"/>
                <p:cNvSpPr>
                  <a:spLocks noChangeShapeType="1"/>
                </p:cNvSpPr>
                <p:nvPr/>
              </p:nvSpPr>
              <p:spPr bwMode="auto">
                <a:xfrm rot="5400000">
                  <a:off x="2688" y="960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94" name="Line 7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95" name="Line 8"/>
                <p:cNvSpPr>
                  <a:spLocks noChangeShapeType="1"/>
                </p:cNvSpPr>
                <p:nvPr/>
              </p:nvSpPr>
              <p:spPr bwMode="auto">
                <a:xfrm rot="5400000">
                  <a:off x="2688" y="576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96" name="Line 9"/>
                <p:cNvSpPr>
                  <a:spLocks noChangeShapeType="1"/>
                </p:cNvSpPr>
                <p:nvPr/>
              </p:nvSpPr>
              <p:spPr bwMode="auto">
                <a:xfrm rot="5400000">
                  <a:off x="2688" y="768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97" name="Line 10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34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98" name="Line 11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536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099" name="Line 12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9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0" name="Line 13"/>
                <p:cNvSpPr>
                  <a:spLocks noChangeShapeType="1"/>
                </p:cNvSpPr>
                <p:nvPr/>
              </p:nvSpPr>
              <p:spPr bwMode="auto">
                <a:xfrm rot="5400000">
                  <a:off x="2688" y="38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1" name="Line 14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728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2" name="Line 15"/>
                <p:cNvSpPr>
                  <a:spLocks noChangeShapeType="1"/>
                </p:cNvSpPr>
                <p:nvPr/>
              </p:nvSpPr>
              <p:spPr bwMode="auto">
                <a:xfrm rot="5400000">
                  <a:off x="2688" y="1920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3" name="Line 16"/>
                <p:cNvSpPr>
                  <a:spLocks noChangeShapeType="1"/>
                </p:cNvSpPr>
                <p:nvPr/>
              </p:nvSpPr>
              <p:spPr bwMode="auto">
                <a:xfrm rot="5400000">
                  <a:off x="2688" y="-19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4" name="Line 17"/>
                <p:cNvSpPr>
                  <a:spLocks noChangeShapeType="1"/>
                </p:cNvSpPr>
                <p:nvPr/>
              </p:nvSpPr>
              <p:spPr bwMode="auto">
                <a:xfrm rot="5400000">
                  <a:off x="2688" y="0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5" name="Line 18"/>
                <p:cNvSpPr>
                  <a:spLocks noChangeShapeType="1"/>
                </p:cNvSpPr>
                <p:nvPr/>
              </p:nvSpPr>
              <p:spPr bwMode="auto">
                <a:xfrm rot="5400000">
                  <a:off x="2688" y="-576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6" name="Line 19"/>
                <p:cNvSpPr>
                  <a:spLocks noChangeShapeType="1"/>
                </p:cNvSpPr>
                <p:nvPr/>
              </p:nvSpPr>
              <p:spPr bwMode="auto">
                <a:xfrm rot="5400000">
                  <a:off x="2688" y="-38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7" name="Line 20"/>
                <p:cNvSpPr>
                  <a:spLocks noChangeShapeType="1"/>
                </p:cNvSpPr>
                <p:nvPr/>
              </p:nvSpPr>
              <p:spPr bwMode="auto">
                <a:xfrm rot="5400000">
                  <a:off x="2688" y="211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8" name="Line 21"/>
                <p:cNvSpPr>
                  <a:spLocks noChangeShapeType="1"/>
                </p:cNvSpPr>
                <p:nvPr/>
              </p:nvSpPr>
              <p:spPr bwMode="auto">
                <a:xfrm rot="5400000">
                  <a:off x="2688" y="2304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5" name="Group 22"/>
                <p:cNvGrpSpPr>
                  <a:grpSpLocks/>
                </p:cNvGrpSpPr>
                <p:nvPr/>
              </p:nvGrpSpPr>
              <p:grpSpPr bwMode="auto">
                <a:xfrm>
                  <a:off x="1248" y="864"/>
                  <a:ext cx="2880" cy="2880"/>
                  <a:chOff x="1248" y="864"/>
                  <a:chExt cx="2880" cy="2880"/>
                </a:xfrm>
              </p:grpSpPr>
              <p:sp>
                <p:nvSpPr>
                  <p:cNvPr id="2110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1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784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976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3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4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360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6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2016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7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8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9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124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0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440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1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1632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2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3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3744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4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3936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5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4128" y="864"/>
                    <a:ext cx="0" cy="2880"/>
                  </a:xfrm>
                  <a:prstGeom prst="line">
                    <a:avLst/>
                  </a:prstGeom>
                  <a:noFill/>
                  <a:ln w="28575">
                    <a:solidFill>
                      <a:schemeClr val="accent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091" name="Line 39"/>
              <p:cNvSpPr>
                <a:spLocks noChangeShapeType="1"/>
              </p:cNvSpPr>
              <p:nvPr/>
            </p:nvSpPr>
            <p:spPr bwMode="auto">
              <a:xfrm flipV="1">
                <a:off x="3120" y="960"/>
                <a:ext cx="0" cy="28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Line 40"/>
              <p:cNvSpPr>
                <a:spLocks noChangeShapeType="1"/>
              </p:cNvSpPr>
              <p:nvPr/>
            </p:nvSpPr>
            <p:spPr bwMode="auto">
              <a:xfrm>
                <a:off x="2544" y="3264"/>
                <a:ext cx="28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079" name="Text Box 41"/>
            <p:cNvSpPr txBox="1">
              <a:spLocks noChangeArrowheads="1"/>
            </p:cNvSpPr>
            <p:nvPr/>
          </p:nvSpPr>
          <p:spPr bwMode="auto">
            <a:xfrm>
              <a:off x="3206" y="3240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latin typeface="Calibri" pitchFamily="34" charset="0"/>
                </a:rPr>
                <a:t>1</a:t>
              </a:r>
            </a:p>
          </p:txBody>
        </p:sp>
        <p:sp>
          <p:nvSpPr>
            <p:cNvPr id="2080" name="Text Box 42"/>
            <p:cNvSpPr txBox="1">
              <a:spLocks noChangeArrowheads="1"/>
            </p:cNvSpPr>
            <p:nvPr/>
          </p:nvSpPr>
          <p:spPr bwMode="auto">
            <a:xfrm>
              <a:off x="2966" y="3240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latin typeface="Calibri" pitchFamily="34" charset="0"/>
                </a:rPr>
                <a:t>0</a:t>
              </a:r>
            </a:p>
          </p:txBody>
        </p:sp>
        <p:sp>
          <p:nvSpPr>
            <p:cNvPr id="2081" name="Text Box 43"/>
            <p:cNvSpPr txBox="1">
              <a:spLocks noChangeArrowheads="1"/>
            </p:cNvSpPr>
            <p:nvPr/>
          </p:nvSpPr>
          <p:spPr bwMode="auto">
            <a:xfrm>
              <a:off x="2966" y="2952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latin typeface="Calibri" pitchFamily="34" charset="0"/>
                </a:rPr>
                <a:t>1</a:t>
              </a:r>
            </a:p>
          </p:txBody>
        </p:sp>
        <p:sp>
          <p:nvSpPr>
            <p:cNvPr id="2082" name="Text Box 44"/>
            <p:cNvSpPr txBox="1">
              <a:spLocks noChangeArrowheads="1"/>
            </p:cNvSpPr>
            <p:nvPr/>
          </p:nvSpPr>
          <p:spPr bwMode="auto">
            <a:xfrm>
              <a:off x="2966" y="2712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b="1">
                <a:latin typeface="Calibri" pitchFamily="34" charset="0"/>
              </a:endParaRPr>
            </a:p>
          </p:txBody>
        </p:sp>
        <p:sp>
          <p:nvSpPr>
            <p:cNvPr id="2083" name="Text Box 45"/>
            <p:cNvSpPr txBox="1">
              <a:spLocks noChangeArrowheads="1"/>
            </p:cNvSpPr>
            <p:nvPr/>
          </p:nvSpPr>
          <p:spPr bwMode="auto">
            <a:xfrm>
              <a:off x="4886" y="3240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b="1">
                <a:latin typeface="Calibri" pitchFamily="34" charset="0"/>
              </a:endParaRPr>
            </a:p>
          </p:txBody>
        </p:sp>
        <p:sp>
          <p:nvSpPr>
            <p:cNvPr id="2084" name="Text Box 46"/>
            <p:cNvSpPr txBox="1">
              <a:spLocks noChangeArrowheads="1"/>
            </p:cNvSpPr>
            <p:nvPr/>
          </p:nvSpPr>
          <p:spPr bwMode="auto">
            <a:xfrm>
              <a:off x="5222" y="3240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latin typeface="Calibri" pitchFamily="34" charset="0"/>
                </a:rPr>
                <a:t>x</a:t>
              </a:r>
            </a:p>
          </p:txBody>
        </p:sp>
        <p:sp>
          <p:nvSpPr>
            <p:cNvPr id="2085" name="Text Box 47"/>
            <p:cNvSpPr txBox="1">
              <a:spLocks noChangeArrowheads="1"/>
            </p:cNvSpPr>
            <p:nvPr/>
          </p:nvSpPr>
          <p:spPr bwMode="auto">
            <a:xfrm>
              <a:off x="3782" y="3240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b="1">
                <a:latin typeface="Calibri" pitchFamily="34" charset="0"/>
              </a:endParaRPr>
            </a:p>
          </p:txBody>
        </p:sp>
        <p:sp>
          <p:nvSpPr>
            <p:cNvPr id="2086" name="Text Box 48"/>
            <p:cNvSpPr txBox="1">
              <a:spLocks noChangeArrowheads="1"/>
            </p:cNvSpPr>
            <p:nvPr/>
          </p:nvSpPr>
          <p:spPr bwMode="auto">
            <a:xfrm>
              <a:off x="2966" y="1992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b="1">
                <a:latin typeface="Calibri" pitchFamily="34" charset="0"/>
              </a:endParaRPr>
            </a:p>
          </p:txBody>
        </p:sp>
        <p:sp>
          <p:nvSpPr>
            <p:cNvPr id="2087" name="Text Box 49"/>
            <p:cNvSpPr txBox="1">
              <a:spLocks noChangeArrowheads="1"/>
            </p:cNvSpPr>
            <p:nvPr/>
          </p:nvSpPr>
          <p:spPr bwMode="auto">
            <a:xfrm>
              <a:off x="2870" y="1224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b="1">
                <a:latin typeface="Calibri" pitchFamily="34" charset="0"/>
              </a:endParaRPr>
            </a:p>
          </p:txBody>
        </p:sp>
        <p:sp>
          <p:nvSpPr>
            <p:cNvPr id="2088" name="Text Box 50"/>
            <p:cNvSpPr txBox="1">
              <a:spLocks noChangeArrowheads="1"/>
            </p:cNvSpPr>
            <p:nvPr/>
          </p:nvSpPr>
          <p:spPr bwMode="auto">
            <a:xfrm>
              <a:off x="2630" y="3240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 b="1">
                <a:latin typeface="Calibri" pitchFamily="34" charset="0"/>
              </a:endParaRPr>
            </a:p>
          </p:txBody>
        </p:sp>
        <p:sp>
          <p:nvSpPr>
            <p:cNvPr id="2089" name="Text Box 51"/>
            <p:cNvSpPr txBox="1">
              <a:spLocks noChangeArrowheads="1"/>
            </p:cNvSpPr>
            <p:nvPr/>
          </p:nvSpPr>
          <p:spPr bwMode="auto">
            <a:xfrm>
              <a:off x="2918" y="936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>
                  <a:latin typeface="Calibri" pitchFamily="34" charset="0"/>
                </a:rPr>
                <a:t>y</a:t>
              </a:r>
            </a:p>
          </p:txBody>
        </p:sp>
      </p:grpSp>
      <p:sp>
        <p:nvSpPr>
          <p:cNvPr id="30772" name="Line 52"/>
          <p:cNvSpPr>
            <a:spLocks noChangeShapeType="1"/>
          </p:cNvSpPr>
          <p:nvPr/>
        </p:nvSpPr>
        <p:spPr bwMode="auto">
          <a:xfrm flipV="1">
            <a:off x="4038600" y="1524000"/>
            <a:ext cx="3962400" cy="396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4" name="Oval 54"/>
          <p:cNvSpPr>
            <a:spLocks noChangeArrowheads="1"/>
          </p:cNvSpPr>
          <p:nvPr/>
        </p:nvSpPr>
        <p:spPr bwMode="auto">
          <a:xfrm flipV="1">
            <a:off x="5500688" y="385762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77" name="AutoShape 57"/>
          <p:cNvSpPr>
            <a:spLocks noChangeArrowheads="1"/>
          </p:cNvSpPr>
          <p:nvPr/>
        </p:nvSpPr>
        <p:spPr bwMode="auto">
          <a:xfrm>
            <a:off x="5500688" y="4000500"/>
            <a:ext cx="1219200" cy="685800"/>
          </a:xfrm>
          <a:prstGeom prst="cloudCallout">
            <a:avLst>
              <a:gd name="adj1" fmla="val -49218"/>
              <a:gd name="adj2" fmla="val 54398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latin typeface="Calibri" pitchFamily="34" charset="0"/>
              </a:rPr>
              <a:t>y= </a:t>
            </a:r>
          </a:p>
        </p:txBody>
      </p:sp>
      <p:sp>
        <p:nvSpPr>
          <p:cNvPr id="30778" name="AutoShape 58"/>
          <p:cNvSpPr>
            <a:spLocks noChangeArrowheads="1"/>
          </p:cNvSpPr>
          <p:nvPr/>
        </p:nvSpPr>
        <p:spPr bwMode="auto">
          <a:xfrm flipH="1">
            <a:off x="6019800" y="1752600"/>
            <a:ext cx="1219200" cy="609600"/>
          </a:xfrm>
          <a:prstGeom prst="cloudCallout">
            <a:avLst>
              <a:gd name="adj1" fmla="val -44144"/>
              <a:gd name="adj2" fmla="val 67444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latin typeface="Calibri" pitchFamily="34" charset="0"/>
              </a:rPr>
              <a:t>y=x+2</a:t>
            </a:r>
          </a:p>
        </p:txBody>
      </p: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428625" y="1143000"/>
            <a:ext cx="1138238" cy="796925"/>
            <a:chOff x="288" y="938"/>
            <a:chExt cx="717" cy="502"/>
          </a:xfrm>
        </p:grpSpPr>
        <p:sp>
          <p:nvSpPr>
            <p:cNvPr id="2076" name="Text Box 60"/>
            <p:cNvSpPr txBox="1">
              <a:spLocks noChangeArrowheads="1"/>
            </p:cNvSpPr>
            <p:nvPr/>
          </p:nvSpPr>
          <p:spPr bwMode="auto">
            <a:xfrm>
              <a:off x="326" y="938"/>
              <a:ext cx="67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 - х=2,</a:t>
              </a:r>
            </a:p>
            <a:p>
              <a:r>
                <a:rPr lang="ru-RU">
                  <a:latin typeface="Calibri" pitchFamily="34" charset="0"/>
                </a:rPr>
                <a:t>у -      = 0;</a:t>
              </a:r>
              <a:endParaRPr lang="ru-RU" b="1">
                <a:latin typeface="Calibri" pitchFamily="34" charset="0"/>
              </a:endParaRPr>
            </a:p>
          </p:txBody>
        </p:sp>
        <p:sp>
          <p:nvSpPr>
            <p:cNvPr id="2077" name="AutoShape 61"/>
            <p:cNvSpPr>
              <a:spLocks/>
            </p:cNvSpPr>
            <p:nvPr/>
          </p:nvSpPr>
          <p:spPr bwMode="auto">
            <a:xfrm>
              <a:off x="288" y="1008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30782" name="AutoShape 62"/>
          <p:cNvSpPr>
            <a:spLocks noChangeArrowheads="1"/>
          </p:cNvSpPr>
          <p:nvPr/>
        </p:nvSpPr>
        <p:spPr bwMode="auto">
          <a:xfrm>
            <a:off x="1600200" y="838200"/>
            <a:ext cx="1600200" cy="762000"/>
          </a:xfrm>
          <a:prstGeom prst="cloudCallout">
            <a:avLst>
              <a:gd name="adj1" fmla="val -49903"/>
              <a:gd name="adj2" fmla="val 49792"/>
            </a:avLst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latin typeface="Calibri" pitchFamily="34" charset="0"/>
              </a:rPr>
              <a:t>Выразим у</a:t>
            </a:r>
          </a:p>
          <a:p>
            <a:pPr algn="ctr"/>
            <a:r>
              <a:rPr lang="ru-RU" dirty="0">
                <a:latin typeface="Calibri" pitchFamily="34" charset="0"/>
              </a:rPr>
              <a:t>через </a:t>
            </a:r>
            <a:r>
              <a:rPr lang="ru-RU" dirty="0" err="1">
                <a:latin typeface="Calibri" pitchFamily="34" charset="0"/>
              </a:rPr>
              <a:t>х</a:t>
            </a:r>
            <a:endParaRPr lang="ru-RU" dirty="0">
              <a:latin typeface="Calibri" pitchFamily="34" charset="0"/>
            </a:endParaRPr>
          </a:p>
        </p:txBody>
      </p: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533400" y="2057400"/>
            <a:ext cx="836613" cy="762000"/>
            <a:chOff x="336" y="1536"/>
            <a:chExt cx="527" cy="480"/>
          </a:xfrm>
        </p:grpSpPr>
        <p:sp>
          <p:nvSpPr>
            <p:cNvPr id="2074" name="Text Box 64"/>
            <p:cNvSpPr txBox="1">
              <a:spLocks noChangeArrowheads="1"/>
            </p:cNvSpPr>
            <p:nvPr/>
          </p:nvSpPr>
          <p:spPr bwMode="auto">
            <a:xfrm>
              <a:off x="336" y="1536"/>
              <a:ext cx="52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у=х+2,</a:t>
              </a:r>
            </a:p>
            <a:p>
              <a:r>
                <a:rPr lang="ru-RU">
                  <a:latin typeface="Calibri" pitchFamily="34" charset="0"/>
                </a:rPr>
                <a:t>у=       ;</a:t>
              </a:r>
            </a:p>
          </p:txBody>
        </p:sp>
        <p:sp>
          <p:nvSpPr>
            <p:cNvPr id="2075" name="AutoShape 65"/>
            <p:cNvSpPr>
              <a:spLocks/>
            </p:cNvSpPr>
            <p:nvPr/>
          </p:nvSpPr>
          <p:spPr bwMode="auto">
            <a:xfrm>
              <a:off x="336" y="1584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30786" name="Text Box 66"/>
          <p:cNvSpPr txBox="1">
            <a:spLocks noChangeArrowheads="1"/>
          </p:cNvSpPr>
          <p:nvPr/>
        </p:nvSpPr>
        <p:spPr bwMode="auto">
          <a:xfrm>
            <a:off x="457200" y="2895600"/>
            <a:ext cx="2374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Calibri" pitchFamily="34" charset="0"/>
              </a:rPr>
              <a:t>Построим график</a:t>
            </a:r>
          </a:p>
          <a:p>
            <a:r>
              <a:rPr lang="ru-RU" sz="2000" b="1">
                <a:latin typeface="Calibri" pitchFamily="34" charset="0"/>
              </a:rPr>
              <a:t>первого уравнения</a:t>
            </a:r>
            <a:endParaRPr lang="ru-RU">
              <a:latin typeface="Calibri" pitchFamily="34" charset="0"/>
            </a:endParaRPr>
          </a:p>
        </p:txBody>
      </p:sp>
      <p:sp>
        <p:nvSpPr>
          <p:cNvPr id="30798" name="Text Box 78"/>
          <p:cNvSpPr txBox="1">
            <a:spLocks noChangeArrowheads="1"/>
          </p:cNvSpPr>
          <p:nvPr/>
        </p:nvSpPr>
        <p:spPr bwMode="auto">
          <a:xfrm>
            <a:off x="609600" y="3581400"/>
            <a:ext cx="984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у=х+2</a:t>
            </a:r>
          </a:p>
        </p:txBody>
      </p:sp>
      <p:sp>
        <p:nvSpPr>
          <p:cNvPr id="30799" name="Text Box 79"/>
          <p:cNvSpPr txBox="1">
            <a:spLocks noChangeArrowheads="1"/>
          </p:cNvSpPr>
          <p:nvPr/>
        </p:nvSpPr>
        <p:spPr bwMode="auto">
          <a:xfrm>
            <a:off x="500063" y="4143375"/>
            <a:ext cx="2368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latin typeface="Calibri" pitchFamily="34" charset="0"/>
              </a:rPr>
              <a:t>Построим график</a:t>
            </a:r>
          </a:p>
          <a:p>
            <a:r>
              <a:rPr lang="ru-RU" sz="2000" b="1">
                <a:latin typeface="Calibri" pitchFamily="34" charset="0"/>
              </a:rPr>
              <a:t>второго уравнения</a:t>
            </a:r>
          </a:p>
        </p:txBody>
      </p:sp>
      <p:sp>
        <p:nvSpPr>
          <p:cNvPr id="30800" name="Text Box 80"/>
          <p:cNvSpPr txBox="1">
            <a:spLocks noChangeArrowheads="1"/>
          </p:cNvSpPr>
          <p:nvPr/>
        </p:nvSpPr>
        <p:spPr bwMode="auto">
          <a:xfrm>
            <a:off x="642938" y="4857750"/>
            <a:ext cx="45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у= </a:t>
            </a:r>
          </a:p>
        </p:txBody>
      </p:sp>
      <p:sp>
        <p:nvSpPr>
          <p:cNvPr id="30812" name="Text Box 92"/>
          <p:cNvSpPr txBox="1">
            <a:spLocks noChangeArrowheads="1"/>
          </p:cNvSpPr>
          <p:nvPr/>
        </p:nvSpPr>
        <p:spPr bwMode="auto">
          <a:xfrm>
            <a:off x="3962400" y="6172200"/>
            <a:ext cx="1938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Ответ: (2; 4);(-1;1)</a:t>
            </a:r>
          </a:p>
        </p:txBody>
      </p:sp>
      <p:sp>
        <p:nvSpPr>
          <p:cNvPr id="98" name="Freeform 40"/>
          <p:cNvSpPr>
            <a:spLocks/>
          </p:cNvSpPr>
          <p:nvPr/>
        </p:nvSpPr>
        <p:spPr bwMode="auto">
          <a:xfrm>
            <a:off x="3929063" y="2643188"/>
            <a:ext cx="1968500" cy="2571750"/>
          </a:xfrm>
          <a:custGeom>
            <a:avLst/>
            <a:gdLst>
              <a:gd name="T0" fmla="*/ 0 w 1240"/>
              <a:gd name="T1" fmla="*/ 0 h 1620"/>
              <a:gd name="T2" fmla="*/ 2147483647 w 1240"/>
              <a:gd name="T3" fmla="*/ 2147483647 h 1620"/>
              <a:gd name="T4" fmla="*/ 2147483647 w 1240"/>
              <a:gd name="T5" fmla="*/ 2147483647 h 1620"/>
              <a:gd name="T6" fmla="*/ 2147483647 w 1240"/>
              <a:gd name="T7" fmla="*/ 2147483647 h 1620"/>
              <a:gd name="T8" fmla="*/ 2147483647 w 1240"/>
              <a:gd name="T9" fmla="*/ 2147483647 h 1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0"/>
              <a:gd name="T16" fmla="*/ 0 h 1620"/>
              <a:gd name="T17" fmla="*/ 1240 w 1240"/>
              <a:gd name="T18" fmla="*/ 1620 h 16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0" h="1620">
                <a:moveTo>
                  <a:pt x="0" y="0"/>
                </a:moveTo>
                <a:cubicBezTo>
                  <a:pt x="43" y="154"/>
                  <a:pt x="140" y="652"/>
                  <a:pt x="248" y="922"/>
                </a:cubicBezTo>
                <a:cubicBezTo>
                  <a:pt x="356" y="1192"/>
                  <a:pt x="521" y="1616"/>
                  <a:pt x="648" y="1618"/>
                </a:cubicBezTo>
                <a:cubicBezTo>
                  <a:pt x="775" y="1620"/>
                  <a:pt x="909" y="1200"/>
                  <a:pt x="1008" y="936"/>
                </a:cubicBezTo>
                <a:cubicBezTo>
                  <a:pt x="1107" y="672"/>
                  <a:pt x="1192" y="220"/>
                  <a:pt x="1240" y="32"/>
                </a:cubicBez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0" name="Oval 54"/>
          <p:cNvSpPr>
            <a:spLocks noChangeArrowheads="1"/>
          </p:cNvSpPr>
          <p:nvPr/>
        </p:nvSpPr>
        <p:spPr bwMode="auto">
          <a:xfrm flipV="1">
            <a:off x="4572000" y="4786313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43625" y="4143375"/>
          <a:ext cx="357188" cy="357188"/>
        </p:xfrm>
        <a:graphic>
          <a:graphicData uri="http://schemas.openxmlformats.org/presentationml/2006/ole">
            <p:oleObj spid="_x0000_s38914" name="Формула" r:id="rId3" imgW="177480" imgH="203040" progId="Equation.3">
              <p:embed/>
            </p:oleObj>
          </a:graphicData>
        </a:graphic>
      </p:graphicFrame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4643438" y="3714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4</a:t>
            </a: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4429125" y="5143500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-1</a:t>
            </a:r>
          </a:p>
        </p:txBody>
      </p:sp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5429250" y="5143500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2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85813" y="1428750"/>
          <a:ext cx="357187" cy="357188"/>
        </p:xfrm>
        <a:graphic>
          <a:graphicData uri="http://schemas.openxmlformats.org/presentationml/2006/ole">
            <p:oleObj spid="_x0000_s38915" name="Формула" r:id="rId4" imgW="177480" imgH="20304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857250" y="2286000"/>
          <a:ext cx="357188" cy="357188"/>
        </p:xfrm>
        <a:graphic>
          <a:graphicData uri="http://schemas.openxmlformats.org/presentationml/2006/ole">
            <p:oleObj spid="_x0000_s38916" name="Формула" r:id="rId5" imgW="177480" imgH="20304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00125" y="4857750"/>
          <a:ext cx="357188" cy="357188"/>
        </p:xfrm>
        <a:graphic>
          <a:graphicData uri="http://schemas.openxmlformats.org/presentationml/2006/ole">
            <p:oleObj spid="_x0000_s38917" name="Формула" r:id="rId6" imgW="177480" imgH="203040" progId="Equation.3">
              <p:embed/>
            </p:oleObj>
          </a:graphicData>
        </a:graphic>
      </p:graphicFrame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142875" y="5500688"/>
            <a:ext cx="3786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Найдем координаты точек пересечения графиков функций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0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0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2" grpId="0" animBg="1"/>
      <p:bldP spid="30774" grpId="0" animBg="1"/>
      <p:bldP spid="30777" grpId="0" animBg="1"/>
      <p:bldP spid="30778" grpId="0" animBg="1"/>
      <p:bldP spid="30782" grpId="0" animBg="1"/>
      <p:bldP spid="30786" grpId="0"/>
      <p:bldP spid="30798" grpId="0"/>
      <p:bldP spid="30799" grpId="0"/>
      <p:bldP spid="30800" grpId="0"/>
      <p:bldP spid="30812" grpId="0"/>
      <p:bldP spid="98" grpId="0" animBg="1"/>
      <p:bldP spid="100" grpId="0" animBg="1"/>
      <p:bldP spid="104" grpId="0"/>
      <p:bldP spid="105" grpId="0"/>
      <p:bldP spid="106" grpId="0"/>
      <p:bldP spid="1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Line 70"/>
          <p:cNvSpPr>
            <a:spLocks noChangeShapeType="1"/>
          </p:cNvSpPr>
          <p:nvPr/>
        </p:nvSpPr>
        <p:spPr bwMode="auto">
          <a:xfrm flipH="1">
            <a:off x="3851275" y="3284538"/>
            <a:ext cx="48974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51275" y="765175"/>
            <a:ext cx="4991100" cy="5078413"/>
            <a:chOff x="2412" y="464"/>
            <a:chExt cx="3144" cy="3199"/>
          </a:xfrm>
        </p:grpSpPr>
        <p:sp>
          <p:nvSpPr>
            <p:cNvPr id="3104" name="Freeform 4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5" name="Freeform 5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Freeform 6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7" name="Freeform 7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8" name="Line 8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9" name="Freeform 9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Freeform 10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1" name="Freeform 11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2" name="Freeform 12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3" name="Freeform 13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4" name="Freeform 14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5" name="Freeform 15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6" name="Freeform 16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7" name="Freeform 17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8" name="Freeform 18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19" name="Freeform 19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0" name="Freeform 20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1" name="Freeform 21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2" name="Freeform 22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3" name="Freeform 23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4" name="Freeform 24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5" name="Freeform 25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6" name="Freeform 26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7" name="Freeform 27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8" name="Freeform 28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29" name="Freeform 29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0" name="Freeform 30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1" name="Freeform 31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2" name="Freeform 32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3" name="Freeform 33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4" name="Freeform 34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5" name="Freeform 35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6" name="Freeform 36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7" name="Freeform 37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80" name="Line 38"/>
          <p:cNvSpPr>
            <a:spLocks noChangeShapeType="1"/>
          </p:cNvSpPr>
          <p:nvPr/>
        </p:nvSpPr>
        <p:spPr bwMode="auto">
          <a:xfrm>
            <a:off x="3924300" y="4141788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1" name="Line 39"/>
          <p:cNvSpPr>
            <a:spLocks noChangeShapeType="1"/>
          </p:cNvSpPr>
          <p:nvPr/>
        </p:nvSpPr>
        <p:spPr bwMode="auto">
          <a:xfrm flipV="1">
            <a:off x="6300788" y="765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5096" name="Freeform 40"/>
          <p:cNvSpPr>
            <a:spLocks/>
          </p:cNvSpPr>
          <p:nvPr/>
        </p:nvSpPr>
        <p:spPr bwMode="auto">
          <a:xfrm>
            <a:off x="5292725" y="1844675"/>
            <a:ext cx="1968500" cy="2571750"/>
          </a:xfrm>
          <a:custGeom>
            <a:avLst/>
            <a:gdLst>
              <a:gd name="T0" fmla="*/ 0 w 1240"/>
              <a:gd name="T1" fmla="*/ 0 h 1620"/>
              <a:gd name="T2" fmla="*/ 2147483647 w 1240"/>
              <a:gd name="T3" fmla="*/ 2147483647 h 1620"/>
              <a:gd name="T4" fmla="*/ 2147483647 w 1240"/>
              <a:gd name="T5" fmla="*/ 2147483647 h 1620"/>
              <a:gd name="T6" fmla="*/ 2147483647 w 1240"/>
              <a:gd name="T7" fmla="*/ 2147483647 h 1620"/>
              <a:gd name="T8" fmla="*/ 2147483647 w 1240"/>
              <a:gd name="T9" fmla="*/ 2147483647 h 16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0"/>
              <a:gd name="T16" fmla="*/ 0 h 1620"/>
              <a:gd name="T17" fmla="*/ 1240 w 1240"/>
              <a:gd name="T18" fmla="*/ 1620 h 16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0" h="1620">
                <a:moveTo>
                  <a:pt x="0" y="0"/>
                </a:moveTo>
                <a:cubicBezTo>
                  <a:pt x="43" y="154"/>
                  <a:pt x="140" y="652"/>
                  <a:pt x="248" y="922"/>
                </a:cubicBezTo>
                <a:cubicBezTo>
                  <a:pt x="356" y="1192"/>
                  <a:pt x="521" y="1616"/>
                  <a:pt x="648" y="1618"/>
                </a:cubicBezTo>
                <a:cubicBezTo>
                  <a:pt x="775" y="1620"/>
                  <a:pt x="909" y="1200"/>
                  <a:pt x="1008" y="936"/>
                </a:cubicBezTo>
                <a:cubicBezTo>
                  <a:pt x="1107" y="672"/>
                  <a:pt x="1192" y="220"/>
                  <a:pt x="1240" y="32"/>
                </a:cubicBez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Text Box 42"/>
          <p:cNvSpPr txBox="1">
            <a:spLocks noChangeArrowheads="1"/>
          </p:cNvSpPr>
          <p:nvPr/>
        </p:nvSpPr>
        <p:spPr bwMode="auto">
          <a:xfrm>
            <a:off x="6516688" y="3284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5104" name="AutoShape 4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191611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1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5105" name="AutoShape 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465455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3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5106" name="AutoShape 5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32131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2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087" name="AutoShape 5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32179" y="1208821"/>
            <a:ext cx="504825" cy="50323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88" name="AutoShape 5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76627" y="243010"/>
            <a:ext cx="576263" cy="576263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3090" name="Text Box 57"/>
          <p:cNvSpPr txBox="1">
            <a:spLocks noChangeArrowheads="1"/>
          </p:cNvSpPr>
          <p:nvPr/>
        </p:nvSpPr>
        <p:spPr bwMode="auto">
          <a:xfrm>
            <a:off x="1008184" y="180121"/>
            <a:ext cx="3971437" cy="83099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Calibri" pitchFamily="34" charset="0"/>
              </a:rPr>
              <a:t>Укажите систему уравнений, </a:t>
            </a:r>
          </a:p>
          <a:p>
            <a:r>
              <a:rPr lang="ru-RU" sz="2400" dirty="0">
                <a:latin typeface="Calibri" pitchFamily="34" charset="0"/>
              </a:rPr>
              <a:t>которая не имеет решений.</a:t>
            </a:r>
          </a:p>
        </p:txBody>
      </p:sp>
      <p:graphicFrame>
        <p:nvGraphicFramePr>
          <p:cNvPr id="3074" name="Rectangle 5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9938" name="Формула" r:id="rId3" imgW="0" imgH="0" progId="Equation.3">
              <p:embed/>
            </p:oleObj>
          </a:graphicData>
        </a:graphic>
      </p:graphicFrame>
      <p:sp>
        <p:nvSpPr>
          <p:cNvPr id="45119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6021388"/>
            <a:ext cx="360362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4</a:t>
            </a:r>
            <a:endParaRPr lang="ru-RU" sz="2400" b="1">
              <a:latin typeface="Calibri" pitchFamily="34" charset="0"/>
            </a:endParaRPr>
          </a:p>
        </p:txBody>
      </p:sp>
      <p:graphicFrame>
        <p:nvGraphicFramePr>
          <p:cNvPr id="3075" name="Object 67"/>
          <p:cNvGraphicFramePr>
            <a:graphicFrameLocks noChangeAspect="1"/>
          </p:cNvGraphicFramePr>
          <p:nvPr/>
        </p:nvGraphicFramePr>
        <p:xfrm>
          <a:off x="684213" y="1658938"/>
          <a:ext cx="1800225" cy="1179512"/>
        </p:xfrm>
        <a:graphic>
          <a:graphicData uri="http://schemas.openxmlformats.org/presentationml/2006/ole">
            <p:oleObj spid="_x0000_s39939" name="Формула" r:id="rId4" imgW="736560" imgH="482400" progId="Equation.3">
              <p:embed/>
            </p:oleObj>
          </a:graphicData>
        </a:graphic>
      </p:graphicFrame>
      <p:graphicFrame>
        <p:nvGraphicFramePr>
          <p:cNvPr id="3076" name="Object 68"/>
          <p:cNvGraphicFramePr>
            <a:graphicFrameLocks noChangeAspect="1"/>
          </p:cNvGraphicFramePr>
          <p:nvPr/>
        </p:nvGraphicFramePr>
        <p:xfrm>
          <a:off x="611188" y="2886075"/>
          <a:ext cx="1785937" cy="1190625"/>
        </p:xfrm>
        <a:graphic>
          <a:graphicData uri="http://schemas.openxmlformats.org/presentationml/2006/ole">
            <p:oleObj spid="_x0000_s39940" name="Формула" r:id="rId5" imgW="723600" imgH="482400" progId="Equation.3">
              <p:embed/>
            </p:oleObj>
          </a:graphicData>
        </a:graphic>
      </p:graphicFrame>
      <p:graphicFrame>
        <p:nvGraphicFramePr>
          <p:cNvPr id="3077" name="Object 69"/>
          <p:cNvGraphicFramePr>
            <a:graphicFrameLocks noChangeAspect="1"/>
          </p:cNvGraphicFramePr>
          <p:nvPr/>
        </p:nvGraphicFramePr>
        <p:xfrm>
          <a:off x="669925" y="4292600"/>
          <a:ext cx="1735138" cy="1138238"/>
        </p:xfrm>
        <a:graphic>
          <a:graphicData uri="http://schemas.openxmlformats.org/presentationml/2006/ole">
            <p:oleObj spid="_x0000_s39941" name="Формула" r:id="rId6" imgW="736560" imgH="482400" progId="Equation.3">
              <p:embed/>
            </p:oleObj>
          </a:graphicData>
        </a:graphic>
      </p:graphicFrame>
      <p:sp>
        <p:nvSpPr>
          <p:cNvPr id="3092" name="Line 71"/>
          <p:cNvSpPr>
            <a:spLocks noChangeShapeType="1"/>
          </p:cNvSpPr>
          <p:nvPr/>
        </p:nvSpPr>
        <p:spPr bwMode="auto">
          <a:xfrm>
            <a:off x="3851275" y="1341438"/>
            <a:ext cx="5292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3" name="Freeform 72"/>
          <p:cNvSpPr>
            <a:spLocks/>
          </p:cNvSpPr>
          <p:nvPr/>
        </p:nvSpPr>
        <p:spPr bwMode="auto">
          <a:xfrm>
            <a:off x="4787900" y="952500"/>
            <a:ext cx="12700" cy="5054600"/>
          </a:xfrm>
          <a:custGeom>
            <a:avLst/>
            <a:gdLst>
              <a:gd name="T0" fmla="*/ 0 w 8"/>
              <a:gd name="T1" fmla="*/ 0 h 3184"/>
              <a:gd name="T2" fmla="*/ 2147483647 w 8"/>
              <a:gd name="T3" fmla="*/ 2147483647 h 3184"/>
              <a:gd name="T4" fmla="*/ 0 60000 65536"/>
              <a:gd name="T5" fmla="*/ 0 60000 65536"/>
              <a:gd name="T6" fmla="*/ 0 w 8"/>
              <a:gd name="T7" fmla="*/ 0 h 3184"/>
              <a:gd name="T8" fmla="*/ 8 w 8"/>
              <a:gd name="T9" fmla="*/ 3184 h 31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184">
                <a:moveTo>
                  <a:pt x="0" y="0"/>
                </a:moveTo>
                <a:lnTo>
                  <a:pt x="8" y="3184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9" name="AutoShape 53"/>
          <p:cNvSpPr>
            <a:spLocks noChangeArrowheads="1"/>
          </p:cNvSpPr>
          <p:nvPr/>
        </p:nvSpPr>
        <p:spPr bwMode="auto">
          <a:xfrm>
            <a:off x="3492500" y="2997200"/>
            <a:ext cx="2159000" cy="936625"/>
          </a:xfrm>
          <a:prstGeom prst="wedgeEllipseCallout">
            <a:avLst>
              <a:gd name="adj1" fmla="val -96986"/>
              <a:gd name="adj2" fmla="val 169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ОДНО</a:t>
            </a:r>
            <a:r>
              <a:rPr lang="ru-RU" sz="2000" b="1">
                <a:latin typeface="Calibri" pitchFamily="34" charset="0"/>
              </a:rPr>
              <a:t> решение</a:t>
            </a:r>
          </a:p>
        </p:txBody>
      </p:sp>
      <p:sp>
        <p:nvSpPr>
          <p:cNvPr id="45110" name="AutoShape 54"/>
          <p:cNvSpPr>
            <a:spLocks noChangeArrowheads="1"/>
          </p:cNvSpPr>
          <p:nvPr/>
        </p:nvSpPr>
        <p:spPr bwMode="auto">
          <a:xfrm>
            <a:off x="3635375" y="1412875"/>
            <a:ext cx="1944688" cy="720725"/>
          </a:xfrm>
          <a:prstGeom prst="wedgeEllipseCallout">
            <a:avLst>
              <a:gd name="adj1" fmla="val -113431"/>
              <a:gd name="adj2" fmla="val 42069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ВЕРНО!</a:t>
            </a:r>
          </a:p>
        </p:txBody>
      </p:sp>
      <p:sp>
        <p:nvSpPr>
          <p:cNvPr id="45111" name="AutoShape 55"/>
          <p:cNvSpPr>
            <a:spLocks noChangeArrowheads="1"/>
          </p:cNvSpPr>
          <p:nvPr/>
        </p:nvSpPr>
        <p:spPr bwMode="auto">
          <a:xfrm>
            <a:off x="3708400" y="4581525"/>
            <a:ext cx="2232025" cy="863600"/>
          </a:xfrm>
          <a:prstGeom prst="wedgeEllipseCallout">
            <a:avLst>
              <a:gd name="adj1" fmla="val -100569"/>
              <a:gd name="adj2" fmla="val 4046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ДВА </a:t>
            </a:r>
            <a:r>
              <a:rPr lang="ru-RU" sz="2000" b="1">
                <a:latin typeface="Calibri" pitchFamily="34" charset="0"/>
              </a:rPr>
              <a:t>решения</a:t>
            </a:r>
          </a:p>
        </p:txBody>
      </p:sp>
      <p:sp>
        <p:nvSpPr>
          <p:cNvPr id="45120" name="AutoShape 64"/>
          <p:cNvSpPr>
            <a:spLocks noChangeArrowheads="1"/>
          </p:cNvSpPr>
          <p:nvPr/>
        </p:nvSpPr>
        <p:spPr bwMode="auto">
          <a:xfrm>
            <a:off x="5867400" y="5949950"/>
            <a:ext cx="2087563" cy="647700"/>
          </a:xfrm>
          <a:prstGeom prst="wedgeEllipseCallout">
            <a:avLst>
              <a:gd name="adj1" fmla="val -101028"/>
              <a:gd name="adj2" fmla="val 4167"/>
            </a:avLst>
          </a:prstGeom>
          <a:gradFill rotWithShape="1">
            <a:gsLst>
              <a:gs pos="0">
                <a:srgbClr val="66FFFF"/>
              </a:gs>
              <a:gs pos="50000">
                <a:srgbClr val="FFFFFF"/>
              </a:gs>
              <a:gs pos="100000">
                <a:srgbClr val="66FF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b="1">
                <a:latin typeface="Calibri" pitchFamily="34" charset="0"/>
              </a:rPr>
              <a:t>ПОДУМАЙ!</a:t>
            </a:r>
          </a:p>
        </p:txBody>
      </p:sp>
      <p:sp>
        <p:nvSpPr>
          <p:cNvPr id="45129" name="Freeform 73"/>
          <p:cNvSpPr>
            <a:spLocks/>
          </p:cNvSpPr>
          <p:nvPr/>
        </p:nvSpPr>
        <p:spPr bwMode="auto">
          <a:xfrm>
            <a:off x="5473700" y="2819400"/>
            <a:ext cx="3238500" cy="2882900"/>
          </a:xfrm>
          <a:custGeom>
            <a:avLst/>
            <a:gdLst>
              <a:gd name="T0" fmla="*/ 2147483647 w 2040"/>
              <a:gd name="T1" fmla="*/ 0 h 1816"/>
              <a:gd name="T2" fmla="*/ 0 w 2040"/>
              <a:gd name="T3" fmla="*/ 2147483647 h 1816"/>
              <a:gd name="T4" fmla="*/ 0 60000 65536"/>
              <a:gd name="T5" fmla="*/ 0 60000 65536"/>
              <a:gd name="T6" fmla="*/ 0 w 2040"/>
              <a:gd name="T7" fmla="*/ 0 h 1816"/>
              <a:gd name="T8" fmla="*/ 2040 w 2040"/>
              <a:gd name="T9" fmla="*/ 1816 h 1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40" h="1816">
                <a:moveTo>
                  <a:pt x="2040" y="0"/>
                </a:moveTo>
                <a:lnTo>
                  <a:pt x="0" y="1816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9" name="Text Box 74"/>
          <p:cNvSpPr txBox="1">
            <a:spLocks noChangeArrowheads="1"/>
          </p:cNvSpPr>
          <p:nvPr/>
        </p:nvSpPr>
        <p:spPr bwMode="auto">
          <a:xfrm rot="-4188852">
            <a:off x="6410325" y="2349501"/>
            <a:ext cx="1050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y=x</a:t>
            </a:r>
            <a:r>
              <a:rPr lang="en-US" sz="2400" baseline="30000">
                <a:latin typeface="Calibri" pitchFamily="34" charset="0"/>
              </a:rPr>
              <a:t>2</a:t>
            </a:r>
            <a:r>
              <a:rPr lang="en-US" sz="2400">
                <a:latin typeface="Calibri" pitchFamily="34" charset="0"/>
              </a:rPr>
              <a:t>-1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100" name="Text Box 75"/>
          <p:cNvSpPr txBox="1">
            <a:spLocks noChangeArrowheads="1"/>
          </p:cNvSpPr>
          <p:nvPr/>
        </p:nvSpPr>
        <p:spPr bwMode="auto">
          <a:xfrm>
            <a:off x="6938963" y="917575"/>
            <a:ext cx="1125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y-10=0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101" name="Text Box 76"/>
          <p:cNvSpPr txBox="1">
            <a:spLocks noChangeArrowheads="1"/>
          </p:cNvSpPr>
          <p:nvPr/>
        </p:nvSpPr>
        <p:spPr bwMode="auto">
          <a:xfrm rot="-2336938">
            <a:off x="7786688" y="2733675"/>
            <a:ext cx="938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x-y=3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102" name="Text Box 77"/>
          <p:cNvSpPr txBox="1">
            <a:spLocks noChangeArrowheads="1"/>
          </p:cNvSpPr>
          <p:nvPr/>
        </p:nvSpPr>
        <p:spPr bwMode="auto">
          <a:xfrm>
            <a:off x="3851275" y="2276475"/>
            <a:ext cx="1031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pitchFamily="34" charset="0"/>
              </a:rPr>
              <a:t>x+5=0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3103" name="Text Box 78"/>
          <p:cNvSpPr txBox="1">
            <a:spLocks noChangeArrowheads="1"/>
          </p:cNvSpPr>
          <p:nvPr/>
        </p:nvSpPr>
        <p:spPr bwMode="auto">
          <a:xfrm>
            <a:off x="684213" y="6021388"/>
            <a:ext cx="414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Все три указанные системы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500" fill="hold"/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0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5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0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5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5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0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5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19"/>
                  </p:tgtEl>
                </p:cond>
              </p:nextCondLst>
            </p:seq>
          </p:childTnLst>
        </p:cTn>
      </p:par>
    </p:tnLst>
    <p:bldLst>
      <p:bldP spid="45096" grpId="0" animBg="1"/>
      <p:bldP spid="45109" grpId="0" animBg="1"/>
      <p:bldP spid="45109" grpId="1" animBg="1"/>
      <p:bldP spid="45110" grpId="0" animBg="1"/>
      <p:bldP spid="45111" grpId="0" animBg="1"/>
      <p:bldP spid="45111" grpId="1" animBg="1"/>
      <p:bldP spid="451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2"/>
          <p:cNvSpPr>
            <a:spLocks noChangeShapeType="1"/>
          </p:cNvSpPr>
          <p:nvPr/>
        </p:nvSpPr>
        <p:spPr bwMode="auto">
          <a:xfrm flipH="1">
            <a:off x="3851275" y="3284538"/>
            <a:ext cx="48974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27829" y="1034806"/>
            <a:ext cx="4991100" cy="5078413"/>
            <a:chOff x="2412" y="464"/>
            <a:chExt cx="3144" cy="3199"/>
          </a:xfrm>
        </p:grpSpPr>
        <p:sp>
          <p:nvSpPr>
            <p:cNvPr id="4130" name="Freeform 4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1" name="Freeform 5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2" name="Freeform 6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3" name="Freeform 7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4" name="Line 8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5" name="Freeform 9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6" name="Freeform 10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7" name="Freeform 11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8" name="Freeform 12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9" name="Freeform 13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0" name="Freeform 14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1" name="Freeform 15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2" name="Freeform 16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3" name="Freeform 17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4" name="Freeform 18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5" name="Freeform 19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6" name="Freeform 20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7" name="Freeform 21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8" name="Freeform 22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49" name="Freeform 23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0" name="Freeform 24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1" name="Freeform 25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2" name="Freeform 26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3" name="Freeform 27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4" name="Freeform 28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5" name="Freeform 29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6" name="Freeform 30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7" name="Freeform 31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8" name="Freeform 32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9" name="Freeform 33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60" name="Freeform 34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61" name="Freeform 35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62" name="Freeform 36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63" name="Freeform 37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1" name="Line 38"/>
          <p:cNvSpPr>
            <a:spLocks noChangeShapeType="1"/>
          </p:cNvSpPr>
          <p:nvPr/>
        </p:nvSpPr>
        <p:spPr bwMode="auto">
          <a:xfrm>
            <a:off x="3924300" y="4141788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2" name="Line 39"/>
          <p:cNvSpPr>
            <a:spLocks noChangeShapeType="1"/>
          </p:cNvSpPr>
          <p:nvPr/>
        </p:nvSpPr>
        <p:spPr bwMode="auto">
          <a:xfrm flipV="1">
            <a:off x="6300788" y="765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6516688" y="3284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8169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5013325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3</a:t>
            </a:r>
          </a:p>
        </p:txBody>
      </p:sp>
      <p:sp>
        <p:nvSpPr>
          <p:cNvPr id="48170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2997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1</a:t>
            </a:r>
          </a:p>
        </p:txBody>
      </p:sp>
      <p:sp>
        <p:nvSpPr>
          <p:cNvPr id="48171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4005263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2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107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286380" y="6070721"/>
            <a:ext cx="576263" cy="576263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4109" name="Text Box 47"/>
          <p:cNvSpPr txBox="1">
            <a:spLocks noChangeArrowheads="1"/>
          </p:cNvSpPr>
          <p:nvPr/>
        </p:nvSpPr>
        <p:spPr bwMode="auto">
          <a:xfrm>
            <a:off x="761998" y="164123"/>
            <a:ext cx="80889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Calibri" pitchFamily="34" charset="0"/>
              </a:rPr>
              <a:t>На </a:t>
            </a:r>
            <a:r>
              <a:rPr lang="ru-RU" sz="2400" dirty="0">
                <a:latin typeface="Calibri" pitchFamily="34" charset="0"/>
              </a:rPr>
              <a:t>рисунке </a:t>
            </a:r>
            <a:r>
              <a:rPr lang="ru-RU" sz="2400" dirty="0" smtClean="0">
                <a:latin typeface="Calibri" pitchFamily="34" charset="0"/>
              </a:rPr>
              <a:t>изображены  </a:t>
            </a:r>
            <a:r>
              <a:rPr lang="ru-RU" sz="2400" dirty="0">
                <a:latin typeface="Calibri" pitchFamily="34" charset="0"/>
              </a:rPr>
              <a:t>графики функций </a:t>
            </a:r>
            <a:r>
              <a:rPr lang="ru-RU" sz="2400" dirty="0" smtClean="0">
                <a:latin typeface="Calibri" pitchFamily="34" charset="0"/>
              </a:rPr>
              <a:t>  </a:t>
            </a:r>
            <a:r>
              <a:rPr lang="ru-RU" sz="2400" dirty="0">
                <a:latin typeface="Calibri" pitchFamily="34" charset="0"/>
              </a:rPr>
              <a:t>у=х</a:t>
            </a:r>
            <a:r>
              <a:rPr lang="ru-RU" sz="2400" baseline="30000" dirty="0">
                <a:latin typeface="Calibri" pitchFamily="34" charset="0"/>
              </a:rPr>
              <a:t>2</a:t>
            </a:r>
            <a:r>
              <a:rPr lang="ru-RU" sz="2400" dirty="0">
                <a:latin typeface="Calibri" pitchFamily="34" charset="0"/>
              </a:rPr>
              <a:t> – 2х–3   и    </a:t>
            </a:r>
            <a:r>
              <a:rPr lang="ru-RU" sz="2400" dirty="0" smtClean="0">
                <a:latin typeface="Calibri" pitchFamily="34" charset="0"/>
              </a:rPr>
              <a:t>   у=1–</a:t>
            </a:r>
            <a:r>
              <a:rPr lang="ru-RU" sz="2400" dirty="0" err="1" smtClean="0">
                <a:latin typeface="Calibri" pitchFamily="34" charset="0"/>
              </a:rPr>
              <a:t>х</a:t>
            </a:r>
            <a:r>
              <a:rPr lang="ru-RU" sz="2400" dirty="0" smtClean="0">
                <a:latin typeface="Calibri" pitchFamily="34" charset="0"/>
              </a:rPr>
              <a:t>    Используя </a:t>
            </a:r>
            <a:r>
              <a:rPr lang="ru-RU" sz="2400" dirty="0">
                <a:latin typeface="Calibri" pitchFamily="34" charset="0"/>
              </a:rPr>
              <a:t>графики решите </a:t>
            </a:r>
          </a:p>
          <a:p>
            <a:r>
              <a:rPr lang="ru-RU" sz="24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Calibri" pitchFamily="34" charset="0"/>
              </a:rPr>
              <a:t>   систему </a:t>
            </a:r>
            <a:r>
              <a:rPr lang="ru-RU" sz="2400" dirty="0">
                <a:solidFill>
                  <a:srgbClr val="FF0000"/>
                </a:solidFill>
                <a:latin typeface="Calibri" pitchFamily="34" charset="0"/>
              </a:rPr>
              <a:t>уравнений.</a:t>
            </a:r>
          </a:p>
        </p:txBody>
      </p:sp>
      <p:sp>
        <p:nvSpPr>
          <p:cNvPr id="48176" name="AutoShape 4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6021388"/>
            <a:ext cx="360362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4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4111" name="Freeform 53"/>
          <p:cNvSpPr>
            <a:spLocks/>
          </p:cNvSpPr>
          <p:nvPr/>
        </p:nvSpPr>
        <p:spPr bwMode="auto">
          <a:xfrm>
            <a:off x="4965700" y="1409700"/>
            <a:ext cx="2540000" cy="4559300"/>
          </a:xfrm>
          <a:custGeom>
            <a:avLst/>
            <a:gdLst>
              <a:gd name="T0" fmla="*/ 0 w 1600"/>
              <a:gd name="T1" fmla="*/ 0 h 2872"/>
              <a:gd name="T2" fmla="*/ 2147483647 w 1600"/>
              <a:gd name="T3" fmla="*/ 2147483647 h 2872"/>
              <a:gd name="T4" fmla="*/ 0 60000 65536"/>
              <a:gd name="T5" fmla="*/ 0 60000 65536"/>
              <a:gd name="T6" fmla="*/ 0 w 1600"/>
              <a:gd name="T7" fmla="*/ 0 h 2872"/>
              <a:gd name="T8" fmla="*/ 1600 w 1600"/>
              <a:gd name="T9" fmla="*/ 2872 h 28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00" h="2872">
                <a:moveTo>
                  <a:pt x="0" y="0"/>
                </a:moveTo>
                <a:lnTo>
                  <a:pt x="1600" y="287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83" name="AutoShape 55"/>
          <p:cNvSpPr>
            <a:spLocks noChangeArrowheads="1"/>
          </p:cNvSpPr>
          <p:nvPr/>
        </p:nvSpPr>
        <p:spPr bwMode="auto">
          <a:xfrm>
            <a:off x="4140200" y="5300663"/>
            <a:ext cx="1944688" cy="720725"/>
          </a:xfrm>
          <a:prstGeom prst="wedgeEllipseCallout">
            <a:avLst>
              <a:gd name="adj1" fmla="val -217917"/>
              <a:gd name="adj2" fmla="val 7046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ВЕРНО!</a:t>
            </a:r>
          </a:p>
        </p:txBody>
      </p:sp>
      <p:sp>
        <p:nvSpPr>
          <p:cNvPr id="48184" name="AutoShape 56"/>
          <p:cNvSpPr>
            <a:spLocks noChangeArrowheads="1"/>
          </p:cNvSpPr>
          <p:nvPr/>
        </p:nvSpPr>
        <p:spPr bwMode="auto">
          <a:xfrm>
            <a:off x="3563938" y="2708275"/>
            <a:ext cx="2160587" cy="576263"/>
          </a:xfrm>
          <a:prstGeom prst="wedgeEllipseCallout">
            <a:avLst>
              <a:gd name="adj1" fmla="val -102241"/>
              <a:gd name="adj2" fmla="val 30991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ПОДУМАЙ!</a:t>
            </a:r>
          </a:p>
        </p:txBody>
      </p:sp>
      <p:sp>
        <p:nvSpPr>
          <p:cNvPr id="48185" name="AutoShape 57"/>
          <p:cNvSpPr>
            <a:spLocks noChangeArrowheads="1"/>
          </p:cNvSpPr>
          <p:nvPr/>
        </p:nvSpPr>
        <p:spPr bwMode="auto">
          <a:xfrm>
            <a:off x="4211638" y="5876925"/>
            <a:ext cx="2087562" cy="647700"/>
          </a:xfrm>
          <a:prstGeom prst="wedgeEllipseCallout">
            <a:avLst>
              <a:gd name="adj1" fmla="val -111977"/>
              <a:gd name="adj2" fmla="val 16421"/>
            </a:avLst>
          </a:prstGeom>
          <a:gradFill rotWithShape="1">
            <a:gsLst>
              <a:gs pos="0">
                <a:srgbClr val="66FFFF"/>
              </a:gs>
              <a:gs pos="50000">
                <a:srgbClr val="FFFFFF"/>
              </a:gs>
              <a:gs pos="100000">
                <a:srgbClr val="66FF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b="1">
                <a:latin typeface="Calibri" pitchFamily="34" charset="0"/>
              </a:rPr>
              <a:t>ПОДУМАЙ!</a:t>
            </a:r>
          </a:p>
        </p:txBody>
      </p:sp>
      <p:sp>
        <p:nvSpPr>
          <p:cNvPr id="4115" name="Text Box 59"/>
          <p:cNvSpPr txBox="1">
            <a:spLocks noChangeArrowheads="1"/>
          </p:cNvSpPr>
          <p:nvPr/>
        </p:nvSpPr>
        <p:spPr bwMode="auto">
          <a:xfrm>
            <a:off x="7380288" y="5516563"/>
            <a:ext cx="1006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у=1–х</a:t>
            </a:r>
          </a:p>
        </p:txBody>
      </p:sp>
      <p:sp>
        <p:nvSpPr>
          <p:cNvPr id="4116" name="Text Box 61"/>
          <p:cNvSpPr txBox="1">
            <a:spLocks noChangeArrowheads="1"/>
          </p:cNvSpPr>
          <p:nvPr/>
        </p:nvSpPr>
        <p:spPr bwMode="auto">
          <a:xfrm>
            <a:off x="7019925" y="835025"/>
            <a:ext cx="199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 </a:t>
            </a:r>
            <a:r>
              <a:rPr lang="ru-RU" sz="2400">
                <a:latin typeface="Calibri" pitchFamily="34" charset="0"/>
              </a:rPr>
              <a:t>у=х</a:t>
            </a:r>
            <a:r>
              <a:rPr lang="ru-RU" sz="2400" baseline="30000">
                <a:latin typeface="Calibri" pitchFamily="34" charset="0"/>
              </a:rPr>
              <a:t>2</a:t>
            </a:r>
            <a:r>
              <a:rPr lang="ru-RU" sz="2400">
                <a:latin typeface="Calibri" pitchFamily="34" charset="0"/>
              </a:rPr>
              <a:t> – 2х –3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4117" name="Text Box 63"/>
          <p:cNvSpPr txBox="1">
            <a:spLocks noChangeArrowheads="1"/>
          </p:cNvSpPr>
          <p:nvPr/>
        </p:nvSpPr>
        <p:spPr bwMode="auto">
          <a:xfrm>
            <a:off x="6451600" y="4141788"/>
            <a:ext cx="215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1   2   3  4   5   6   7</a:t>
            </a:r>
          </a:p>
        </p:txBody>
      </p:sp>
      <p:sp>
        <p:nvSpPr>
          <p:cNvPr id="4118" name="Text Box 64"/>
          <p:cNvSpPr txBox="1">
            <a:spLocks noChangeArrowheads="1"/>
          </p:cNvSpPr>
          <p:nvPr/>
        </p:nvSpPr>
        <p:spPr bwMode="auto">
          <a:xfrm>
            <a:off x="4171584" y="4118342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Calibri" pitchFamily="34" charset="0"/>
              </a:rPr>
              <a:t>-7 -6 -5 -4  -3  -2  -1</a:t>
            </a:r>
          </a:p>
        </p:txBody>
      </p:sp>
      <p:sp>
        <p:nvSpPr>
          <p:cNvPr id="4119" name="Text Box 65"/>
          <p:cNvSpPr txBox="1">
            <a:spLocks noChangeArrowheads="1"/>
          </p:cNvSpPr>
          <p:nvPr/>
        </p:nvSpPr>
        <p:spPr bwMode="auto">
          <a:xfrm>
            <a:off x="6061075" y="1989138"/>
            <a:ext cx="31115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7</a:t>
            </a:r>
          </a:p>
          <a:p>
            <a:r>
              <a:rPr lang="ru-RU" b="1">
                <a:latin typeface="Calibri" pitchFamily="34" charset="0"/>
              </a:rPr>
              <a:t>6</a:t>
            </a:r>
          </a:p>
          <a:p>
            <a:r>
              <a:rPr lang="ru-RU" b="1">
                <a:latin typeface="Calibri" pitchFamily="34" charset="0"/>
              </a:rPr>
              <a:t>5</a:t>
            </a:r>
          </a:p>
          <a:p>
            <a:r>
              <a:rPr lang="ru-RU" b="1">
                <a:latin typeface="Calibri" pitchFamily="34" charset="0"/>
              </a:rPr>
              <a:t>4</a:t>
            </a:r>
          </a:p>
          <a:p>
            <a:r>
              <a:rPr lang="ru-RU" b="1">
                <a:latin typeface="Calibri" pitchFamily="34" charset="0"/>
              </a:rPr>
              <a:t>3</a:t>
            </a:r>
          </a:p>
          <a:p>
            <a:r>
              <a:rPr lang="ru-RU" b="1">
                <a:latin typeface="Calibri" pitchFamily="34" charset="0"/>
              </a:rPr>
              <a:t>2</a:t>
            </a:r>
          </a:p>
          <a:p>
            <a:r>
              <a:rPr lang="ru-RU" b="1">
                <a:latin typeface="Calibri" pitchFamily="34" charset="0"/>
              </a:rPr>
              <a:t>1</a:t>
            </a:r>
          </a:p>
        </p:txBody>
      </p:sp>
      <p:sp>
        <p:nvSpPr>
          <p:cNvPr id="4120" name="Text Box 66"/>
          <p:cNvSpPr txBox="1">
            <a:spLocks noChangeArrowheads="1"/>
          </p:cNvSpPr>
          <p:nvPr/>
        </p:nvSpPr>
        <p:spPr bwMode="auto">
          <a:xfrm>
            <a:off x="6200775" y="4222750"/>
            <a:ext cx="3873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-1</a:t>
            </a:r>
          </a:p>
          <a:p>
            <a:r>
              <a:rPr lang="ru-RU" b="1">
                <a:latin typeface="Calibri" pitchFamily="34" charset="0"/>
              </a:rPr>
              <a:t>-2</a:t>
            </a:r>
          </a:p>
          <a:p>
            <a:r>
              <a:rPr lang="ru-RU" b="1">
                <a:latin typeface="Calibri" pitchFamily="34" charset="0"/>
              </a:rPr>
              <a:t>-3</a:t>
            </a:r>
          </a:p>
          <a:p>
            <a:r>
              <a:rPr lang="ru-RU" b="1">
                <a:latin typeface="Calibri" pitchFamily="34" charset="0"/>
              </a:rPr>
              <a:t>-4</a:t>
            </a:r>
          </a:p>
          <a:p>
            <a:r>
              <a:rPr lang="ru-RU" b="1">
                <a:latin typeface="Calibri" pitchFamily="34" charset="0"/>
              </a:rPr>
              <a:t>-5</a:t>
            </a:r>
          </a:p>
          <a:p>
            <a:r>
              <a:rPr lang="ru-RU" b="1">
                <a:latin typeface="Calibri" pitchFamily="34" charset="0"/>
              </a:rPr>
              <a:t>-6</a:t>
            </a:r>
          </a:p>
          <a:p>
            <a:r>
              <a:rPr lang="ru-RU" b="1">
                <a:latin typeface="Calibri" pitchFamily="34" charset="0"/>
              </a:rPr>
              <a:t>-7</a:t>
            </a:r>
          </a:p>
        </p:txBody>
      </p:sp>
      <p:sp>
        <p:nvSpPr>
          <p:cNvPr id="4121" name="Text Box 68"/>
          <p:cNvSpPr txBox="1">
            <a:spLocks noChangeArrowheads="1"/>
          </p:cNvSpPr>
          <p:nvPr/>
        </p:nvSpPr>
        <p:spPr bwMode="auto">
          <a:xfrm>
            <a:off x="755650" y="4941888"/>
            <a:ext cx="26844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(-2; 5),  (2; -3)</a:t>
            </a:r>
          </a:p>
        </p:txBody>
      </p:sp>
      <p:sp>
        <p:nvSpPr>
          <p:cNvPr id="4122" name="Text Box 69"/>
          <p:cNvSpPr txBox="1">
            <a:spLocks noChangeArrowheads="1"/>
          </p:cNvSpPr>
          <p:nvPr/>
        </p:nvSpPr>
        <p:spPr bwMode="auto">
          <a:xfrm>
            <a:off x="755650" y="4005263"/>
            <a:ext cx="2624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х</a:t>
            </a:r>
            <a:r>
              <a:rPr lang="ru-RU" sz="3200" baseline="-25000">
                <a:latin typeface="Calibri" pitchFamily="34" charset="0"/>
              </a:rPr>
              <a:t>1</a:t>
            </a:r>
            <a:r>
              <a:rPr lang="ru-RU" sz="3200">
                <a:latin typeface="Calibri" pitchFamily="34" charset="0"/>
              </a:rPr>
              <a:t>=-2 ,  х</a:t>
            </a:r>
            <a:r>
              <a:rPr lang="ru-RU" sz="3200" baseline="-25000">
                <a:latin typeface="Calibri" pitchFamily="34" charset="0"/>
              </a:rPr>
              <a:t>2</a:t>
            </a:r>
            <a:r>
              <a:rPr lang="ru-RU" sz="3200">
                <a:latin typeface="Calibri" pitchFamily="34" charset="0"/>
              </a:rPr>
              <a:t>=2; </a:t>
            </a:r>
          </a:p>
        </p:txBody>
      </p:sp>
      <p:sp>
        <p:nvSpPr>
          <p:cNvPr id="48182" name="AutoShape 54"/>
          <p:cNvSpPr>
            <a:spLocks noChangeArrowheads="1"/>
          </p:cNvSpPr>
          <p:nvPr/>
        </p:nvSpPr>
        <p:spPr bwMode="auto">
          <a:xfrm>
            <a:off x="3879605" y="3591169"/>
            <a:ext cx="2160588" cy="576263"/>
          </a:xfrm>
          <a:prstGeom prst="wedgeEllipseCallout">
            <a:avLst>
              <a:gd name="adj1" fmla="val -88282"/>
              <a:gd name="adj2" fmla="val 27412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 dirty="0">
                <a:latin typeface="Calibri" pitchFamily="34" charset="0"/>
              </a:rPr>
              <a:t>ПОДУМАЙ!</a:t>
            </a:r>
          </a:p>
        </p:txBody>
      </p:sp>
      <p:graphicFrame>
        <p:nvGraphicFramePr>
          <p:cNvPr id="4098" name="Object 70"/>
          <p:cNvGraphicFramePr>
            <a:graphicFrameLocks noChangeAspect="1"/>
          </p:cNvGraphicFramePr>
          <p:nvPr/>
        </p:nvGraphicFramePr>
        <p:xfrm>
          <a:off x="684213" y="1844675"/>
          <a:ext cx="2544762" cy="1179513"/>
        </p:xfrm>
        <a:graphic>
          <a:graphicData uri="http://schemas.openxmlformats.org/presentationml/2006/ole">
            <p:oleObj spid="_x0000_s40962" name="Формула" r:id="rId3" imgW="1041120" imgH="482400" progId="Equation.3">
              <p:embed/>
            </p:oleObj>
          </a:graphicData>
        </a:graphic>
      </p:graphicFrame>
      <p:sp>
        <p:nvSpPr>
          <p:cNvPr id="4124" name="AutoShape 4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420711" y="153743"/>
            <a:ext cx="504825" cy="50323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25" name="Text Box 71"/>
          <p:cNvSpPr txBox="1">
            <a:spLocks noChangeArrowheads="1"/>
          </p:cNvSpPr>
          <p:nvPr/>
        </p:nvSpPr>
        <p:spPr bwMode="auto">
          <a:xfrm>
            <a:off x="684213" y="6021388"/>
            <a:ext cx="2681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Нет решений</a:t>
            </a:r>
          </a:p>
        </p:txBody>
      </p:sp>
      <p:sp>
        <p:nvSpPr>
          <p:cNvPr id="4126" name="Text Box 72"/>
          <p:cNvSpPr txBox="1">
            <a:spLocks noChangeArrowheads="1"/>
          </p:cNvSpPr>
          <p:nvPr/>
        </p:nvSpPr>
        <p:spPr bwMode="auto">
          <a:xfrm>
            <a:off x="684213" y="2997200"/>
            <a:ext cx="2624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у</a:t>
            </a:r>
            <a:r>
              <a:rPr lang="ru-RU" sz="3200" baseline="-25000">
                <a:latin typeface="Calibri" pitchFamily="34" charset="0"/>
              </a:rPr>
              <a:t>1</a:t>
            </a:r>
            <a:r>
              <a:rPr lang="ru-RU" sz="3200">
                <a:latin typeface="Calibri" pitchFamily="34" charset="0"/>
              </a:rPr>
              <a:t>=-3 ,  у</a:t>
            </a:r>
            <a:r>
              <a:rPr lang="ru-RU" sz="3200" baseline="-25000">
                <a:latin typeface="Calibri" pitchFamily="34" charset="0"/>
              </a:rPr>
              <a:t>2</a:t>
            </a:r>
            <a:r>
              <a:rPr lang="ru-RU" sz="3200">
                <a:latin typeface="Calibri" pitchFamily="34" charset="0"/>
              </a:rPr>
              <a:t>=5; </a:t>
            </a:r>
          </a:p>
        </p:txBody>
      </p:sp>
      <p:sp>
        <p:nvSpPr>
          <p:cNvPr id="4127" name="Freeform 75"/>
          <p:cNvSpPr>
            <a:spLocks/>
          </p:cNvSpPr>
          <p:nvPr/>
        </p:nvSpPr>
        <p:spPr bwMode="auto">
          <a:xfrm>
            <a:off x="5397500" y="1295400"/>
            <a:ext cx="2374900" cy="3981450"/>
          </a:xfrm>
          <a:custGeom>
            <a:avLst/>
            <a:gdLst>
              <a:gd name="T0" fmla="*/ 0 w 1496"/>
              <a:gd name="T1" fmla="*/ 2147483647 h 2508"/>
              <a:gd name="T2" fmla="*/ 2147483647 w 1496"/>
              <a:gd name="T3" fmla="*/ 2147483647 h 2508"/>
              <a:gd name="T4" fmla="*/ 2147483647 w 1496"/>
              <a:gd name="T5" fmla="*/ 2147483647 h 2508"/>
              <a:gd name="T6" fmla="*/ 2147483647 w 1496"/>
              <a:gd name="T7" fmla="*/ 2147483647 h 2508"/>
              <a:gd name="T8" fmla="*/ 2147483647 w 1496"/>
              <a:gd name="T9" fmla="*/ 2147483647 h 2508"/>
              <a:gd name="T10" fmla="*/ 2147483647 w 1496"/>
              <a:gd name="T11" fmla="*/ 2147483647 h 2508"/>
              <a:gd name="T12" fmla="*/ 2147483647 w 1496"/>
              <a:gd name="T13" fmla="*/ 2147483647 h 2508"/>
              <a:gd name="T14" fmla="*/ 2147483647 w 1496"/>
              <a:gd name="T15" fmla="*/ 2147483647 h 2508"/>
              <a:gd name="T16" fmla="*/ 2147483647 w 1496"/>
              <a:gd name="T17" fmla="*/ 0 h 250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96"/>
              <a:gd name="T28" fmla="*/ 0 h 2508"/>
              <a:gd name="T29" fmla="*/ 1496 w 1496"/>
              <a:gd name="T30" fmla="*/ 2508 h 250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96" h="2508">
                <a:moveTo>
                  <a:pt x="0" y="40"/>
                </a:moveTo>
                <a:cubicBezTo>
                  <a:pt x="33" y="187"/>
                  <a:pt x="136" y="627"/>
                  <a:pt x="200" y="920"/>
                </a:cubicBezTo>
                <a:cubicBezTo>
                  <a:pt x="264" y="1213"/>
                  <a:pt x="320" y="1567"/>
                  <a:pt x="384" y="1800"/>
                </a:cubicBezTo>
                <a:cubicBezTo>
                  <a:pt x="448" y="2033"/>
                  <a:pt x="519" y="2203"/>
                  <a:pt x="584" y="2320"/>
                </a:cubicBezTo>
                <a:cubicBezTo>
                  <a:pt x="649" y="2437"/>
                  <a:pt x="711" y="2508"/>
                  <a:pt x="776" y="2504"/>
                </a:cubicBezTo>
                <a:cubicBezTo>
                  <a:pt x="841" y="2500"/>
                  <a:pt x="913" y="2415"/>
                  <a:pt x="977" y="2297"/>
                </a:cubicBezTo>
                <a:cubicBezTo>
                  <a:pt x="1041" y="2179"/>
                  <a:pt x="1096" y="2032"/>
                  <a:pt x="1158" y="1798"/>
                </a:cubicBezTo>
                <a:cubicBezTo>
                  <a:pt x="1220" y="1564"/>
                  <a:pt x="1296" y="1196"/>
                  <a:pt x="1352" y="896"/>
                </a:cubicBezTo>
                <a:cubicBezTo>
                  <a:pt x="1408" y="596"/>
                  <a:pt x="1466" y="187"/>
                  <a:pt x="1496" y="0"/>
                </a:cubicBezTo>
              </a:path>
            </a:pathLst>
          </a:custGeom>
          <a:noFill/>
          <a:ln w="3810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95" name="Oval 67"/>
          <p:cNvSpPr>
            <a:spLocks noChangeArrowheads="1"/>
          </p:cNvSpPr>
          <p:nvPr/>
        </p:nvSpPr>
        <p:spPr bwMode="auto">
          <a:xfrm>
            <a:off x="6877050" y="4868863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8201" name="Oval 73"/>
          <p:cNvSpPr>
            <a:spLocks noChangeArrowheads="1"/>
          </p:cNvSpPr>
          <p:nvPr/>
        </p:nvSpPr>
        <p:spPr bwMode="auto">
          <a:xfrm>
            <a:off x="5651500" y="2636838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2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6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48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7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8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8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7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8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8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76"/>
                  </p:tgtEl>
                </p:cond>
              </p:nextCondLst>
            </p:seq>
          </p:childTnLst>
        </p:cTn>
      </p:par>
    </p:tnLst>
    <p:bldLst>
      <p:bldP spid="48183" grpId="0" animBg="1"/>
      <p:bldP spid="48184" grpId="0" animBg="1"/>
      <p:bldP spid="48184" grpId="1" animBg="1"/>
      <p:bldP spid="48185" grpId="0" animBg="1"/>
      <p:bldP spid="48182" grpId="0" animBg="1"/>
      <p:bldP spid="48182" grpId="1" animBg="1"/>
      <p:bldP spid="48195" grpId="0" animBg="1"/>
      <p:bldP spid="4820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2"/>
          <p:cNvSpPr>
            <a:spLocks noChangeShapeType="1"/>
          </p:cNvSpPr>
          <p:nvPr/>
        </p:nvSpPr>
        <p:spPr bwMode="auto">
          <a:xfrm flipH="1">
            <a:off x="3851275" y="3284538"/>
            <a:ext cx="48974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27829" y="753452"/>
            <a:ext cx="4991100" cy="5078413"/>
            <a:chOff x="2412" y="464"/>
            <a:chExt cx="3144" cy="3199"/>
          </a:xfrm>
        </p:grpSpPr>
        <p:sp>
          <p:nvSpPr>
            <p:cNvPr id="5153" name="Freeform 4"/>
            <p:cNvSpPr>
              <a:spLocks/>
            </p:cNvSpPr>
            <p:nvPr/>
          </p:nvSpPr>
          <p:spPr bwMode="auto">
            <a:xfrm>
              <a:off x="2424" y="472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4" name="Freeform 5"/>
            <p:cNvSpPr>
              <a:spLocks/>
            </p:cNvSpPr>
            <p:nvPr/>
          </p:nvSpPr>
          <p:spPr bwMode="auto">
            <a:xfrm>
              <a:off x="2472" y="1706"/>
              <a:ext cx="3060" cy="2"/>
            </a:xfrm>
            <a:custGeom>
              <a:avLst/>
              <a:gdLst>
                <a:gd name="T0" fmla="*/ 0 w 3060"/>
                <a:gd name="T1" fmla="*/ 0 h 2"/>
                <a:gd name="T2" fmla="*/ 3060 w 3060"/>
                <a:gd name="T3" fmla="*/ 2 h 2"/>
                <a:gd name="T4" fmla="*/ 0 60000 65536"/>
                <a:gd name="T5" fmla="*/ 0 60000 65536"/>
                <a:gd name="T6" fmla="*/ 0 w 3060"/>
                <a:gd name="T7" fmla="*/ 0 h 2"/>
                <a:gd name="T8" fmla="*/ 3060 w 3060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60" h="2">
                  <a:moveTo>
                    <a:pt x="0" y="0"/>
                  </a:moveTo>
                  <a:lnTo>
                    <a:pt x="3060" y="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5" name="Freeform 6"/>
            <p:cNvSpPr>
              <a:spLocks/>
            </p:cNvSpPr>
            <p:nvPr/>
          </p:nvSpPr>
          <p:spPr bwMode="auto">
            <a:xfrm>
              <a:off x="2436" y="3468"/>
              <a:ext cx="3088" cy="1"/>
            </a:xfrm>
            <a:custGeom>
              <a:avLst/>
              <a:gdLst>
                <a:gd name="T0" fmla="*/ 0 w 3088"/>
                <a:gd name="T1" fmla="*/ 0 h 1"/>
                <a:gd name="T2" fmla="*/ 3088 w 3088"/>
                <a:gd name="T3" fmla="*/ 0 h 1"/>
                <a:gd name="T4" fmla="*/ 0 60000 65536"/>
                <a:gd name="T5" fmla="*/ 0 60000 65536"/>
                <a:gd name="T6" fmla="*/ 0 w 3088"/>
                <a:gd name="T7" fmla="*/ 0 h 1"/>
                <a:gd name="T8" fmla="*/ 3088 w 308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">
                  <a:moveTo>
                    <a:pt x="0" y="0"/>
                  </a:moveTo>
                  <a:lnTo>
                    <a:pt x="3088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6" name="Freeform 7"/>
            <p:cNvSpPr>
              <a:spLocks/>
            </p:cNvSpPr>
            <p:nvPr/>
          </p:nvSpPr>
          <p:spPr bwMode="auto">
            <a:xfrm>
              <a:off x="2426" y="3292"/>
              <a:ext cx="3094" cy="2"/>
            </a:xfrm>
            <a:custGeom>
              <a:avLst/>
              <a:gdLst>
                <a:gd name="T0" fmla="*/ 0 w 3094"/>
                <a:gd name="T1" fmla="*/ 2 h 2"/>
                <a:gd name="T2" fmla="*/ 3094 w 3094"/>
                <a:gd name="T3" fmla="*/ 0 h 2"/>
                <a:gd name="T4" fmla="*/ 0 60000 65536"/>
                <a:gd name="T5" fmla="*/ 0 60000 65536"/>
                <a:gd name="T6" fmla="*/ 0 w 3094"/>
                <a:gd name="T7" fmla="*/ 0 h 2"/>
                <a:gd name="T8" fmla="*/ 3094 w 3094"/>
                <a:gd name="T9" fmla="*/ 2 h 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4" h="2">
                  <a:moveTo>
                    <a:pt x="0" y="2"/>
                  </a:moveTo>
                  <a:lnTo>
                    <a:pt x="3094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Line 8"/>
            <p:cNvSpPr>
              <a:spLocks noChangeShapeType="1"/>
            </p:cNvSpPr>
            <p:nvPr/>
          </p:nvSpPr>
          <p:spPr bwMode="auto">
            <a:xfrm>
              <a:off x="2426" y="3113"/>
              <a:ext cx="3130" cy="0"/>
            </a:xfrm>
            <a:prstGeom prst="line">
              <a:avLst/>
            </a:pr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8" name="Freeform 9"/>
            <p:cNvSpPr>
              <a:spLocks/>
            </p:cNvSpPr>
            <p:nvPr/>
          </p:nvSpPr>
          <p:spPr bwMode="auto">
            <a:xfrm>
              <a:off x="2428" y="2940"/>
              <a:ext cx="3096" cy="1"/>
            </a:xfrm>
            <a:custGeom>
              <a:avLst/>
              <a:gdLst>
                <a:gd name="T0" fmla="*/ 0 w 3096"/>
                <a:gd name="T1" fmla="*/ 0 h 1"/>
                <a:gd name="T2" fmla="*/ 3096 w 3096"/>
                <a:gd name="T3" fmla="*/ 0 h 1"/>
                <a:gd name="T4" fmla="*/ 0 60000 65536"/>
                <a:gd name="T5" fmla="*/ 0 60000 65536"/>
                <a:gd name="T6" fmla="*/ 0 w 3096"/>
                <a:gd name="T7" fmla="*/ 0 h 1"/>
                <a:gd name="T8" fmla="*/ 3096 w 30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6" h="1">
                  <a:moveTo>
                    <a:pt x="0" y="0"/>
                  </a:moveTo>
                  <a:lnTo>
                    <a:pt x="3096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9" name="Freeform 10"/>
            <p:cNvSpPr>
              <a:spLocks/>
            </p:cNvSpPr>
            <p:nvPr/>
          </p:nvSpPr>
          <p:spPr bwMode="auto">
            <a:xfrm>
              <a:off x="2424" y="2764"/>
              <a:ext cx="3092" cy="1"/>
            </a:xfrm>
            <a:custGeom>
              <a:avLst/>
              <a:gdLst>
                <a:gd name="T0" fmla="*/ 0 w 3092"/>
                <a:gd name="T1" fmla="*/ 0 h 1"/>
                <a:gd name="T2" fmla="*/ 3092 w 3092"/>
                <a:gd name="T3" fmla="*/ 0 h 1"/>
                <a:gd name="T4" fmla="*/ 0 60000 65536"/>
                <a:gd name="T5" fmla="*/ 0 60000 65536"/>
                <a:gd name="T6" fmla="*/ 0 w 3092"/>
                <a:gd name="T7" fmla="*/ 0 h 1"/>
                <a:gd name="T8" fmla="*/ 3092 w 309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1">
                  <a:moveTo>
                    <a:pt x="0" y="0"/>
                  </a:moveTo>
                  <a:lnTo>
                    <a:pt x="309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0" name="Freeform 11"/>
            <p:cNvSpPr>
              <a:spLocks/>
            </p:cNvSpPr>
            <p:nvPr/>
          </p:nvSpPr>
          <p:spPr bwMode="auto">
            <a:xfrm>
              <a:off x="2420" y="2584"/>
              <a:ext cx="3100" cy="4"/>
            </a:xfrm>
            <a:custGeom>
              <a:avLst/>
              <a:gdLst>
                <a:gd name="T0" fmla="*/ 0 w 3100"/>
                <a:gd name="T1" fmla="*/ 4 h 4"/>
                <a:gd name="T2" fmla="*/ 3100 w 3100"/>
                <a:gd name="T3" fmla="*/ 0 h 4"/>
                <a:gd name="T4" fmla="*/ 0 60000 65536"/>
                <a:gd name="T5" fmla="*/ 0 60000 65536"/>
                <a:gd name="T6" fmla="*/ 0 w 3100"/>
                <a:gd name="T7" fmla="*/ 0 h 4"/>
                <a:gd name="T8" fmla="*/ 3100 w 310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4">
                  <a:moveTo>
                    <a:pt x="0" y="4"/>
                  </a:moveTo>
                  <a:lnTo>
                    <a:pt x="3100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1" name="Freeform 12"/>
            <p:cNvSpPr>
              <a:spLocks/>
            </p:cNvSpPr>
            <p:nvPr/>
          </p:nvSpPr>
          <p:spPr bwMode="auto">
            <a:xfrm>
              <a:off x="2420" y="2408"/>
              <a:ext cx="3108" cy="8"/>
            </a:xfrm>
            <a:custGeom>
              <a:avLst/>
              <a:gdLst>
                <a:gd name="T0" fmla="*/ 0 w 3108"/>
                <a:gd name="T1" fmla="*/ 8 h 8"/>
                <a:gd name="T2" fmla="*/ 3108 w 3108"/>
                <a:gd name="T3" fmla="*/ 0 h 8"/>
                <a:gd name="T4" fmla="*/ 0 60000 65536"/>
                <a:gd name="T5" fmla="*/ 0 60000 65536"/>
                <a:gd name="T6" fmla="*/ 0 w 3108"/>
                <a:gd name="T7" fmla="*/ 0 h 8"/>
                <a:gd name="T8" fmla="*/ 3108 w 3108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8">
                  <a:moveTo>
                    <a:pt x="0" y="8"/>
                  </a:moveTo>
                  <a:lnTo>
                    <a:pt x="3108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2" name="Freeform 13"/>
            <p:cNvSpPr>
              <a:spLocks/>
            </p:cNvSpPr>
            <p:nvPr/>
          </p:nvSpPr>
          <p:spPr bwMode="auto">
            <a:xfrm>
              <a:off x="2412" y="2232"/>
              <a:ext cx="3116" cy="4"/>
            </a:xfrm>
            <a:custGeom>
              <a:avLst/>
              <a:gdLst>
                <a:gd name="T0" fmla="*/ 0 w 3116"/>
                <a:gd name="T1" fmla="*/ 0 h 4"/>
                <a:gd name="T2" fmla="*/ 3116 w 3116"/>
                <a:gd name="T3" fmla="*/ 4 h 4"/>
                <a:gd name="T4" fmla="*/ 0 60000 65536"/>
                <a:gd name="T5" fmla="*/ 0 60000 65536"/>
                <a:gd name="T6" fmla="*/ 0 w 3116"/>
                <a:gd name="T7" fmla="*/ 0 h 4"/>
                <a:gd name="T8" fmla="*/ 3116 w 3116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4">
                  <a:moveTo>
                    <a:pt x="0" y="0"/>
                  </a:moveTo>
                  <a:lnTo>
                    <a:pt x="3116" y="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3" name="Freeform 14"/>
            <p:cNvSpPr>
              <a:spLocks/>
            </p:cNvSpPr>
            <p:nvPr/>
          </p:nvSpPr>
          <p:spPr bwMode="auto">
            <a:xfrm>
              <a:off x="2472" y="1884"/>
              <a:ext cx="3052" cy="4"/>
            </a:xfrm>
            <a:custGeom>
              <a:avLst/>
              <a:gdLst>
                <a:gd name="T0" fmla="*/ 0 w 3052"/>
                <a:gd name="T1" fmla="*/ 4 h 4"/>
                <a:gd name="T2" fmla="*/ 3052 w 3052"/>
                <a:gd name="T3" fmla="*/ 0 h 4"/>
                <a:gd name="T4" fmla="*/ 0 60000 65536"/>
                <a:gd name="T5" fmla="*/ 0 60000 65536"/>
                <a:gd name="T6" fmla="*/ 0 w 3052"/>
                <a:gd name="T7" fmla="*/ 0 h 4"/>
                <a:gd name="T8" fmla="*/ 3052 w 305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2" h="4">
                  <a:moveTo>
                    <a:pt x="0" y="4"/>
                  </a:moveTo>
                  <a:lnTo>
                    <a:pt x="305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4" name="Freeform 15"/>
            <p:cNvSpPr>
              <a:spLocks/>
            </p:cNvSpPr>
            <p:nvPr/>
          </p:nvSpPr>
          <p:spPr bwMode="auto">
            <a:xfrm>
              <a:off x="2428" y="1532"/>
              <a:ext cx="3100" cy="1"/>
            </a:xfrm>
            <a:custGeom>
              <a:avLst/>
              <a:gdLst>
                <a:gd name="T0" fmla="*/ 0 w 3100"/>
                <a:gd name="T1" fmla="*/ 0 h 1"/>
                <a:gd name="T2" fmla="*/ 3100 w 3100"/>
                <a:gd name="T3" fmla="*/ 0 h 1"/>
                <a:gd name="T4" fmla="*/ 0 60000 65536"/>
                <a:gd name="T5" fmla="*/ 0 60000 65536"/>
                <a:gd name="T6" fmla="*/ 0 w 3100"/>
                <a:gd name="T7" fmla="*/ 0 h 1"/>
                <a:gd name="T8" fmla="*/ 3100 w 310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0" h="1">
                  <a:moveTo>
                    <a:pt x="0" y="0"/>
                  </a:moveTo>
                  <a:lnTo>
                    <a:pt x="3100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5" name="Freeform 16"/>
            <p:cNvSpPr>
              <a:spLocks/>
            </p:cNvSpPr>
            <p:nvPr/>
          </p:nvSpPr>
          <p:spPr bwMode="auto">
            <a:xfrm>
              <a:off x="2416" y="1356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6" name="Freeform 17"/>
            <p:cNvSpPr>
              <a:spLocks/>
            </p:cNvSpPr>
            <p:nvPr/>
          </p:nvSpPr>
          <p:spPr bwMode="auto">
            <a:xfrm>
              <a:off x="2420" y="1180"/>
              <a:ext cx="3108" cy="4"/>
            </a:xfrm>
            <a:custGeom>
              <a:avLst/>
              <a:gdLst>
                <a:gd name="T0" fmla="*/ 0 w 3108"/>
                <a:gd name="T1" fmla="*/ 0 h 4"/>
                <a:gd name="T2" fmla="*/ 3108 w 3108"/>
                <a:gd name="T3" fmla="*/ 4 h 4"/>
                <a:gd name="T4" fmla="*/ 0 60000 65536"/>
                <a:gd name="T5" fmla="*/ 0 60000 65536"/>
                <a:gd name="T6" fmla="*/ 0 w 3108"/>
                <a:gd name="T7" fmla="*/ 0 h 4"/>
                <a:gd name="T8" fmla="*/ 3108 w 3108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8" h="4">
                  <a:moveTo>
                    <a:pt x="0" y="0"/>
                  </a:moveTo>
                  <a:lnTo>
                    <a:pt x="3108" y="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7" name="Freeform 18"/>
            <p:cNvSpPr>
              <a:spLocks/>
            </p:cNvSpPr>
            <p:nvPr/>
          </p:nvSpPr>
          <p:spPr bwMode="auto">
            <a:xfrm>
              <a:off x="2416" y="1008"/>
              <a:ext cx="3112" cy="4"/>
            </a:xfrm>
            <a:custGeom>
              <a:avLst/>
              <a:gdLst>
                <a:gd name="T0" fmla="*/ 0 w 3112"/>
                <a:gd name="T1" fmla="*/ 4 h 4"/>
                <a:gd name="T2" fmla="*/ 3112 w 3112"/>
                <a:gd name="T3" fmla="*/ 0 h 4"/>
                <a:gd name="T4" fmla="*/ 0 60000 65536"/>
                <a:gd name="T5" fmla="*/ 0 60000 65536"/>
                <a:gd name="T6" fmla="*/ 0 w 3112"/>
                <a:gd name="T7" fmla="*/ 0 h 4"/>
                <a:gd name="T8" fmla="*/ 3112 w 3112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2" h="4">
                  <a:moveTo>
                    <a:pt x="0" y="4"/>
                  </a:moveTo>
                  <a:lnTo>
                    <a:pt x="311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8" name="Freeform 19"/>
            <p:cNvSpPr>
              <a:spLocks/>
            </p:cNvSpPr>
            <p:nvPr/>
          </p:nvSpPr>
          <p:spPr bwMode="auto">
            <a:xfrm>
              <a:off x="2424" y="832"/>
              <a:ext cx="3104" cy="1"/>
            </a:xfrm>
            <a:custGeom>
              <a:avLst/>
              <a:gdLst>
                <a:gd name="T0" fmla="*/ 0 w 3104"/>
                <a:gd name="T1" fmla="*/ 0 h 1"/>
                <a:gd name="T2" fmla="*/ 3104 w 3104"/>
                <a:gd name="T3" fmla="*/ 0 h 1"/>
                <a:gd name="T4" fmla="*/ 0 60000 65536"/>
                <a:gd name="T5" fmla="*/ 0 60000 65536"/>
                <a:gd name="T6" fmla="*/ 0 w 3104"/>
                <a:gd name="T7" fmla="*/ 0 h 1"/>
                <a:gd name="T8" fmla="*/ 3104 w 310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04" h="1">
                  <a:moveTo>
                    <a:pt x="0" y="0"/>
                  </a:moveTo>
                  <a:lnTo>
                    <a:pt x="3104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9" name="Freeform 20"/>
            <p:cNvSpPr>
              <a:spLocks/>
            </p:cNvSpPr>
            <p:nvPr/>
          </p:nvSpPr>
          <p:spPr bwMode="auto">
            <a:xfrm>
              <a:off x="2432" y="656"/>
              <a:ext cx="3092" cy="8"/>
            </a:xfrm>
            <a:custGeom>
              <a:avLst/>
              <a:gdLst>
                <a:gd name="T0" fmla="*/ 0 w 3092"/>
                <a:gd name="T1" fmla="*/ 8 h 8"/>
                <a:gd name="T2" fmla="*/ 3092 w 3092"/>
                <a:gd name="T3" fmla="*/ 0 h 8"/>
                <a:gd name="T4" fmla="*/ 0 60000 65536"/>
                <a:gd name="T5" fmla="*/ 0 60000 65536"/>
                <a:gd name="T6" fmla="*/ 0 w 3092"/>
                <a:gd name="T7" fmla="*/ 0 h 8"/>
                <a:gd name="T8" fmla="*/ 3092 w 3092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92" h="8">
                  <a:moveTo>
                    <a:pt x="0" y="8"/>
                  </a:moveTo>
                  <a:lnTo>
                    <a:pt x="3092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0" name="Freeform 21"/>
            <p:cNvSpPr>
              <a:spLocks/>
            </p:cNvSpPr>
            <p:nvPr/>
          </p:nvSpPr>
          <p:spPr bwMode="auto">
            <a:xfrm>
              <a:off x="2440" y="472"/>
              <a:ext cx="3088" cy="12"/>
            </a:xfrm>
            <a:custGeom>
              <a:avLst/>
              <a:gdLst>
                <a:gd name="T0" fmla="*/ 0 w 3088"/>
                <a:gd name="T1" fmla="*/ 0 h 12"/>
                <a:gd name="T2" fmla="*/ 3088 w 3088"/>
                <a:gd name="T3" fmla="*/ 12 h 12"/>
                <a:gd name="T4" fmla="*/ 0 60000 65536"/>
                <a:gd name="T5" fmla="*/ 0 60000 65536"/>
                <a:gd name="T6" fmla="*/ 0 w 3088"/>
                <a:gd name="T7" fmla="*/ 0 h 12"/>
                <a:gd name="T8" fmla="*/ 3088 w 3088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88" h="12">
                  <a:moveTo>
                    <a:pt x="0" y="0"/>
                  </a:moveTo>
                  <a:lnTo>
                    <a:pt x="3088" y="1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1" name="Freeform 22"/>
            <p:cNvSpPr>
              <a:spLocks/>
            </p:cNvSpPr>
            <p:nvPr/>
          </p:nvSpPr>
          <p:spPr bwMode="auto">
            <a:xfrm>
              <a:off x="2416" y="3644"/>
              <a:ext cx="3116" cy="1"/>
            </a:xfrm>
            <a:custGeom>
              <a:avLst/>
              <a:gdLst>
                <a:gd name="T0" fmla="*/ 0 w 3116"/>
                <a:gd name="T1" fmla="*/ 0 h 1"/>
                <a:gd name="T2" fmla="*/ 3116 w 3116"/>
                <a:gd name="T3" fmla="*/ 0 h 1"/>
                <a:gd name="T4" fmla="*/ 0 60000 65536"/>
                <a:gd name="T5" fmla="*/ 0 60000 65536"/>
                <a:gd name="T6" fmla="*/ 0 w 3116"/>
                <a:gd name="T7" fmla="*/ 0 h 1"/>
                <a:gd name="T8" fmla="*/ 3116 w 311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16" h="1">
                  <a:moveTo>
                    <a:pt x="0" y="0"/>
                  </a:moveTo>
                  <a:lnTo>
                    <a:pt x="3116" y="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2" name="Freeform 23"/>
            <p:cNvSpPr>
              <a:spLocks/>
            </p:cNvSpPr>
            <p:nvPr/>
          </p:nvSpPr>
          <p:spPr bwMode="auto">
            <a:xfrm>
              <a:off x="5528" y="488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3" name="Freeform 24"/>
            <p:cNvSpPr>
              <a:spLocks/>
            </p:cNvSpPr>
            <p:nvPr/>
          </p:nvSpPr>
          <p:spPr bwMode="auto">
            <a:xfrm>
              <a:off x="5332" y="480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4" name="Freeform 25"/>
            <p:cNvSpPr>
              <a:spLocks/>
            </p:cNvSpPr>
            <p:nvPr/>
          </p:nvSpPr>
          <p:spPr bwMode="auto">
            <a:xfrm>
              <a:off x="5136" y="480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5" name="Freeform 26"/>
            <p:cNvSpPr>
              <a:spLocks/>
            </p:cNvSpPr>
            <p:nvPr/>
          </p:nvSpPr>
          <p:spPr bwMode="auto">
            <a:xfrm>
              <a:off x="4944" y="480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6" name="Freeform 27"/>
            <p:cNvSpPr>
              <a:spLocks/>
            </p:cNvSpPr>
            <p:nvPr/>
          </p:nvSpPr>
          <p:spPr bwMode="auto">
            <a:xfrm>
              <a:off x="4748" y="476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7" name="Freeform 28"/>
            <p:cNvSpPr>
              <a:spLocks/>
            </p:cNvSpPr>
            <p:nvPr/>
          </p:nvSpPr>
          <p:spPr bwMode="auto">
            <a:xfrm>
              <a:off x="4544" y="472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8" name="Freeform 29"/>
            <p:cNvSpPr>
              <a:spLocks/>
            </p:cNvSpPr>
            <p:nvPr/>
          </p:nvSpPr>
          <p:spPr bwMode="auto">
            <a:xfrm>
              <a:off x="4360" y="488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9" name="Freeform 30"/>
            <p:cNvSpPr>
              <a:spLocks/>
            </p:cNvSpPr>
            <p:nvPr/>
          </p:nvSpPr>
          <p:spPr bwMode="auto">
            <a:xfrm>
              <a:off x="4168" y="488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0" name="Freeform 31"/>
            <p:cNvSpPr>
              <a:spLocks/>
            </p:cNvSpPr>
            <p:nvPr/>
          </p:nvSpPr>
          <p:spPr bwMode="auto">
            <a:xfrm>
              <a:off x="3776" y="464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1" name="Freeform 32"/>
            <p:cNvSpPr>
              <a:spLocks/>
            </p:cNvSpPr>
            <p:nvPr/>
          </p:nvSpPr>
          <p:spPr bwMode="auto">
            <a:xfrm>
              <a:off x="3584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2" name="Freeform 33"/>
            <p:cNvSpPr>
              <a:spLocks/>
            </p:cNvSpPr>
            <p:nvPr/>
          </p:nvSpPr>
          <p:spPr bwMode="auto">
            <a:xfrm>
              <a:off x="3392" y="484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3" name="Freeform 34"/>
            <p:cNvSpPr>
              <a:spLocks/>
            </p:cNvSpPr>
            <p:nvPr/>
          </p:nvSpPr>
          <p:spPr bwMode="auto">
            <a:xfrm>
              <a:off x="3192" y="480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4" name="Freeform 35"/>
            <p:cNvSpPr>
              <a:spLocks/>
            </p:cNvSpPr>
            <p:nvPr/>
          </p:nvSpPr>
          <p:spPr bwMode="auto">
            <a:xfrm>
              <a:off x="3004" y="480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5" name="Freeform 36"/>
            <p:cNvSpPr>
              <a:spLocks/>
            </p:cNvSpPr>
            <p:nvPr/>
          </p:nvSpPr>
          <p:spPr bwMode="auto">
            <a:xfrm>
              <a:off x="2812" y="480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86" name="Freeform 37"/>
            <p:cNvSpPr>
              <a:spLocks/>
            </p:cNvSpPr>
            <p:nvPr/>
          </p:nvSpPr>
          <p:spPr bwMode="auto">
            <a:xfrm>
              <a:off x="2616" y="480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5" name="Line 38"/>
          <p:cNvSpPr>
            <a:spLocks noChangeShapeType="1"/>
          </p:cNvSpPr>
          <p:nvPr/>
        </p:nvSpPr>
        <p:spPr bwMode="auto">
          <a:xfrm>
            <a:off x="3924300" y="4141788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6" name="Line 39"/>
          <p:cNvSpPr>
            <a:spLocks noChangeShapeType="1"/>
          </p:cNvSpPr>
          <p:nvPr/>
        </p:nvSpPr>
        <p:spPr bwMode="auto">
          <a:xfrm flipV="1">
            <a:off x="6300788" y="765175"/>
            <a:ext cx="0" cy="5040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Text Box 40"/>
          <p:cNvSpPr txBox="1">
            <a:spLocks noChangeArrowheads="1"/>
          </p:cNvSpPr>
          <p:nvPr/>
        </p:nvSpPr>
        <p:spPr bwMode="auto">
          <a:xfrm>
            <a:off x="6516688" y="3284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2265" name="AutoShape 4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5013325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3</a:t>
            </a:r>
          </a:p>
        </p:txBody>
      </p:sp>
      <p:sp>
        <p:nvSpPr>
          <p:cNvPr id="52266" name="AutoShape 4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3933825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2</a:t>
            </a:r>
          </a:p>
        </p:txBody>
      </p:sp>
      <p:sp>
        <p:nvSpPr>
          <p:cNvPr id="52267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0825" y="2997200"/>
            <a:ext cx="360363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1</a:t>
            </a:r>
          </a:p>
        </p:txBody>
      </p:sp>
      <p:sp>
        <p:nvSpPr>
          <p:cNvPr id="5131" name="AutoShape 4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157427" y="6092825"/>
            <a:ext cx="576263" cy="576263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5133" name="Text Box 46"/>
          <p:cNvSpPr txBox="1">
            <a:spLocks noChangeArrowheads="1"/>
          </p:cNvSpPr>
          <p:nvPr/>
        </p:nvSpPr>
        <p:spPr bwMode="auto">
          <a:xfrm>
            <a:off x="0" y="21101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Calibri" pitchFamily="34" charset="0"/>
              </a:rPr>
              <a:t>            На рисунке </a:t>
            </a:r>
            <a:r>
              <a:rPr lang="ru-RU" sz="2400" dirty="0" smtClean="0">
                <a:latin typeface="Calibri" pitchFamily="34" charset="0"/>
              </a:rPr>
              <a:t>изображены  графики функций  </a:t>
            </a:r>
            <a:r>
              <a:rPr lang="ru-RU" sz="2400" dirty="0" err="1">
                <a:latin typeface="Calibri" pitchFamily="34" charset="0"/>
              </a:rPr>
              <a:t>у=</a:t>
            </a:r>
            <a:r>
              <a:rPr lang="ru-RU" sz="2400" dirty="0">
                <a:latin typeface="Calibri" pitchFamily="34" charset="0"/>
              </a:rPr>
              <a:t> х</a:t>
            </a:r>
            <a:r>
              <a:rPr lang="ru-RU" sz="2400" baseline="30000" dirty="0">
                <a:latin typeface="Calibri" pitchFamily="34" charset="0"/>
              </a:rPr>
              <a:t>3</a:t>
            </a:r>
            <a:r>
              <a:rPr lang="ru-RU" sz="2400" dirty="0">
                <a:latin typeface="Calibri" pitchFamily="34" charset="0"/>
              </a:rPr>
              <a:t>  </a:t>
            </a:r>
            <a:r>
              <a:rPr lang="ru-RU" sz="2400" dirty="0" smtClean="0">
                <a:latin typeface="Calibri" pitchFamily="34" charset="0"/>
              </a:rPr>
              <a:t>и  у=2х+4</a:t>
            </a:r>
            <a:endParaRPr lang="ru-RU" sz="2400" dirty="0">
              <a:latin typeface="Calibri" pitchFamily="34" charset="0"/>
            </a:endParaRPr>
          </a:p>
          <a:p>
            <a:r>
              <a:rPr lang="ru-RU" sz="2400" dirty="0">
                <a:latin typeface="Calibri" pitchFamily="34" charset="0"/>
              </a:rPr>
              <a:t> </a:t>
            </a:r>
            <a:r>
              <a:rPr lang="ru-RU" sz="2400" dirty="0" smtClean="0">
                <a:latin typeface="Calibri" pitchFamily="34" charset="0"/>
              </a:rPr>
              <a:t>           Используя </a:t>
            </a:r>
            <a:r>
              <a:rPr lang="ru-RU" sz="2400" dirty="0">
                <a:latin typeface="Calibri" pitchFamily="34" charset="0"/>
              </a:rPr>
              <a:t>графики решите </a:t>
            </a:r>
          </a:p>
          <a:p>
            <a:r>
              <a:rPr lang="ru-RU" sz="24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Calibri" pitchFamily="34" charset="0"/>
              </a:rPr>
              <a:t>             </a:t>
            </a:r>
            <a:r>
              <a:rPr lang="ru-RU" sz="2400" dirty="0">
                <a:solidFill>
                  <a:srgbClr val="FF0000"/>
                </a:solidFill>
                <a:latin typeface="Calibri" pitchFamily="34" charset="0"/>
              </a:rPr>
              <a:t>систему уравнений</a:t>
            </a:r>
            <a:r>
              <a:rPr lang="ru-RU" sz="2400" dirty="0">
                <a:latin typeface="Calibri" pitchFamily="34" charset="0"/>
              </a:rPr>
              <a:t>  </a:t>
            </a:r>
          </a:p>
        </p:txBody>
      </p:sp>
      <p:sp>
        <p:nvSpPr>
          <p:cNvPr id="52271" name="AutoShape 4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6021388"/>
            <a:ext cx="360362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Calibri" pitchFamily="34" charset="0"/>
              </a:rPr>
              <a:t>4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5135" name="Freeform 48"/>
          <p:cNvSpPr>
            <a:spLocks/>
          </p:cNvSpPr>
          <p:nvPr/>
        </p:nvSpPr>
        <p:spPr bwMode="auto">
          <a:xfrm>
            <a:off x="4584700" y="1219200"/>
            <a:ext cx="2730500" cy="5003800"/>
          </a:xfrm>
          <a:custGeom>
            <a:avLst/>
            <a:gdLst>
              <a:gd name="T0" fmla="*/ 2147483647 w 1720"/>
              <a:gd name="T1" fmla="*/ 0 h 3152"/>
              <a:gd name="T2" fmla="*/ 0 w 1720"/>
              <a:gd name="T3" fmla="*/ 2147483647 h 3152"/>
              <a:gd name="T4" fmla="*/ 0 60000 65536"/>
              <a:gd name="T5" fmla="*/ 0 60000 65536"/>
              <a:gd name="T6" fmla="*/ 0 w 1720"/>
              <a:gd name="T7" fmla="*/ 0 h 3152"/>
              <a:gd name="T8" fmla="*/ 1720 w 1720"/>
              <a:gd name="T9" fmla="*/ 3152 h 31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20" h="3152">
                <a:moveTo>
                  <a:pt x="1720" y="0"/>
                </a:moveTo>
                <a:lnTo>
                  <a:pt x="0" y="315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73" name="AutoShape 49"/>
          <p:cNvSpPr>
            <a:spLocks noChangeArrowheads="1"/>
          </p:cNvSpPr>
          <p:nvPr/>
        </p:nvSpPr>
        <p:spPr bwMode="auto">
          <a:xfrm>
            <a:off x="2916238" y="3357563"/>
            <a:ext cx="2160587" cy="576262"/>
          </a:xfrm>
          <a:prstGeom prst="wedgeEllipseCallout">
            <a:avLst>
              <a:gd name="adj1" fmla="val -95773"/>
              <a:gd name="adj2" fmla="val 86088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ПОДУМАЙ!</a:t>
            </a:r>
          </a:p>
        </p:txBody>
      </p:sp>
      <p:sp>
        <p:nvSpPr>
          <p:cNvPr id="52274" name="AutoShape 50"/>
          <p:cNvSpPr>
            <a:spLocks noChangeArrowheads="1"/>
          </p:cNvSpPr>
          <p:nvPr/>
        </p:nvSpPr>
        <p:spPr bwMode="auto">
          <a:xfrm>
            <a:off x="4211638" y="5876925"/>
            <a:ext cx="2087562" cy="647700"/>
          </a:xfrm>
          <a:prstGeom prst="wedgeEllipseCallout">
            <a:avLst>
              <a:gd name="adj1" fmla="val -111977"/>
              <a:gd name="adj2" fmla="val 16421"/>
            </a:avLst>
          </a:prstGeom>
          <a:gradFill rotWithShape="1">
            <a:gsLst>
              <a:gs pos="0">
                <a:srgbClr val="66FFFF"/>
              </a:gs>
              <a:gs pos="50000">
                <a:srgbClr val="FFFFFF"/>
              </a:gs>
              <a:gs pos="100000">
                <a:srgbClr val="66FF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b="1">
                <a:latin typeface="Calibri" pitchFamily="34" charset="0"/>
              </a:rPr>
              <a:t>ПОДУМАЙ!</a:t>
            </a:r>
          </a:p>
        </p:txBody>
      </p:sp>
      <p:sp>
        <p:nvSpPr>
          <p:cNvPr id="5138" name="Text Box 51"/>
          <p:cNvSpPr txBox="1">
            <a:spLocks noChangeArrowheads="1"/>
          </p:cNvSpPr>
          <p:nvPr/>
        </p:nvSpPr>
        <p:spPr bwMode="auto">
          <a:xfrm rot="-3550340">
            <a:off x="4500562" y="4797426"/>
            <a:ext cx="118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Calibri" pitchFamily="34" charset="0"/>
              </a:rPr>
              <a:t>у=2х+4</a:t>
            </a:r>
          </a:p>
        </p:txBody>
      </p:sp>
      <p:sp>
        <p:nvSpPr>
          <p:cNvPr id="5139" name="Text Box 52"/>
          <p:cNvSpPr txBox="1">
            <a:spLocks noChangeArrowheads="1"/>
          </p:cNvSpPr>
          <p:nvPr/>
        </p:nvSpPr>
        <p:spPr bwMode="auto">
          <a:xfrm>
            <a:off x="6300788" y="836613"/>
            <a:ext cx="842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 </a:t>
            </a:r>
            <a:r>
              <a:rPr lang="ru-RU" sz="2400">
                <a:latin typeface="Calibri" pitchFamily="34" charset="0"/>
              </a:rPr>
              <a:t>у=х</a:t>
            </a:r>
            <a:r>
              <a:rPr lang="ru-RU" sz="2400" baseline="30000">
                <a:latin typeface="Calibri" pitchFamily="34" charset="0"/>
              </a:rPr>
              <a:t>3</a:t>
            </a:r>
            <a:endParaRPr lang="ru-RU">
              <a:latin typeface="Calibri" pitchFamily="34" charset="0"/>
            </a:endParaRPr>
          </a:p>
        </p:txBody>
      </p:sp>
      <p:sp>
        <p:nvSpPr>
          <p:cNvPr id="5140" name="Text Box 53"/>
          <p:cNvSpPr txBox="1">
            <a:spLocks noChangeArrowheads="1"/>
          </p:cNvSpPr>
          <p:nvPr/>
        </p:nvSpPr>
        <p:spPr bwMode="auto">
          <a:xfrm>
            <a:off x="6523038" y="4141788"/>
            <a:ext cx="215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1   2   3  4   5   6   7</a:t>
            </a:r>
          </a:p>
        </p:txBody>
      </p:sp>
      <p:sp>
        <p:nvSpPr>
          <p:cNvPr id="5141" name="Text Box 54"/>
          <p:cNvSpPr txBox="1">
            <a:spLocks noChangeArrowheads="1"/>
          </p:cNvSpPr>
          <p:nvPr/>
        </p:nvSpPr>
        <p:spPr bwMode="auto">
          <a:xfrm>
            <a:off x="3995738" y="41417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-7 -6 -5 -4  -3  -2  -1</a:t>
            </a:r>
          </a:p>
        </p:txBody>
      </p:sp>
      <p:sp>
        <p:nvSpPr>
          <p:cNvPr id="5142" name="Text Box 55"/>
          <p:cNvSpPr txBox="1">
            <a:spLocks noChangeArrowheads="1"/>
          </p:cNvSpPr>
          <p:nvPr/>
        </p:nvSpPr>
        <p:spPr bwMode="auto">
          <a:xfrm>
            <a:off x="6061075" y="1700213"/>
            <a:ext cx="31115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8</a:t>
            </a:r>
          </a:p>
          <a:p>
            <a:r>
              <a:rPr lang="ru-RU" b="1">
                <a:latin typeface="Calibri" pitchFamily="34" charset="0"/>
              </a:rPr>
              <a:t>7</a:t>
            </a:r>
          </a:p>
          <a:p>
            <a:r>
              <a:rPr lang="ru-RU" b="1">
                <a:latin typeface="Calibri" pitchFamily="34" charset="0"/>
              </a:rPr>
              <a:t>6</a:t>
            </a:r>
          </a:p>
          <a:p>
            <a:r>
              <a:rPr lang="ru-RU" b="1">
                <a:latin typeface="Calibri" pitchFamily="34" charset="0"/>
              </a:rPr>
              <a:t>5</a:t>
            </a:r>
          </a:p>
          <a:p>
            <a:r>
              <a:rPr lang="ru-RU" b="1">
                <a:latin typeface="Calibri" pitchFamily="34" charset="0"/>
              </a:rPr>
              <a:t>4</a:t>
            </a:r>
          </a:p>
          <a:p>
            <a:r>
              <a:rPr lang="ru-RU" b="1">
                <a:latin typeface="Calibri" pitchFamily="34" charset="0"/>
              </a:rPr>
              <a:t>3</a:t>
            </a:r>
          </a:p>
          <a:p>
            <a:r>
              <a:rPr lang="ru-RU" b="1">
                <a:latin typeface="Calibri" pitchFamily="34" charset="0"/>
              </a:rPr>
              <a:t>2</a:t>
            </a:r>
          </a:p>
          <a:p>
            <a:r>
              <a:rPr lang="ru-RU" b="1">
                <a:latin typeface="Calibri" pitchFamily="34" charset="0"/>
              </a:rPr>
              <a:t>1</a:t>
            </a:r>
          </a:p>
        </p:txBody>
      </p:sp>
      <p:sp>
        <p:nvSpPr>
          <p:cNvPr id="5143" name="Text Box 56"/>
          <p:cNvSpPr txBox="1">
            <a:spLocks noChangeArrowheads="1"/>
          </p:cNvSpPr>
          <p:nvPr/>
        </p:nvSpPr>
        <p:spPr bwMode="auto">
          <a:xfrm>
            <a:off x="6200775" y="4222750"/>
            <a:ext cx="3873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-1</a:t>
            </a:r>
          </a:p>
          <a:p>
            <a:r>
              <a:rPr lang="ru-RU" b="1">
                <a:latin typeface="Calibri" pitchFamily="34" charset="0"/>
              </a:rPr>
              <a:t>-2</a:t>
            </a:r>
          </a:p>
          <a:p>
            <a:r>
              <a:rPr lang="ru-RU" b="1">
                <a:latin typeface="Calibri" pitchFamily="34" charset="0"/>
              </a:rPr>
              <a:t>-3</a:t>
            </a:r>
          </a:p>
          <a:p>
            <a:r>
              <a:rPr lang="ru-RU" b="1">
                <a:latin typeface="Calibri" pitchFamily="34" charset="0"/>
              </a:rPr>
              <a:t>-4</a:t>
            </a:r>
          </a:p>
          <a:p>
            <a:r>
              <a:rPr lang="ru-RU" b="1">
                <a:latin typeface="Calibri" pitchFamily="34" charset="0"/>
              </a:rPr>
              <a:t>-5</a:t>
            </a:r>
          </a:p>
          <a:p>
            <a:r>
              <a:rPr lang="ru-RU" b="1">
                <a:latin typeface="Calibri" pitchFamily="34" charset="0"/>
              </a:rPr>
              <a:t>-6</a:t>
            </a:r>
          </a:p>
          <a:p>
            <a:r>
              <a:rPr lang="ru-RU" b="1">
                <a:latin typeface="Calibri" pitchFamily="34" charset="0"/>
              </a:rPr>
              <a:t>-7</a:t>
            </a:r>
          </a:p>
        </p:txBody>
      </p:sp>
      <p:sp>
        <p:nvSpPr>
          <p:cNvPr id="5144" name="Text Box 57"/>
          <p:cNvSpPr txBox="1">
            <a:spLocks noChangeArrowheads="1"/>
          </p:cNvSpPr>
          <p:nvPr/>
        </p:nvSpPr>
        <p:spPr bwMode="auto">
          <a:xfrm>
            <a:off x="755650" y="4941888"/>
            <a:ext cx="1130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(2; 8)</a:t>
            </a:r>
          </a:p>
        </p:txBody>
      </p:sp>
      <p:sp>
        <p:nvSpPr>
          <p:cNvPr id="5145" name="Text Box 58"/>
          <p:cNvSpPr txBox="1">
            <a:spLocks noChangeArrowheads="1"/>
          </p:cNvSpPr>
          <p:nvPr/>
        </p:nvSpPr>
        <p:spPr bwMode="auto">
          <a:xfrm>
            <a:off x="827088" y="3933825"/>
            <a:ext cx="2624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х</a:t>
            </a:r>
            <a:r>
              <a:rPr lang="ru-RU" sz="3200" baseline="-25000">
                <a:latin typeface="Calibri" pitchFamily="34" charset="0"/>
              </a:rPr>
              <a:t>1</a:t>
            </a:r>
            <a:r>
              <a:rPr lang="ru-RU" sz="3200">
                <a:latin typeface="Calibri" pitchFamily="34" charset="0"/>
              </a:rPr>
              <a:t>=-2 ,  х</a:t>
            </a:r>
            <a:r>
              <a:rPr lang="ru-RU" sz="3200" baseline="-25000">
                <a:latin typeface="Calibri" pitchFamily="34" charset="0"/>
              </a:rPr>
              <a:t>2</a:t>
            </a:r>
            <a:r>
              <a:rPr lang="ru-RU" sz="3200">
                <a:latin typeface="Calibri" pitchFamily="34" charset="0"/>
              </a:rPr>
              <a:t>=2; </a:t>
            </a:r>
          </a:p>
        </p:txBody>
      </p:sp>
      <p:sp>
        <p:nvSpPr>
          <p:cNvPr id="52283" name="AutoShape 59"/>
          <p:cNvSpPr>
            <a:spLocks noChangeArrowheads="1"/>
          </p:cNvSpPr>
          <p:nvPr/>
        </p:nvSpPr>
        <p:spPr bwMode="auto">
          <a:xfrm>
            <a:off x="2700338" y="2708275"/>
            <a:ext cx="2160587" cy="576263"/>
          </a:xfrm>
          <a:prstGeom prst="wedgeEllipseCallout">
            <a:avLst>
              <a:gd name="adj1" fmla="val -92394"/>
              <a:gd name="adj2" fmla="val 80301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ПОДУМАЙ!</a:t>
            </a:r>
          </a:p>
        </p:txBody>
      </p:sp>
      <p:sp>
        <p:nvSpPr>
          <p:cNvPr id="5147" name="AutoShape 6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639175" y="200636"/>
            <a:ext cx="504825" cy="50323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8" name="Text Box 61"/>
          <p:cNvSpPr txBox="1">
            <a:spLocks noChangeArrowheads="1"/>
          </p:cNvSpPr>
          <p:nvPr/>
        </p:nvSpPr>
        <p:spPr bwMode="auto">
          <a:xfrm>
            <a:off x="684213" y="6021388"/>
            <a:ext cx="2681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Нет решений</a:t>
            </a:r>
          </a:p>
        </p:txBody>
      </p:sp>
      <p:sp>
        <p:nvSpPr>
          <p:cNvPr id="5149" name="Text Box 62"/>
          <p:cNvSpPr txBox="1">
            <a:spLocks noChangeArrowheads="1"/>
          </p:cNvSpPr>
          <p:nvPr/>
        </p:nvSpPr>
        <p:spPr bwMode="auto">
          <a:xfrm>
            <a:off x="684213" y="2997200"/>
            <a:ext cx="1301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Calibri" pitchFamily="34" charset="0"/>
              </a:rPr>
              <a:t>х = 2  </a:t>
            </a:r>
          </a:p>
        </p:txBody>
      </p:sp>
      <p:sp>
        <p:nvSpPr>
          <p:cNvPr id="52292" name="AutoShape 68"/>
          <p:cNvSpPr>
            <a:spLocks noChangeArrowheads="1"/>
          </p:cNvSpPr>
          <p:nvPr/>
        </p:nvSpPr>
        <p:spPr bwMode="auto">
          <a:xfrm>
            <a:off x="2195513" y="4508500"/>
            <a:ext cx="1944687" cy="720725"/>
          </a:xfrm>
          <a:prstGeom prst="wedgeEllipseCallout">
            <a:avLst>
              <a:gd name="adj1" fmla="val -74569"/>
              <a:gd name="adj2" fmla="val 92954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ВЕРНО!</a:t>
            </a:r>
          </a:p>
        </p:txBody>
      </p:sp>
      <p:sp>
        <p:nvSpPr>
          <p:cNvPr id="5151" name="Freeform 69"/>
          <p:cNvSpPr>
            <a:spLocks/>
          </p:cNvSpPr>
          <p:nvPr/>
        </p:nvSpPr>
        <p:spPr bwMode="auto">
          <a:xfrm>
            <a:off x="5651500" y="762000"/>
            <a:ext cx="1485900" cy="5980113"/>
          </a:xfrm>
          <a:custGeom>
            <a:avLst/>
            <a:gdLst>
              <a:gd name="T0" fmla="*/ 2147483647 w 936"/>
              <a:gd name="T1" fmla="*/ 0 h 3767"/>
              <a:gd name="T2" fmla="*/ 2147483647 w 936"/>
              <a:gd name="T3" fmla="*/ 2147483647 h 3767"/>
              <a:gd name="T4" fmla="*/ 2147483647 w 936"/>
              <a:gd name="T5" fmla="*/ 2147483647 h 3767"/>
              <a:gd name="T6" fmla="*/ 2147483647 w 936"/>
              <a:gd name="T7" fmla="*/ 2147483647 h 3767"/>
              <a:gd name="T8" fmla="*/ 2147483647 w 936"/>
              <a:gd name="T9" fmla="*/ 2147483647 h 3767"/>
              <a:gd name="T10" fmla="*/ 2147483647 w 936"/>
              <a:gd name="T11" fmla="*/ 2147483647 h 3767"/>
              <a:gd name="T12" fmla="*/ 2147483647 w 936"/>
              <a:gd name="T13" fmla="*/ 2147483647 h 3767"/>
              <a:gd name="T14" fmla="*/ 0 w 936"/>
              <a:gd name="T15" fmla="*/ 2147483647 h 376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6"/>
              <a:gd name="T25" fmla="*/ 0 h 3767"/>
              <a:gd name="T26" fmla="*/ 936 w 936"/>
              <a:gd name="T27" fmla="*/ 3767 h 376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6" h="3767">
                <a:moveTo>
                  <a:pt x="936" y="0"/>
                </a:moveTo>
                <a:cubicBezTo>
                  <a:pt x="916" y="121"/>
                  <a:pt x="848" y="504"/>
                  <a:pt x="816" y="728"/>
                </a:cubicBezTo>
                <a:cubicBezTo>
                  <a:pt x="784" y="952"/>
                  <a:pt x="779" y="1144"/>
                  <a:pt x="744" y="1344"/>
                </a:cubicBezTo>
                <a:cubicBezTo>
                  <a:pt x="709" y="1544"/>
                  <a:pt x="661" y="1799"/>
                  <a:pt x="608" y="1928"/>
                </a:cubicBezTo>
                <a:cubicBezTo>
                  <a:pt x="555" y="2057"/>
                  <a:pt x="483" y="2060"/>
                  <a:pt x="424" y="2120"/>
                </a:cubicBezTo>
                <a:cubicBezTo>
                  <a:pt x="365" y="2180"/>
                  <a:pt x="301" y="2185"/>
                  <a:pt x="256" y="2288"/>
                </a:cubicBezTo>
                <a:cubicBezTo>
                  <a:pt x="211" y="2391"/>
                  <a:pt x="195" y="2490"/>
                  <a:pt x="152" y="2736"/>
                </a:cubicBezTo>
                <a:cubicBezTo>
                  <a:pt x="109" y="2982"/>
                  <a:pt x="32" y="3552"/>
                  <a:pt x="0" y="3767"/>
                </a:cubicBezTo>
              </a:path>
            </a:pathLst>
          </a:custGeom>
          <a:noFill/>
          <a:ln w="28575">
            <a:solidFill>
              <a:srgbClr val="CC00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89" name="Oval 65"/>
          <p:cNvSpPr>
            <a:spLocks noChangeArrowheads="1"/>
          </p:cNvSpPr>
          <p:nvPr/>
        </p:nvSpPr>
        <p:spPr bwMode="auto">
          <a:xfrm>
            <a:off x="6877050" y="1846263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5122" name="Object 70"/>
          <p:cNvGraphicFramePr>
            <a:graphicFrameLocks noChangeAspect="1"/>
          </p:cNvGraphicFramePr>
          <p:nvPr/>
        </p:nvGraphicFramePr>
        <p:xfrm>
          <a:off x="592138" y="1503608"/>
          <a:ext cx="1862137" cy="1179512"/>
        </p:xfrm>
        <a:graphic>
          <a:graphicData uri="http://schemas.openxmlformats.org/presentationml/2006/ole">
            <p:oleObj spid="_x0000_s41986" name="Формула" r:id="rId3" imgW="761760" imgH="48240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5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2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2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2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6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52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271"/>
                  </p:tgtEl>
                </p:cond>
              </p:nextCondLst>
            </p:seq>
          </p:childTnLst>
        </p:cTn>
      </p:par>
    </p:tnLst>
    <p:bldLst>
      <p:bldP spid="52273" grpId="0" animBg="1"/>
      <p:bldP spid="52273" grpId="1" animBg="1"/>
      <p:bldP spid="52274" grpId="0" animBg="1"/>
      <p:bldP spid="52283" grpId="0" animBg="1"/>
      <p:bldP spid="52283" grpId="1" animBg="1"/>
      <p:bldP spid="52292" grpId="0" animBg="1"/>
      <p:bldP spid="52289" grpId="0" animBg="1"/>
      <p:bldP spid="5228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377863"/>
            <a:ext cx="7772400" cy="3883069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Эпиграф: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Китайская мудрость: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</a:t>
            </a:r>
            <a:r>
              <a:rPr lang="ru-RU" b="1" dirty="0" smtClean="0"/>
              <a:t>« Я слышу – я забываю,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я </a:t>
            </a:r>
            <a:r>
              <a:rPr lang="ru-RU" b="1" dirty="0" smtClean="0"/>
              <a:t>вижу – запоминаю,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я делаю – я усваиваю»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06" name="Freeform 154"/>
          <p:cNvSpPr>
            <a:spLocks/>
          </p:cNvSpPr>
          <p:nvPr/>
        </p:nvSpPr>
        <p:spPr bwMode="auto">
          <a:xfrm>
            <a:off x="6816725" y="1700213"/>
            <a:ext cx="1200150" cy="941387"/>
          </a:xfrm>
          <a:custGeom>
            <a:avLst/>
            <a:gdLst>
              <a:gd name="T0" fmla="*/ 0 w 536"/>
              <a:gd name="T1" fmla="*/ 2147483647 h 411"/>
              <a:gd name="T2" fmla="*/ 2147483647 w 536"/>
              <a:gd name="T3" fmla="*/ 0 h 411"/>
              <a:gd name="T4" fmla="*/ 2147483647 w 536"/>
              <a:gd name="T5" fmla="*/ 2147483647 h 411"/>
              <a:gd name="T6" fmla="*/ 2147483647 w 536"/>
              <a:gd name="T7" fmla="*/ 2147483647 h 411"/>
              <a:gd name="T8" fmla="*/ 2147483647 w 536"/>
              <a:gd name="T9" fmla="*/ 2147483647 h 411"/>
              <a:gd name="T10" fmla="*/ 0 w 536"/>
              <a:gd name="T11" fmla="*/ 2147483647 h 41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6"/>
              <a:gd name="T19" fmla="*/ 0 h 411"/>
              <a:gd name="T20" fmla="*/ 536 w 536"/>
              <a:gd name="T21" fmla="*/ 411 h 41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6" h="411">
                <a:moveTo>
                  <a:pt x="0" y="411"/>
                </a:moveTo>
                <a:lnTo>
                  <a:pt x="212" y="0"/>
                </a:lnTo>
                <a:lnTo>
                  <a:pt x="484" y="45"/>
                </a:lnTo>
                <a:lnTo>
                  <a:pt x="529" y="181"/>
                </a:lnTo>
                <a:lnTo>
                  <a:pt x="536" y="387"/>
                </a:lnTo>
                <a:lnTo>
                  <a:pt x="0" y="411"/>
                </a:lnTo>
                <a:close/>
              </a:path>
            </a:pathLst>
          </a:cu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305" name="Freeform 153"/>
          <p:cNvSpPr>
            <a:spLocks/>
          </p:cNvSpPr>
          <p:nvPr/>
        </p:nvSpPr>
        <p:spPr bwMode="auto">
          <a:xfrm>
            <a:off x="7620000" y="1700213"/>
            <a:ext cx="1200150" cy="941387"/>
          </a:xfrm>
          <a:custGeom>
            <a:avLst/>
            <a:gdLst>
              <a:gd name="T0" fmla="*/ 0 w 536"/>
              <a:gd name="T1" fmla="*/ 2147483647 h 411"/>
              <a:gd name="T2" fmla="*/ 2147483647 w 536"/>
              <a:gd name="T3" fmla="*/ 0 h 411"/>
              <a:gd name="T4" fmla="*/ 2147483647 w 536"/>
              <a:gd name="T5" fmla="*/ 2147483647 h 411"/>
              <a:gd name="T6" fmla="*/ 2147483647 w 536"/>
              <a:gd name="T7" fmla="*/ 2147483647 h 411"/>
              <a:gd name="T8" fmla="*/ 2147483647 w 536"/>
              <a:gd name="T9" fmla="*/ 2147483647 h 411"/>
              <a:gd name="T10" fmla="*/ 0 w 536"/>
              <a:gd name="T11" fmla="*/ 2147483647 h 41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36"/>
              <a:gd name="T19" fmla="*/ 0 h 411"/>
              <a:gd name="T20" fmla="*/ 536 w 536"/>
              <a:gd name="T21" fmla="*/ 411 h 41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36" h="411">
                <a:moveTo>
                  <a:pt x="0" y="411"/>
                </a:moveTo>
                <a:lnTo>
                  <a:pt x="212" y="0"/>
                </a:lnTo>
                <a:lnTo>
                  <a:pt x="484" y="45"/>
                </a:lnTo>
                <a:lnTo>
                  <a:pt x="529" y="181"/>
                </a:lnTo>
                <a:lnTo>
                  <a:pt x="536" y="387"/>
                </a:lnTo>
                <a:lnTo>
                  <a:pt x="0" y="411"/>
                </a:lnTo>
                <a:close/>
              </a:path>
            </a:pathLst>
          </a:cu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84888" y="908050"/>
            <a:ext cx="2663825" cy="2519363"/>
            <a:chOff x="748" y="2160"/>
            <a:chExt cx="1678" cy="1587"/>
          </a:xfrm>
        </p:grpSpPr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6271" name="Line 29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2" name="Line 30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3" name="Line 31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4" name="Line 32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5" name="Line 33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6" name="Line 34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7" name="Line 35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8" name="Line 36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79" name="Line 37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0" name="Line 38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1" name="Line 39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2" name="Line 40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3" name="Line 41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4" name="Line 42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5" name="Line 43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6" name="Line 44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7" name="Line 45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8" name="Line 46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89" name="Line 47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90" name="Line 48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91" name="Line 49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269" name="Line 50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0" name="Line 51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302" name="Oval 150"/>
          <p:cNvSpPr>
            <a:spLocks noChangeArrowheads="1"/>
          </p:cNvSpPr>
          <p:nvPr/>
        </p:nvSpPr>
        <p:spPr bwMode="auto">
          <a:xfrm>
            <a:off x="900113" y="1557338"/>
            <a:ext cx="360362" cy="5762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9304" name="Oval 152"/>
          <p:cNvSpPr>
            <a:spLocks noChangeArrowheads="1"/>
          </p:cNvSpPr>
          <p:nvPr/>
        </p:nvSpPr>
        <p:spPr bwMode="auto">
          <a:xfrm>
            <a:off x="900113" y="908050"/>
            <a:ext cx="360362" cy="5762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6146" name="Object 120"/>
          <p:cNvGraphicFramePr>
            <a:graphicFrameLocks noChangeAspect="1"/>
          </p:cNvGraphicFramePr>
          <p:nvPr/>
        </p:nvGraphicFramePr>
        <p:xfrm>
          <a:off x="188913" y="1016000"/>
          <a:ext cx="1862137" cy="1117600"/>
        </p:xfrm>
        <a:graphic>
          <a:graphicData uri="http://schemas.openxmlformats.org/presentationml/2006/ole">
            <p:oleObj spid="_x0000_s43010" name="Формула" r:id="rId3" imgW="761760" imgH="457200" progId="Equation.3">
              <p:embed/>
            </p:oleObj>
          </a:graphicData>
        </a:graphic>
      </p:graphicFrame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84888" y="3933825"/>
            <a:ext cx="2592387" cy="2374900"/>
            <a:chOff x="748" y="2251"/>
            <a:chExt cx="1633" cy="1496"/>
          </a:xfrm>
        </p:grpSpPr>
        <p:sp>
          <p:nvSpPr>
            <p:cNvPr id="6247" name="Line 4"/>
            <p:cNvSpPr>
              <a:spLocks noChangeShapeType="1"/>
            </p:cNvSpPr>
            <p:nvPr/>
          </p:nvSpPr>
          <p:spPr bwMode="auto">
            <a:xfrm>
              <a:off x="748" y="2251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8" name="Line 5"/>
            <p:cNvSpPr>
              <a:spLocks noChangeShapeType="1"/>
            </p:cNvSpPr>
            <p:nvPr/>
          </p:nvSpPr>
          <p:spPr bwMode="auto">
            <a:xfrm>
              <a:off x="748" y="3747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9" name="Line 6"/>
            <p:cNvSpPr>
              <a:spLocks noChangeShapeType="1"/>
            </p:cNvSpPr>
            <p:nvPr/>
          </p:nvSpPr>
          <p:spPr bwMode="auto">
            <a:xfrm>
              <a:off x="74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0" name="Line 7"/>
            <p:cNvSpPr>
              <a:spLocks noChangeShapeType="1"/>
            </p:cNvSpPr>
            <p:nvPr/>
          </p:nvSpPr>
          <p:spPr bwMode="auto">
            <a:xfrm>
              <a:off x="2381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1" name="Line 8"/>
            <p:cNvSpPr>
              <a:spLocks noChangeShapeType="1"/>
            </p:cNvSpPr>
            <p:nvPr/>
          </p:nvSpPr>
          <p:spPr bwMode="auto">
            <a:xfrm>
              <a:off x="748" y="2417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2" name="Line 9"/>
            <p:cNvSpPr>
              <a:spLocks noChangeShapeType="1"/>
            </p:cNvSpPr>
            <p:nvPr/>
          </p:nvSpPr>
          <p:spPr bwMode="auto">
            <a:xfrm>
              <a:off x="912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3" name="Line 10"/>
            <p:cNvSpPr>
              <a:spLocks noChangeShapeType="1"/>
            </p:cNvSpPr>
            <p:nvPr/>
          </p:nvSpPr>
          <p:spPr bwMode="auto">
            <a:xfrm>
              <a:off x="1075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4" name="Line 11"/>
            <p:cNvSpPr>
              <a:spLocks noChangeShapeType="1"/>
            </p:cNvSpPr>
            <p:nvPr/>
          </p:nvSpPr>
          <p:spPr bwMode="auto">
            <a:xfrm>
              <a:off x="123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5" name="Line 12"/>
            <p:cNvSpPr>
              <a:spLocks noChangeShapeType="1"/>
            </p:cNvSpPr>
            <p:nvPr/>
          </p:nvSpPr>
          <p:spPr bwMode="auto">
            <a:xfrm>
              <a:off x="1401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6" name="Line 13"/>
            <p:cNvSpPr>
              <a:spLocks noChangeShapeType="1"/>
            </p:cNvSpPr>
            <p:nvPr/>
          </p:nvSpPr>
          <p:spPr bwMode="auto">
            <a:xfrm>
              <a:off x="1565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7" name="Line 14"/>
            <p:cNvSpPr>
              <a:spLocks noChangeShapeType="1"/>
            </p:cNvSpPr>
            <p:nvPr/>
          </p:nvSpPr>
          <p:spPr bwMode="auto">
            <a:xfrm>
              <a:off x="172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8" name="Line 15"/>
            <p:cNvSpPr>
              <a:spLocks noChangeShapeType="1"/>
            </p:cNvSpPr>
            <p:nvPr/>
          </p:nvSpPr>
          <p:spPr bwMode="auto">
            <a:xfrm>
              <a:off x="1892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9" name="Line 16"/>
            <p:cNvSpPr>
              <a:spLocks noChangeShapeType="1"/>
            </p:cNvSpPr>
            <p:nvPr/>
          </p:nvSpPr>
          <p:spPr bwMode="auto">
            <a:xfrm>
              <a:off x="2054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0" name="Line 17"/>
            <p:cNvSpPr>
              <a:spLocks noChangeShapeType="1"/>
            </p:cNvSpPr>
            <p:nvPr/>
          </p:nvSpPr>
          <p:spPr bwMode="auto">
            <a:xfrm>
              <a:off x="221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1" name="Line 18"/>
            <p:cNvSpPr>
              <a:spLocks noChangeShapeType="1"/>
            </p:cNvSpPr>
            <p:nvPr/>
          </p:nvSpPr>
          <p:spPr bwMode="auto">
            <a:xfrm>
              <a:off x="748" y="2583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2" name="Line 19"/>
            <p:cNvSpPr>
              <a:spLocks noChangeShapeType="1"/>
            </p:cNvSpPr>
            <p:nvPr/>
          </p:nvSpPr>
          <p:spPr bwMode="auto">
            <a:xfrm>
              <a:off x="748" y="2749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3" name="Line 20"/>
            <p:cNvSpPr>
              <a:spLocks noChangeShapeType="1"/>
            </p:cNvSpPr>
            <p:nvPr/>
          </p:nvSpPr>
          <p:spPr bwMode="auto">
            <a:xfrm>
              <a:off x="748" y="2916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4" name="Line 21"/>
            <p:cNvSpPr>
              <a:spLocks noChangeShapeType="1"/>
            </p:cNvSpPr>
            <p:nvPr/>
          </p:nvSpPr>
          <p:spPr bwMode="auto">
            <a:xfrm>
              <a:off x="748" y="3082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5" name="Line 22"/>
            <p:cNvSpPr>
              <a:spLocks noChangeShapeType="1"/>
            </p:cNvSpPr>
            <p:nvPr/>
          </p:nvSpPr>
          <p:spPr bwMode="auto">
            <a:xfrm>
              <a:off x="748" y="3249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6" name="Line 23"/>
            <p:cNvSpPr>
              <a:spLocks noChangeShapeType="1"/>
            </p:cNvSpPr>
            <p:nvPr/>
          </p:nvSpPr>
          <p:spPr bwMode="auto">
            <a:xfrm>
              <a:off x="748" y="3415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7" name="Line 24"/>
            <p:cNvSpPr>
              <a:spLocks noChangeShapeType="1"/>
            </p:cNvSpPr>
            <p:nvPr/>
          </p:nvSpPr>
          <p:spPr bwMode="auto">
            <a:xfrm>
              <a:off x="748" y="3581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3" name="Freeform 25"/>
          <p:cNvSpPr>
            <a:spLocks/>
          </p:cNvSpPr>
          <p:nvPr/>
        </p:nvSpPr>
        <p:spPr bwMode="auto">
          <a:xfrm>
            <a:off x="6070600" y="5232400"/>
            <a:ext cx="2692400" cy="12700"/>
          </a:xfrm>
          <a:custGeom>
            <a:avLst/>
            <a:gdLst>
              <a:gd name="T0" fmla="*/ 0 w 1696"/>
              <a:gd name="T1" fmla="*/ 2147483647 h 8"/>
              <a:gd name="T2" fmla="*/ 2147483647 w 1696"/>
              <a:gd name="T3" fmla="*/ 0 h 8"/>
              <a:gd name="T4" fmla="*/ 0 60000 65536"/>
              <a:gd name="T5" fmla="*/ 0 60000 65536"/>
              <a:gd name="T6" fmla="*/ 0 w 1696"/>
              <a:gd name="T7" fmla="*/ 0 h 8"/>
              <a:gd name="T8" fmla="*/ 1696 w 1696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96" h="8">
                <a:moveTo>
                  <a:pt x="0" y="8"/>
                </a:moveTo>
                <a:lnTo>
                  <a:pt x="1696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26"/>
          <p:cNvSpPr>
            <a:spLocks noChangeShapeType="1"/>
          </p:cNvSpPr>
          <p:nvPr/>
        </p:nvSpPr>
        <p:spPr bwMode="auto">
          <a:xfrm flipV="1">
            <a:off x="7381875" y="3789363"/>
            <a:ext cx="0" cy="25193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2339975" y="3860800"/>
            <a:ext cx="2592388" cy="2374900"/>
            <a:chOff x="748" y="2251"/>
            <a:chExt cx="1633" cy="1496"/>
          </a:xfrm>
        </p:grpSpPr>
        <p:sp>
          <p:nvSpPr>
            <p:cNvPr id="6226" name="Line 54"/>
            <p:cNvSpPr>
              <a:spLocks noChangeShapeType="1"/>
            </p:cNvSpPr>
            <p:nvPr/>
          </p:nvSpPr>
          <p:spPr bwMode="auto">
            <a:xfrm>
              <a:off x="748" y="2251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7" name="Line 55"/>
            <p:cNvSpPr>
              <a:spLocks noChangeShapeType="1"/>
            </p:cNvSpPr>
            <p:nvPr/>
          </p:nvSpPr>
          <p:spPr bwMode="auto">
            <a:xfrm>
              <a:off x="748" y="3747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8" name="Line 56"/>
            <p:cNvSpPr>
              <a:spLocks noChangeShapeType="1"/>
            </p:cNvSpPr>
            <p:nvPr/>
          </p:nvSpPr>
          <p:spPr bwMode="auto">
            <a:xfrm>
              <a:off x="74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9" name="Line 57"/>
            <p:cNvSpPr>
              <a:spLocks noChangeShapeType="1"/>
            </p:cNvSpPr>
            <p:nvPr/>
          </p:nvSpPr>
          <p:spPr bwMode="auto">
            <a:xfrm>
              <a:off x="2381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0" name="Line 58"/>
            <p:cNvSpPr>
              <a:spLocks noChangeShapeType="1"/>
            </p:cNvSpPr>
            <p:nvPr/>
          </p:nvSpPr>
          <p:spPr bwMode="auto">
            <a:xfrm>
              <a:off x="748" y="2417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1" name="Line 59"/>
            <p:cNvSpPr>
              <a:spLocks noChangeShapeType="1"/>
            </p:cNvSpPr>
            <p:nvPr/>
          </p:nvSpPr>
          <p:spPr bwMode="auto">
            <a:xfrm>
              <a:off x="912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2" name="Line 60"/>
            <p:cNvSpPr>
              <a:spLocks noChangeShapeType="1"/>
            </p:cNvSpPr>
            <p:nvPr/>
          </p:nvSpPr>
          <p:spPr bwMode="auto">
            <a:xfrm>
              <a:off x="1075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3" name="Line 61"/>
            <p:cNvSpPr>
              <a:spLocks noChangeShapeType="1"/>
            </p:cNvSpPr>
            <p:nvPr/>
          </p:nvSpPr>
          <p:spPr bwMode="auto">
            <a:xfrm>
              <a:off x="123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4" name="Line 62"/>
            <p:cNvSpPr>
              <a:spLocks noChangeShapeType="1"/>
            </p:cNvSpPr>
            <p:nvPr/>
          </p:nvSpPr>
          <p:spPr bwMode="auto">
            <a:xfrm>
              <a:off x="1401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5" name="Line 63"/>
            <p:cNvSpPr>
              <a:spLocks noChangeShapeType="1"/>
            </p:cNvSpPr>
            <p:nvPr/>
          </p:nvSpPr>
          <p:spPr bwMode="auto">
            <a:xfrm>
              <a:off x="1565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6" name="Line 64"/>
            <p:cNvSpPr>
              <a:spLocks noChangeShapeType="1"/>
            </p:cNvSpPr>
            <p:nvPr/>
          </p:nvSpPr>
          <p:spPr bwMode="auto">
            <a:xfrm>
              <a:off x="172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7" name="Line 65"/>
            <p:cNvSpPr>
              <a:spLocks noChangeShapeType="1"/>
            </p:cNvSpPr>
            <p:nvPr/>
          </p:nvSpPr>
          <p:spPr bwMode="auto">
            <a:xfrm>
              <a:off x="1892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8" name="Line 66"/>
            <p:cNvSpPr>
              <a:spLocks noChangeShapeType="1"/>
            </p:cNvSpPr>
            <p:nvPr/>
          </p:nvSpPr>
          <p:spPr bwMode="auto">
            <a:xfrm>
              <a:off x="2054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9" name="Line 67"/>
            <p:cNvSpPr>
              <a:spLocks noChangeShapeType="1"/>
            </p:cNvSpPr>
            <p:nvPr/>
          </p:nvSpPr>
          <p:spPr bwMode="auto">
            <a:xfrm>
              <a:off x="2218" y="2251"/>
              <a:ext cx="0" cy="1496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0" name="Line 68"/>
            <p:cNvSpPr>
              <a:spLocks noChangeShapeType="1"/>
            </p:cNvSpPr>
            <p:nvPr/>
          </p:nvSpPr>
          <p:spPr bwMode="auto">
            <a:xfrm>
              <a:off x="748" y="2583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1" name="Line 69"/>
            <p:cNvSpPr>
              <a:spLocks noChangeShapeType="1"/>
            </p:cNvSpPr>
            <p:nvPr/>
          </p:nvSpPr>
          <p:spPr bwMode="auto">
            <a:xfrm>
              <a:off x="748" y="2749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2" name="Line 70"/>
            <p:cNvSpPr>
              <a:spLocks noChangeShapeType="1"/>
            </p:cNvSpPr>
            <p:nvPr/>
          </p:nvSpPr>
          <p:spPr bwMode="auto">
            <a:xfrm>
              <a:off x="748" y="2916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3" name="Line 71"/>
            <p:cNvSpPr>
              <a:spLocks noChangeShapeType="1"/>
            </p:cNvSpPr>
            <p:nvPr/>
          </p:nvSpPr>
          <p:spPr bwMode="auto">
            <a:xfrm>
              <a:off x="748" y="3082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4" name="Line 72"/>
            <p:cNvSpPr>
              <a:spLocks noChangeShapeType="1"/>
            </p:cNvSpPr>
            <p:nvPr/>
          </p:nvSpPr>
          <p:spPr bwMode="auto">
            <a:xfrm>
              <a:off x="748" y="3249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5" name="Line 73"/>
            <p:cNvSpPr>
              <a:spLocks noChangeShapeType="1"/>
            </p:cNvSpPr>
            <p:nvPr/>
          </p:nvSpPr>
          <p:spPr bwMode="auto">
            <a:xfrm>
              <a:off x="748" y="3415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6" name="Line 74"/>
            <p:cNvSpPr>
              <a:spLocks noChangeShapeType="1"/>
            </p:cNvSpPr>
            <p:nvPr/>
          </p:nvSpPr>
          <p:spPr bwMode="auto">
            <a:xfrm>
              <a:off x="748" y="3581"/>
              <a:ext cx="1633" cy="0"/>
            </a:xfrm>
            <a:prstGeom prst="line">
              <a:avLst/>
            </a:prstGeom>
            <a:noFill/>
            <a:ln w="1270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6" name="Line 75"/>
          <p:cNvSpPr>
            <a:spLocks noChangeShapeType="1"/>
          </p:cNvSpPr>
          <p:nvPr/>
        </p:nvSpPr>
        <p:spPr bwMode="auto">
          <a:xfrm>
            <a:off x="2339975" y="5157788"/>
            <a:ext cx="2663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7" name="Line 76"/>
          <p:cNvSpPr>
            <a:spLocks noChangeShapeType="1"/>
          </p:cNvSpPr>
          <p:nvPr/>
        </p:nvSpPr>
        <p:spPr bwMode="auto">
          <a:xfrm flipV="1">
            <a:off x="3636963" y="3716338"/>
            <a:ext cx="0" cy="25193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77"/>
          <p:cNvGrpSpPr>
            <a:grpSpLocks/>
          </p:cNvGrpSpPr>
          <p:nvPr/>
        </p:nvGrpSpPr>
        <p:grpSpPr bwMode="auto">
          <a:xfrm>
            <a:off x="2339975" y="981075"/>
            <a:ext cx="2663825" cy="2519363"/>
            <a:chOff x="748" y="2160"/>
            <a:chExt cx="1678" cy="1587"/>
          </a:xfrm>
        </p:grpSpPr>
        <p:grpSp>
          <p:nvGrpSpPr>
            <p:cNvPr id="7" name="Group 78"/>
            <p:cNvGrpSpPr>
              <a:grpSpLocks/>
            </p:cNvGrpSpPr>
            <p:nvPr/>
          </p:nvGrpSpPr>
          <p:grpSpPr bwMode="auto">
            <a:xfrm>
              <a:off x="748" y="2251"/>
              <a:ext cx="1633" cy="1496"/>
              <a:chOff x="748" y="2251"/>
              <a:chExt cx="1633" cy="1496"/>
            </a:xfrm>
          </p:grpSpPr>
          <p:sp>
            <p:nvSpPr>
              <p:cNvPr id="6205" name="Line 79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6" name="Line 80"/>
              <p:cNvSpPr>
                <a:spLocks noChangeShapeType="1"/>
              </p:cNvSpPr>
              <p:nvPr/>
            </p:nvSpPr>
            <p:spPr bwMode="auto">
              <a:xfrm>
                <a:off x="748" y="374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7" name="Line 81"/>
              <p:cNvSpPr>
                <a:spLocks noChangeShapeType="1"/>
              </p:cNvSpPr>
              <p:nvPr/>
            </p:nvSpPr>
            <p:spPr bwMode="auto">
              <a:xfrm>
                <a:off x="74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8" name="Line 82"/>
              <p:cNvSpPr>
                <a:spLocks noChangeShapeType="1"/>
              </p:cNvSpPr>
              <p:nvPr/>
            </p:nvSpPr>
            <p:spPr bwMode="auto">
              <a:xfrm>
                <a:off x="238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9" name="Line 83"/>
              <p:cNvSpPr>
                <a:spLocks noChangeShapeType="1"/>
              </p:cNvSpPr>
              <p:nvPr/>
            </p:nvSpPr>
            <p:spPr bwMode="auto">
              <a:xfrm>
                <a:off x="748" y="2417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0" name="Line 84"/>
              <p:cNvSpPr>
                <a:spLocks noChangeShapeType="1"/>
              </p:cNvSpPr>
              <p:nvPr/>
            </p:nvSpPr>
            <p:spPr bwMode="auto">
              <a:xfrm>
                <a:off x="91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1" name="Line 85"/>
              <p:cNvSpPr>
                <a:spLocks noChangeShapeType="1"/>
              </p:cNvSpPr>
              <p:nvPr/>
            </p:nvSpPr>
            <p:spPr bwMode="auto">
              <a:xfrm>
                <a:off x="107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2" name="Line 86"/>
              <p:cNvSpPr>
                <a:spLocks noChangeShapeType="1"/>
              </p:cNvSpPr>
              <p:nvPr/>
            </p:nvSpPr>
            <p:spPr bwMode="auto">
              <a:xfrm>
                <a:off x="123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3" name="Line 87"/>
              <p:cNvSpPr>
                <a:spLocks noChangeShapeType="1"/>
              </p:cNvSpPr>
              <p:nvPr/>
            </p:nvSpPr>
            <p:spPr bwMode="auto">
              <a:xfrm>
                <a:off x="1401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4" name="Line 88"/>
              <p:cNvSpPr>
                <a:spLocks noChangeShapeType="1"/>
              </p:cNvSpPr>
              <p:nvPr/>
            </p:nvSpPr>
            <p:spPr bwMode="auto">
              <a:xfrm>
                <a:off x="1565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5" name="Line 89"/>
              <p:cNvSpPr>
                <a:spLocks noChangeShapeType="1"/>
              </p:cNvSpPr>
              <p:nvPr/>
            </p:nvSpPr>
            <p:spPr bwMode="auto">
              <a:xfrm>
                <a:off x="172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6" name="Line 90"/>
              <p:cNvSpPr>
                <a:spLocks noChangeShapeType="1"/>
              </p:cNvSpPr>
              <p:nvPr/>
            </p:nvSpPr>
            <p:spPr bwMode="auto">
              <a:xfrm>
                <a:off x="1892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7" name="Line 91"/>
              <p:cNvSpPr>
                <a:spLocks noChangeShapeType="1"/>
              </p:cNvSpPr>
              <p:nvPr/>
            </p:nvSpPr>
            <p:spPr bwMode="auto">
              <a:xfrm>
                <a:off x="2054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8" name="Line 92"/>
              <p:cNvSpPr>
                <a:spLocks noChangeShapeType="1"/>
              </p:cNvSpPr>
              <p:nvPr/>
            </p:nvSpPr>
            <p:spPr bwMode="auto">
              <a:xfrm>
                <a:off x="2218" y="2251"/>
                <a:ext cx="0" cy="1496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19" name="Line 93"/>
              <p:cNvSpPr>
                <a:spLocks noChangeShapeType="1"/>
              </p:cNvSpPr>
              <p:nvPr/>
            </p:nvSpPr>
            <p:spPr bwMode="auto">
              <a:xfrm>
                <a:off x="748" y="2583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0" name="Line 94"/>
              <p:cNvSpPr>
                <a:spLocks noChangeShapeType="1"/>
              </p:cNvSpPr>
              <p:nvPr/>
            </p:nvSpPr>
            <p:spPr bwMode="auto">
              <a:xfrm>
                <a:off x="748" y="27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1" name="Line 95"/>
              <p:cNvSpPr>
                <a:spLocks noChangeShapeType="1"/>
              </p:cNvSpPr>
              <p:nvPr/>
            </p:nvSpPr>
            <p:spPr bwMode="auto">
              <a:xfrm>
                <a:off x="748" y="2916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2" name="Line 96"/>
              <p:cNvSpPr>
                <a:spLocks noChangeShapeType="1"/>
              </p:cNvSpPr>
              <p:nvPr/>
            </p:nvSpPr>
            <p:spPr bwMode="auto">
              <a:xfrm>
                <a:off x="748" y="3082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3" name="Line 97"/>
              <p:cNvSpPr>
                <a:spLocks noChangeShapeType="1"/>
              </p:cNvSpPr>
              <p:nvPr/>
            </p:nvSpPr>
            <p:spPr bwMode="auto">
              <a:xfrm>
                <a:off x="748" y="3249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4" name="Line 98"/>
              <p:cNvSpPr>
                <a:spLocks noChangeShapeType="1"/>
              </p:cNvSpPr>
              <p:nvPr/>
            </p:nvSpPr>
            <p:spPr bwMode="auto">
              <a:xfrm>
                <a:off x="748" y="3415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25" name="Line 99"/>
              <p:cNvSpPr>
                <a:spLocks noChangeShapeType="1"/>
              </p:cNvSpPr>
              <p:nvPr/>
            </p:nvSpPr>
            <p:spPr bwMode="auto">
              <a:xfrm>
                <a:off x="748" y="3581"/>
                <a:ext cx="1633" cy="0"/>
              </a:xfrm>
              <a:prstGeom prst="line">
                <a:avLst/>
              </a:prstGeom>
              <a:noFill/>
              <a:ln w="1270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203" name="Line 100"/>
            <p:cNvSpPr>
              <a:spLocks noChangeShapeType="1"/>
            </p:cNvSpPr>
            <p:nvPr/>
          </p:nvSpPr>
          <p:spPr bwMode="auto">
            <a:xfrm>
              <a:off x="748" y="3249"/>
              <a:ext cx="16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04" name="Line 101"/>
            <p:cNvSpPr>
              <a:spLocks noChangeShapeType="1"/>
            </p:cNvSpPr>
            <p:nvPr/>
          </p:nvSpPr>
          <p:spPr bwMode="auto">
            <a:xfrm flipV="1">
              <a:off x="1565" y="2160"/>
              <a:ext cx="0" cy="15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9" name="Text Box 102"/>
          <p:cNvSpPr txBox="1">
            <a:spLocks noChangeArrowheads="1"/>
          </p:cNvSpPr>
          <p:nvPr/>
        </p:nvSpPr>
        <p:spPr bwMode="auto">
          <a:xfrm>
            <a:off x="827088" y="115888"/>
            <a:ext cx="7940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Укажите рисунок, на котором приведена графическая иллюстрация</a:t>
            </a:r>
          </a:p>
          <a:p>
            <a:r>
              <a:rPr lang="ru-RU" b="1">
                <a:latin typeface="Calibri" pitchFamily="34" charset="0"/>
              </a:rPr>
              <a:t> решения системы уравнений</a:t>
            </a:r>
          </a:p>
        </p:txBody>
      </p:sp>
      <p:sp>
        <p:nvSpPr>
          <p:cNvPr id="49255" name="AutoShape 10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84888" y="1052513"/>
            <a:ext cx="360362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3</a:t>
            </a:r>
          </a:p>
        </p:txBody>
      </p:sp>
      <p:sp>
        <p:nvSpPr>
          <p:cNvPr id="49256" name="AutoShape 10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84888" y="3933825"/>
            <a:ext cx="360362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4</a:t>
            </a:r>
          </a:p>
        </p:txBody>
      </p:sp>
      <p:sp>
        <p:nvSpPr>
          <p:cNvPr id="49257" name="AutoShape 10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411413" y="3933825"/>
            <a:ext cx="360362" cy="503238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2</a:t>
            </a:r>
          </a:p>
        </p:txBody>
      </p:sp>
      <p:sp>
        <p:nvSpPr>
          <p:cNvPr id="49258" name="AutoShape 10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39975" y="1125538"/>
            <a:ext cx="360363" cy="50323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latin typeface="Calibri" pitchFamily="34" charset="0"/>
              </a:rPr>
              <a:t>1</a:t>
            </a:r>
          </a:p>
        </p:txBody>
      </p:sp>
      <p:sp>
        <p:nvSpPr>
          <p:cNvPr id="6164" name="AutoShape 10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467603" y="669560"/>
            <a:ext cx="504825" cy="50323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9265" name="AutoShape 113"/>
          <p:cNvSpPr>
            <a:spLocks noChangeArrowheads="1"/>
          </p:cNvSpPr>
          <p:nvPr/>
        </p:nvSpPr>
        <p:spPr bwMode="auto">
          <a:xfrm>
            <a:off x="3924300" y="260350"/>
            <a:ext cx="2232025" cy="576263"/>
          </a:xfrm>
          <a:prstGeom prst="wedgeEllipseCallout">
            <a:avLst>
              <a:gd name="adj1" fmla="val -98648"/>
              <a:gd name="adj2" fmla="val 116944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ПОДУМАЙ!</a:t>
            </a:r>
          </a:p>
        </p:txBody>
      </p:sp>
      <p:sp>
        <p:nvSpPr>
          <p:cNvPr id="49266" name="AutoShape 114"/>
          <p:cNvSpPr>
            <a:spLocks noChangeArrowheads="1"/>
          </p:cNvSpPr>
          <p:nvPr/>
        </p:nvSpPr>
        <p:spPr bwMode="auto">
          <a:xfrm>
            <a:off x="0" y="5661025"/>
            <a:ext cx="2339975" cy="503238"/>
          </a:xfrm>
          <a:prstGeom prst="wedgeEllipseCallout">
            <a:avLst>
              <a:gd name="adj1" fmla="val 54139"/>
              <a:gd name="adj2" fmla="val -279653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ПОДУМАЙ!</a:t>
            </a:r>
          </a:p>
        </p:txBody>
      </p:sp>
      <p:sp>
        <p:nvSpPr>
          <p:cNvPr id="49267" name="AutoShape 115"/>
          <p:cNvSpPr>
            <a:spLocks noChangeArrowheads="1"/>
          </p:cNvSpPr>
          <p:nvPr/>
        </p:nvSpPr>
        <p:spPr bwMode="auto">
          <a:xfrm>
            <a:off x="4140200" y="6092825"/>
            <a:ext cx="2160588" cy="576263"/>
          </a:xfrm>
          <a:prstGeom prst="wedgeEllipseCallout">
            <a:avLst>
              <a:gd name="adj1" fmla="val 50588"/>
              <a:gd name="adj2" fmla="val -336227"/>
            </a:avLst>
          </a:prstGeom>
          <a:gradFill rotWithShape="1">
            <a:gsLst>
              <a:gs pos="0">
                <a:srgbClr val="00FFCC"/>
              </a:gs>
              <a:gs pos="50000">
                <a:srgbClr val="FFFFFF"/>
              </a:gs>
              <a:gs pos="100000">
                <a:srgbClr val="00FFCC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CC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000" b="1">
                <a:latin typeface="Calibri" pitchFamily="34" charset="0"/>
              </a:rPr>
              <a:t>ПОДУМАЙ!</a:t>
            </a:r>
          </a:p>
        </p:txBody>
      </p:sp>
      <p:sp>
        <p:nvSpPr>
          <p:cNvPr id="6168" name="Freeform 121"/>
          <p:cNvSpPr>
            <a:spLocks/>
          </p:cNvSpPr>
          <p:nvPr/>
        </p:nvSpPr>
        <p:spPr bwMode="auto">
          <a:xfrm>
            <a:off x="7200900" y="990600"/>
            <a:ext cx="1270000" cy="2489200"/>
          </a:xfrm>
          <a:custGeom>
            <a:avLst/>
            <a:gdLst>
              <a:gd name="T0" fmla="*/ 2147483647 w 800"/>
              <a:gd name="T1" fmla="*/ 0 h 1568"/>
              <a:gd name="T2" fmla="*/ 0 w 800"/>
              <a:gd name="T3" fmla="*/ 2147483647 h 1568"/>
              <a:gd name="T4" fmla="*/ 0 60000 65536"/>
              <a:gd name="T5" fmla="*/ 0 60000 65536"/>
              <a:gd name="T6" fmla="*/ 0 w 800"/>
              <a:gd name="T7" fmla="*/ 0 h 1568"/>
              <a:gd name="T8" fmla="*/ 800 w 800"/>
              <a:gd name="T9" fmla="*/ 1568 h 15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0" h="1568">
                <a:moveTo>
                  <a:pt x="800" y="0"/>
                </a:moveTo>
                <a:lnTo>
                  <a:pt x="0" y="1568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69" name="Freeform 122"/>
          <p:cNvSpPr>
            <a:spLocks/>
          </p:cNvSpPr>
          <p:nvPr/>
        </p:nvSpPr>
        <p:spPr bwMode="auto">
          <a:xfrm>
            <a:off x="6667500" y="549275"/>
            <a:ext cx="1228725" cy="2447925"/>
          </a:xfrm>
          <a:custGeom>
            <a:avLst/>
            <a:gdLst>
              <a:gd name="T0" fmla="*/ 2147483647 w 774"/>
              <a:gd name="T1" fmla="*/ 0 h 1542"/>
              <a:gd name="T2" fmla="*/ 0 w 774"/>
              <a:gd name="T3" fmla="*/ 2147483647 h 1542"/>
              <a:gd name="T4" fmla="*/ 0 60000 65536"/>
              <a:gd name="T5" fmla="*/ 0 60000 65536"/>
              <a:gd name="T6" fmla="*/ 0 w 774"/>
              <a:gd name="T7" fmla="*/ 0 h 1542"/>
              <a:gd name="T8" fmla="*/ 774 w 774"/>
              <a:gd name="T9" fmla="*/ 1542 h 15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4" h="1542">
                <a:moveTo>
                  <a:pt x="774" y="0"/>
                </a:moveTo>
                <a:lnTo>
                  <a:pt x="0" y="154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268" name="AutoShape 116"/>
          <p:cNvSpPr>
            <a:spLocks noChangeArrowheads="1"/>
          </p:cNvSpPr>
          <p:nvPr/>
        </p:nvSpPr>
        <p:spPr bwMode="auto">
          <a:xfrm>
            <a:off x="7019925" y="260350"/>
            <a:ext cx="1800225" cy="576263"/>
          </a:xfrm>
          <a:prstGeom prst="wedgeEllipseCallout">
            <a:avLst>
              <a:gd name="adj1" fmla="val -79630"/>
              <a:gd name="adj2" fmla="val 121903"/>
            </a:avLst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>
            <a:flatTx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Верно! </a:t>
            </a:r>
          </a:p>
          <a:p>
            <a:pPr algn="ctr"/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171" name="AutoShape 10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252534" y="6129337"/>
            <a:ext cx="576263" cy="576263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6172" name="Freeform 123"/>
          <p:cNvSpPr>
            <a:spLocks/>
          </p:cNvSpPr>
          <p:nvPr/>
        </p:nvSpPr>
        <p:spPr bwMode="auto">
          <a:xfrm>
            <a:off x="2627313" y="1196975"/>
            <a:ext cx="1228725" cy="2447925"/>
          </a:xfrm>
          <a:custGeom>
            <a:avLst/>
            <a:gdLst>
              <a:gd name="T0" fmla="*/ 2147483647 w 774"/>
              <a:gd name="T1" fmla="*/ 0 h 1542"/>
              <a:gd name="T2" fmla="*/ 0 w 774"/>
              <a:gd name="T3" fmla="*/ 2147483647 h 1542"/>
              <a:gd name="T4" fmla="*/ 0 60000 65536"/>
              <a:gd name="T5" fmla="*/ 0 60000 65536"/>
              <a:gd name="T6" fmla="*/ 0 w 774"/>
              <a:gd name="T7" fmla="*/ 0 h 1542"/>
              <a:gd name="T8" fmla="*/ 774 w 774"/>
              <a:gd name="T9" fmla="*/ 1542 h 15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4" h="1542">
                <a:moveTo>
                  <a:pt x="774" y="0"/>
                </a:moveTo>
                <a:lnTo>
                  <a:pt x="0" y="154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3" name="Freeform 124"/>
          <p:cNvSpPr>
            <a:spLocks/>
          </p:cNvSpPr>
          <p:nvPr/>
        </p:nvSpPr>
        <p:spPr bwMode="auto">
          <a:xfrm flipH="1">
            <a:off x="3419475" y="1196975"/>
            <a:ext cx="1228725" cy="2447925"/>
          </a:xfrm>
          <a:custGeom>
            <a:avLst/>
            <a:gdLst>
              <a:gd name="T0" fmla="*/ 2147483647 w 774"/>
              <a:gd name="T1" fmla="*/ 0 h 1542"/>
              <a:gd name="T2" fmla="*/ 0 w 774"/>
              <a:gd name="T3" fmla="*/ 2147483647 h 1542"/>
              <a:gd name="T4" fmla="*/ 0 60000 65536"/>
              <a:gd name="T5" fmla="*/ 0 60000 65536"/>
              <a:gd name="T6" fmla="*/ 0 w 774"/>
              <a:gd name="T7" fmla="*/ 0 h 1542"/>
              <a:gd name="T8" fmla="*/ 774 w 774"/>
              <a:gd name="T9" fmla="*/ 1542 h 15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4" h="1542">
                <a:moveTo>
                  <a:pt x="774" y="0"/>
                </a:moveTo>
                <a:lnTo>
                  <a:pt x="0" y="154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4" name="Freeform 125"/>
          <p:cNvSpPr>
            <a:spLocks/>
          </p:cNvSpPr>
          <p:nvPr/>
        </p:nvSpPr>
        <p:spPr bwMode="auto">
          <a:xfrm>
            <a:off x="2695575" y="3573463"/>
            <a:ext cx="1228725" cy="2447925"/>
          </a:xfrm>
          <a:custGeom>
            <a:avLst/>
            <a:gdLst>
              <a:gd name="T0" fmla="*/ 2147483647 w 774"/>
              <a:gd name="T1" fmla="*/ 0 h 1542"/>
              <a:gd name="T2" fmla="*/ 0 w 774"/>
              <a:gd name="T3" fmla="*/ 2147483647 h 1542"/>
              <a:gd name="T4" fmla="*/ 0 60000 65536"/>
              <a:gd name="T5" fmla="*/ 0 60000 65536"/>
              <a:gd name="T6" fmla="*/ 0 w 774"/>
              <a:gd name="T7" fmla="*/ 0 h 1542"/>
              <a:gd name="T8" fmla="*/ 774 w 774"/>
              <a:gd name="T9" fmla="*/ 1542 h 15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4" h="1542">
                <a:moveTo>
                  <a:pt x="774" y="0"/>
                </a:moveTo>
                <a:lnTo>
                  <a:pt x="0" y="154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5" name="Freeform 126"/>
          <p:cNvSpPr>
            <a:spLocks/>
          </p:cNvSpPr>
          <p:nvPr/>
        </p:nvSpPr>
        <p:spPr bwMode="auto">
          <a:xfrm>
            <a:off x="2700338" y="4294188"/>
            <a:ext cx="1135062" cy="2360612"/>
          </a:xfrm>
          <a:custGeom>
            <a:avLst/>
            <a:gdLst>
              <a:gd name="T0" fmla="*/ 2147483647 w 715"/>
              <a:gd name="T1" fmla="*/ 2147483647 h 1487"/>
              <a:gd name="T2" fmla="*/ 0 w 715"/>
              <a:gd name="T3" fmla="*/ 0 h 1487"/>
              <a:gd name="T4" fmla="*/ 0 60000 65536"/>
              <a:gd name="T5" fmla="*/ 0 60000 65536"/>
              <a:gd name="T6" fmla="*/ 0 w 715"/>
              <a:gd name="T7" fmla="*/ 0 h 1487"/>
              <a:gd name="T8" fmla="*/ 715 w 715"/>
              <a:gd name="T9" fmla="*/ 1487 h 148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5" h="1487">
                <a:moveTo>
                  <a:pt x="715" y="148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6" name="Freeform 127"/>
          <p:cNvSpPr>
            <a:spLocks/>
          </p:cNvSpPr>
          <p:nvPr/>
        </p:nvSpPr>
        <p:spPr bwMode="auto">
          <a:xfrm flipH="1">
            <a:off x="7019925" y="3500438"/>
            <a:ext cx="1228725" cy="2447925"/>
          </a:xfrm>
          <a:custGeom>
            <a:avLst/>
            <a:gdLst>
              <a:gd name="T0" fmla="*/ 2147483647 w 774"/>
              <a:gd name="T1" fmla="*/ 0 h 1542"/>
              <a:gd name="T2" fmla="*/ 0 w 774"/>
              <a:gd name="T3" fmla="*/ 2147483647 h 1542"/>
              <a:gd name="T4" fmla="*/ 0 60000 65536"/>
              <a:gd name="T5" fmla="*/ 0 60000 65536"/>
              <a:gd name="T6" fmla="*/ 0 w 774"/>
              <a:gd name="T7" fmla="*/ 0 h 1542"/>
              <a:gd name="T8" fmla="*/ 774 w 774"/>
              <a:gd name="T9" fmla="*/ 1542 h 154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4" h="1542">
                <a:moveTo>
                  <a:pt x="774" y="0"/>
                </a:moveTo>
                <a:lnTo>
                  <a:pt x="0" y="1542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7" name="Freeform 128"/>
          <p:cNvSpPr>
            <a:spLocks/>
          </p:cNvSpPr>
          <p:nvPr/>
        </p:nvSpPr>
        <p:spPr bwMode="auto">
          <a:xfrm>
            <a:off x="6443663" y="4410075"/>
            <a:ext cx="1087437" cy="2143125"/>
          </a:xfrm>
          <a:custGeom>
            <a:avLst/>
            <a:gdLst>
              <a:gd name="T0" fmla="*/ 0 w 685"/>
              <a:gd name="T1" fmla="*/ 0 h 1350"/>
              <a:gd name="T2" fmla="*/ 2147483647 w 685"/>
              <a:gd name="T3" fmla="*/ 2147483647 h 1350"/>
              <a:gd name="T4" fmla="*/ 0 60000 65536"/>
              <a:gd name="T5" fmla="*/ 0 60000 65536"/>
              <a:gd name="T6" fmla="*/ 0 w 685"/>
              <a:gd name="T7" fmla="*/ 0 h 1350"/>
              <a:gd name="T8" fmla="*/ 685 w 685"/>
              <a:gd name="T9" fmla="*/ 1350 h 13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85" h="1350">
                <a:moveTo>
                  <a:pt x="0" y="0"/>
                </a:moveTo>
                <a:lnTo>
                  <a:pt x="685" y="1350"/>
                </a:lnTo>
              </a:path>
            </a:pathLst>
          </a:cu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8" name="Text Box 129"/>
          <p:cNvSpPr txBox="1">
            <a:spLocks noChangeArrowheads="1"/>
          </p:cNvSpPr>
          <p:nvPr/>
        </p:nvSpPr>
        <p:spPr bwMode="auto">
          <a:xfrm>
            <a:off x="3924300" y="2636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2</a:t>
            </a:r>
          </a:p>
        </p:txBody>
      </p:sp>
      <p:sp>
        <p:nvSpPr>
          <p:cNvPr id="6179" name="Text Box 130"/>
          <p:cNvSpPr txBox="1">
            <a:spLocks noChangeArrowheads="1"/>
          </p:cNvSpPr>
          <p:nvPr/>
        </p:nvSpPr>
        <p:spPr bwMode="auto">
          <a:xfrm>
            <a:off x="7524750" y="2565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1</a:t>
            </a:r>
          </a:p>
        </p:txBody>
      </p:sp>
      <p:sp>
        <p:nvSpPr>
          <p:cNvPr id="6180" name="Text Box 131"/>
          <p:cNvSpPr txBox="1">
            <a:spLocks noChangeArrowheads="1"/>
          </p:cNvSpPr>
          <p:nvPr/>
        </p:nvSpPr>
        <p:spPr bwMode="auto">
          <a:xfrm>
            <a:off x="7140575" y="2565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0</a:t>
            </a:r>
          </a:p>
        </p:txBody>
      </p:sp>
      <p:sp>
        <p:nvSpPr>
          <p:cNvPr id="6181" name="Text Box 132"/>
          <p:cNvSpPr txBox="1">
            <a:spLocks noChangeArrowheads="1"/>
          </p:cNvSpPr>
          <p:nvPr/>
        </p:nvSpPr>
        <p:spPr bwMode="auto">
          <a:xfrm>
            <a:off x="7092950" y="13414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4</a:t>
            </a:r>
          </a:p>
        </p:txBody>
      </p:sp>
      <p:sp>
        <p:nvSpPr>
          <p:cNvPr id="6182" name="Text Box 133"/>
          <p:cNvSpPr txBox="1">
            <a:spLocks noChangeArrowheads="1"/>
          </p:cNvSpPr>
          <p:nvPr/>
        </p:nvSpPr>
        <p:spPr bwMode="auto">
          <a:xfrm>
            <a:off x="3324225" y="1412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4</a:t>
            </a:r>
          </a:p>
        </p:txBody>
      </p:sp>
      <p:sp>
        <p:nvSpPr>
          <p:cNvPr id="6183" name="Text Box 134"/>
          <p:cNvSpPr txBox="1">
            <a:spLocks noChangeArrowheads="1"/>
          </p:cNvSpPr>
          <p:nvPr/>
        </p:nvSpPr>
        <p:spPr bwMode="auto">
          <a:xfrm>
            <a:off x="2771775" y="24209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-2</a:t>
            </a:r>
          </a:p>
        </p:txBody>
      </p:sp>
      <p:sp>
        <p:nvSpPr>
          <p:cNvPr id="6184" name="Text Box 135"/>
          <p:cNvSpPr txBox="1">
            <a:spLocks noChangeArrowheads="1"/>
          </p:cNvSpPr>
          <p:nvPr/>
        </p:nvSpPr>
        <p:spPr bwMode="auto">
          <a:xfrm>
            <a:off x="4716463" y="26368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х</a:t>
            </a:r>
          </a:p>
        </p:txBody>
      </p:sp>
      <p:sp>
        <p:nvSpPr>
          <p:cNvPr id="6185" name="Text Box 136"/>
          <p:cNvSpPr txBox="1">
            <a:spLocks noChangeArrowheads="1"/>
          </p:cNvSpPr>
          <p:nvPr/>
        </p:nvSpPr>
        <p:spPr bwMode="auto">
          <a:xfrm>
            <a:off x="3563938" y="9080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у</a:t>
            </a:r>
          </a:p>
        </p:txBody>
      </p:sp>
      <p:sp>
        <p:nvSpPr>
          <p:cNvPr id="6186" name="Text Box 137"/>
          <p:cNvSpPr txBox="1">
            <a:spLocks noChangeArrowheads="1"/>
          </p:cNvSpPr>
          <p:nvPr/>
        </p:nvSpPr>
        <p:spPr bwMode="auto">
          <a:xfrm>
            <a:off x="7092950" y="8366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у</a:t>
            </a:r>
          </a:p>
        </p:txBody>
      </p:sp>
      <p:sp>
        <p:nvSpPr>
          <p:cNvPr id="6187" name="Text Box 138"/>
          <p:cNvSpPr txBox="1">
            <a:spLocks noChangeArrowheads="1"/>
          </p:cNvSpPr>
          <p:nvPr/>
        </p:nvSpPr>
        <p:spPr bwMode="auto">
          <a:xfrm>
            <a:off x="8532813" y="2565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х</a:t>
            </a:r>
          </a:p>
        </p:txBody>
      </p:sp>
      <p:sp>
        <p:nvSpPr>
          <p:cNvPr id="6188" name="Text Box 139"/>
          <p:cNvSpPr txBox="1">
            <a:spLocks noChangeArrowheads="1"/>
          </p:cNvSpPr>
          <p:nvPr/>
        </p:nvSpPr>
        <p:spPr bwMode="auto">
          <a:xfrm>
            <a:off x="8532813" y="5157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х</a:t>
            </a:r>
          </a:p>
        </p:txBody>
      </p:sp>
      <p:sp>
        <p:nvSpPr>
          <p:cNvPr id="6189" name="Text Box 140"/>
          <p:cNvSpPr txBox="1">
            <a:spLocks noChangeArrowheads="1"/>
          </p:cNvSpPr>
          <p:nvPr/>
        </p:nvSpPr>
        <p:spPr bwMode="auto">
          <a:xfrm>
            <a:off x="4716463" y="5157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х</a:t>
            </a:r>
          </a:p>
        </p:txBody>
      </p:sp>
      <p:sp>
        <p:nvSpPr>
          <p:cNvPr id="6190" name="Text Box 141"/>
          <p:cNvSpPr txBox="1">
            <a:spLocks noChangeArrowheads="1"/>
          </p:cNvSpPr>
          <p:nvPr/>
        </p:nvSpPr>
        <p:spPr bwMode="auto">
          <a:xfrm>
            <a:off x="3324225" y="3644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у</a:t>
            </a:r>
          </a:p>
        </p:txBody>
      </p:sp>
      <p:sp>
        <p:nvSpPr>
          <p:cNvPr id="6191" name="Text Box 142"/>
          <p:cNvSpPr txBox="1">
            <a:spLocks noChangeArrowheads="1"/>
          </p:cNvSpPr>
          <p:nvPr/>
        </p:nvSpPr>
        <p:spPr bwMode="auto">
          <a:xfrm>
            <a:off x="7356475" y="3644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</a:rPr>
              <a:t>у</a:t>
            </a:r>
          </a:p>
        </p:txBody>
      </p:sp>
      <p:sp>
        <p:nvSpPr>
          <p:cNvPr id="6192" name="Text Box 143"/>
          <p:cNvSpPr txBox="1">
            <a:spLocks noChangeArrowheads="1"/>
          </p:cNvSpPr>
          <p:nvPr/>
        </p:nvSpPr>
        <p:spPr bwMode="auto">
          <a:xfrm>
            <a:off x="2700338" y="48688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-2</a:t>
            </a:r>
          </a:p>
        </p:txBody>
      </p:sp>
      <p:sp>
        <p:nvSpPr>
          <p:cNvPr id="6193" name="Text Box 144"/>
          <p:cNvSpPr txBox="1">
            <a:spLocks noChangeArrowheads="1"/>
          </p:cNvSpPr>
          <p:nvPr/>
        </p:nvSpPr>
        <p:spPr bwMode="auto">
          <a:xfrm>
            <a:off x="3563938" y="4005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4</a:t>
            </a:r>
          </a:p>
        </p:txBody>
      </p:sp>
      <p:sp>
        <p:nvSpPr>
          <p:cNvPr id="6194" name="Text Box 145"/>
          <p:cNvSpPr txBox="1">
            <a:spLocks noChangeArrowheads="1"/>
          </p:cNvSpPr>
          <p:nvPr/>
        </p:nvSpPr>
        <p:spPr bwMode="auto">
          <a:xfrm>
            <a:off x="7380288" y="4076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4</a:t>
            </a:r>
          </a:p>
        </p:txBody>
      </p:sp>
      <p:sp>
        <p:nvSpPr>
          <p:cNvPr id="6195" name="Text Box 146"/>
          <p:cNvSpPr txBox="1">
            <a:spLocks noChangeArrowheads="1"/>
          </p:cNvSpPr>
          <p:nvPr/>
        </p:nvSpPr>
        <p:spPr bwMode="auto">
          <a:xfrm>
            <a:off x="3276600" y="60928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-4</a:t>
            </a:r>
          </a:p>
        </p:txBody>
      </p:sp>
      <p:sp>
        <p:nvSpPr>
          <p:cNvPr id="6196" name="Text Box 147"/>
          <p:cNvSpPr txBox="1">
            <a:spLocks noChangeArrowheads="1"/>
          </p:cNvSpPr>
          <p:nvPr/>
        </p:nvSpPr>
        <p:spPr bwMode="auto">
          <a:xfrm>
            <a:off x="7019925" y="61658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-4</a:t>
            </a:r>
          </a:p>
        </p:txBody>
      </p:sp>
      <p:sp>
        <p:nvSpPr>
          <p:cNvPr id="6197" name="Text Box 148"/>
          <p:cNvSpPr txBox="1">
            <a:spLocks noChangeArrowheads="1"/>
          </p:cNvSpPr>
          <p:nvPr/>
        </p:nvSpPr>
        <p:spPr bwMode="auto">
          <a:xfrm>
            <a:off x="6588125" y="234950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-2</a:t>
            </a:r>
          </a:p>
        </p:txBody>
      </p:sp>
      <p:sp>
        <p:nvSpPr>
          <p:cNvPr id="6198" name="Text Box 149"/>
          <p:cNvSpPr txBox="1">
            <a:spLocks noChangeArrowheads="1"/>
          </p:cNvSpPr>
          <p:nvPr/>
        </p:nvSpPr>
        <p:spPr bwMode="auto">
          <a:xfrm>
            <a:off x="6443663" y="49418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-2</a:t>
            </a:r>
          </a:p>
        </p:txBody>
      </p:sp>
      <p:grpSp>
        <p:nvGrpSpPr>
          <p:cNvPr id="8" name="Group 157"/>
          <p:cNvGrpSpPr>
            <a:grpSpLocks/>
          </p:cNvGrpSpPr>
          <p:nvPr/>
        </p:nvGrpSpPr>
        <p:grpSpPr bwMode="auto">
          <a:xfrm>
            <a:off x="7380288" y="1628775"/>
            <a:ext cx="0" cy="1512888"/>
            <a:chOff x="4649" y="1026"/>
            <a:chExt cx="0" cy="953"/>
          </a:xfrm>
        </p:grpSpPr>
        <p:sp>
          <p:nvSpPr>
            <p:cNvPr id="6200" name="Line 155"/>
            <p:cNvSpPr>
              <a:spLocks noChangeShapeType="1"/>
            </p:cNvSpPr>
            <p:nvPr/>
          </p:nvSpPr>
          <p:spPr bwMode="auto">
            <a:xfrm flipV="1">
              <a:off x="4649" y="1026"/>
              <a:ext cx="0" cy="63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01" name="Line 156"/>
            <p:cNvSpPr>
              <a:spLocks noChangeShapeType="1"/>
            </p:cNvSpPr>
            <p:nvPr/>
          </p:nvSpPr>
          <p:spPr bwMode="auto">
            <a:xfrm>
              <a:off x="4649" y="1661"/>
              <a:ext cx="0" cy="318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3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3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55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49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9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5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9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9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57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49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9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56"/>
                  </p:tgtEl>
                </p:cond>
              </p:nextCondLst>
            </p:seq>
          </p:childTnLst>
        </p:cTn>
      </p:par>
    </p:tnLst>
    <p:bldLst>
      <p:bldP spid="49306" grpId="0" animBg="1"/>
      <p:bldP spid="49305" grpId="0" animBg="1"/>
      <p:bldP spid="49302" grpId="0" animBg="1"/>
      <p:bldP spid="49304" grpId="0" animBg="1"/>
      <p:bldP spid="49265" grpId="0" animBg="1"/>
      <p:bldP spid="49265" grpId="1" animBg="1"/>
      <p:bldP spid="49266" grpId="0" animBg="1"/>
      <p:bldP spid="49266" grpId="1" animBg="1"/>
      <p:bldP spid="49267" grpId="0" animBg="1"/>
      <p:bldP spid="49267" grpId="1" animBg="1"/>
      <p:bldP spid="4926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9415" y="691662"/>
            <a:ext cx="4765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D01650"/>
                </a:solidFill>
              </a:rPr>
              <a:t>Решить систему уравнений</a:t>
            </a:r>
            <a:endParaRPr lang="ru-RU" sz="2800" dirty="0">
              <a:solidFill>
                <a:srgbClr val="D016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360245" y="2107222"/>
          <a:ext cx="3898762" cy="2558563"/>
        </p:xfrm>
        <a:graphic>
          <a:graphicData uri="http://schemas.openxmlformats.org/presentationml/2006/ole">
            <p:oleObj spid="_x0000_s54274" name="Формула" r:id="rId3" imgW="812520" imgH="53316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ru-RU" b="1" u="sng" smtClean="0">
                <a:solidFill>
                  <a:srgbClr val="C00000"/>
                </a:solidFill>
              </a:rPr>
              <a:t>Способ подстановки (алгоритм)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29600" cy="4525962"/>
          </a:xfrm>
        </p:spPr>
        <p:txBody>
          <a:bodyPr/>
          <a:lstStyle/>
          <a:p>
            <a:pPr eaLnBrk="1" hangingPunct="1"/>
            <a:r>
              <a:rPr lang="ru-RU" sz="2800" dirty="0" smtClean="0"/>
              <a:t>Из какого-либо уравнения </a:t>
            </a:r>
            <a:r>
              <a:rPr lang="ru-RU" sz="2800" b="1" i="1" dirty="0" smtClean="0"/>
              <a:t>выразить</a:t>
            </a:r>
            <a:r>
              <a:rPr lang="ru-RU" sz="2800" dirty="0" smtClean="0"/>
              <a:t> одну переменную через другую</a:t>
            </a:r>
          </a:p>
          <a:p>
            <a:pPr eaLnBrk="1" hangingPunct="1"/>
            <a:r>
              <a:rPr lang="ru-RU" sz="2800" dirty="0" smtClean="0"/>
              <a:t>Подставить </a:t>
            </a:r>
            <a:r>
              <a:rPr lang="ru-RU" sz="2800" b="1" i="1" dirty="0" smtClean="0"/>
              <a:t>полученное выражение</a:t>
            </a:r>
            <a:r>
              <a:rPr lang="ru-RU" sz="2800" dirty="0" smtClean="0"/>
              <a:t> для переменной в </a:t>
            </a:r>
            <a:r>
              <a:rPr lang="ru-RU" sz="2800" b="1" i="1" dirty="0" smtClean="0"/>
              <a:t>другое</a:t>
            </a:r>
            <a:r>
              <a:rPr lang="ru-RU" sz="2800" dirty="0" smtClean="0"/>
              <a:t> уравнение </a:t>
            </a:r>
          </a:p>
          <a:p>
            <a:pPr eaLnBrk="1" hangingPunct="1"/>
            <a:r>
              <a:rPr lang="ru-RU" sz="2800" b="1" i="1" dirty="0" smtClean="0"/>
              <a:t>решить</a:t>
            </a:r>
            <a:r>
              <a:rPr lang="ru-RU" sz="2800" dirty="0" smtClean="0"/>
              <a:t> полученное уравнение</a:t>
            </a:r>
          </a:p>
          <a:p>
            <a:pPr eaLnBrk="1" hangingPunct="1"/>
            <a:r>
              <a:rPr lang="ru-RU" sz="2800" dirty="0" smtClean="0"/>
              <a:t>Сделать </a:t>
            </a:r>
            <a:r>
              <a:rPr lang="ru-RU" sz="2800" b="1" i="1" dirty="0" smtClean="0"/>
              <a:t>подстановку</a:t>
            </a:r>
            <a:r>
              <a:rPr lang="ru-RU" sz="2800" dirty="0" smtClean="0"/>
              <a:t> найденного значения переменной и вычислить значение второй переменной</a:t>
            </a:r>
          </a:p>
          <a:p>
            <a:pPr eaLnBrk="1" hangingPunct="1"/>
            <a:r>
              <a:rPr lang="ru-RU" sz="2800" dirty="0" smtClean="0"/>
              <a:t>Записать ответ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C00000"/>
                </a:solidFill>
              </a:rPr>
              <a:t>Решение системы уравнений    </a:t>
            </a:r>
            <a:br>
              <a:rPr lang="ru-RU" b="1" u="sng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                      </a:t>
            </a:r>
            <a:r>
              <a:rPr lang="ru-RU" b="1" u="sng" dirty="0" smtClean="0">
                <a:solidFill>
                  <a:srgbClr val="C00000"/>
                </a:solidFill>
              </a:rPr>
              <a:t> способом подстановки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00063" y="2000250"/>
            <a:ext cx="1252537" cy="685800"/>
            <a:chOff x="142" y="1371"/>
            <a:chExt cx="789" cy="432"/>
          </a:xfrm>
        </p:grpSpPr>
        <p:sp>
          <p:nvSpPr>
            <p:cNvPr id="7217" name="Text Box 4"/>
            <p:cNvSpPr txBox="1">
              <a:spLocks noChangeArrowheads="1"/>
            </p:cNvSpPr>
            <p:nvPr/>
          </p:nvSpPr>
          <p:spPr bwMode="auto">
            <a:xfrm>
              <a:off x="142" y="1392"/>
              <a:ext cx="789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dirty="0" err="1">
                  <a:latin typeface="Calibri" pitchFamily="34" charset="0"/>
                </a:rPr>
                <a:t>х</a:t>
              </a:r>
              <a:r>
                <a:rPr lang="ru-RU" dirty="0">
                  <a:latin typeface="Calibri" pitchFamily="34" charset="0"/>
                </a:rPr>
                <a:t> - у=2,</a:t>
              </a:r>
            </a:p>
            <a:p>
              <a:pPr algn="ctr"/>
              <a:r>
                <a:rPr lang="ru-RU" dirty="0">
                  <a:latin typeface="Calibri" pitchFamily="34" charset="0"/>
                </a:rPr>
                <a:t>                   ;</a:t>
              </a:r>
            </a:p>
          </p:txBody>
        </p:sp>
        <p:sp>
          <p:nvSpPr>
            <p:cNvPr id="7218" name="AutoShape 5"/>
            <p:cNvSpPr>
              <a:spLocks/>
            </p:cNvSpPr>
            <p:nvPr/>
          </p:nvSpPr>
          <p:spPr bwMode="auto">
            <a:xfrm>
              <a:off x="172" y="1371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071563" y="1214438"/>
            <a:ext cx="2133600" cy="762000"/>
            <a:chOff x="720" y="1248"/>
            <a:chExt cx="1344" cy="480"/>
          </a:xfrm>
        </p:grpSpPr>
        <p:sp>
          <p:nvSpPr>
            <p:cNvPr id="7215" name="AutoShape 7"/>
            <p:cNvSpPr>
              <a:spLocks noChangeArrowheads="1"/>
            </p:cNvSpPr>
            <p:nvPr/>
          </p:nvSpPr>
          <p:spPr bwMode="auto">
            <a:xfrm>
              <a:off x="720" y="1248"/>
              <a:ext cx="1344" cy="480"/>
            </a:xfrm>
            <a:prstGeom prst="cloudCallout">
              <a:avLst>
                <a:gd name="adj1" fmla="val -68898"/>
                <a:gd name="adj2" fmla="val 74375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7216" name="Text Box 8"/>
            <p:cNvSpPr txBox="1">
              <a:spLocks noChangeArrowheads="1"/>
            </p:cNvSpPr>
            <p:nvPr/>
          </p:nvSpPr>
          <p:spPr bwMode="auto">
            <a:xfrm>
              <a:off x="768" y="1344"/>
              <a:ext cx="1257" cy="23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dirty="0">
                  <a:latin typeface="Calibri" pitchFamily="34" charset="0"/>
                </a:rPr>
                <a:t>Выразим </a:t>
              </a:r>
              <a:r>
                <a:rPr lang="ru-RU" dirty="0" err="1">
                  <a:latin typeface="Calibri" pitchFamily="34" charset="0"/>
                </a:rPr>
                <a:t>х</a:t>
              </a:r>
              <a:r>
                <a:rPr lang="ru-RU" dirty="0">
                  <a:latin typeface="Calibri" pitchFamily="34" charset="0"/>
                </a:rPr>
                <a:t> через у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697288" y="1941513"/>
            <a:ext cx="841375" cy="692150"/>
            <a:chOff x="2374" y="1706"/>
            <a:chExt cx="530" cy="436"/>
          </a:xfrm>
        </p:grpSpPr>
        <p:sp>
          <p:nvSpPr>
            <p:cNvPr id="7213" name="Text Box 10"/>
            <p:cNvSpPr txBox="1">
              <a:spLocks noChangeArrowheads="1"/>
            </p:cNvSpPr>
            <p:nvPr/>
          </p:nvSpPr>
          <p:spPr bwMode="auto">
            <a:xfrm>
              <a:off x="2374" y="1706"/>
              <a:ext cx="530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dirty="0">
                  <a:latin typeface="Calibri" pitchFamily="34" charset="0"/>
                </a:rPr>
                <a:t> х=2+у,</a:t>
              </a:r>
            </a:p>
            <a:p>
              <a:pPr algn="ctr"/>
              <a:r>
                <a:rPr lang="ru-RU" dirty="0">
                  <a:latin typeface="Calibri" pitchFamily="34" charset="0"/>
                </a:rPr>
                <a:t>        </a:t>
              </a:r>
            </a:p>
          </p:txBody>
        </p:sp>
        <p:sp>
          <p:nvSpPr>
            <p:cNvPr id="7214" name="AutoShape 11"/>
            <p:cNvSpPr>
              <a:spLocks/>
            </p:cNvSpPr>
            <p:nvPr/>
          </p:nvSpPr>
          <p:spPr bwMode="auto">
            <a:xfrm>
              <a:off x="2385" y="1710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1785938" y="2214563"/>
            <a:ext cx="2328862" cy="1371600"/>
            <a:chOff x="1296" y="1920"/>
            <a:chExt cx="1467" cy="864"/>
          </a:xfrm>
          <a:solidFill>
            <a:schemeClr val="accent3">
              <a:lumMod val="40000"/>
              <a:lumOff val="60000"/>
            </a:schemeClr>
          </a:solidFill>
        </p:grpSpPr>
        <p:cxnSp>
          <p:nvCxnSpPr>
            <p:cNvPr id="7210" name="AutoShape 20"/>
            <p:cNvCxnSpPr>
              <a:cxnSpLocks noChangeShapeType="1"/>
            </p:cNvCxnSpPr>
            <p:nvPr/>
          </p:nvCxnSpPr>
          <p:spPr bwMode="auto">
            <a:xfrm rot="10800000" flipH="1" flipV="1">
              <a:off x="2352" y="1920"/>
              <a:ext cx="411" cy="259"/>
            </a:xfrm>
            <a:prstGeom prst="curvedConnector4">
              <a:avLst>
                <a:gd name="adj1" fmla="val -35037"/>
                <a:gd name="adj2" fmla="val 155597"/>
              </a:avLst>
            </a:prstGeom>
            <a:grp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</p:cxnSp>
        <p:sp>
          <p:nvSpPr>
            <p:cNvPr id="7211" name="AutoShape 21"/>
            <p:cNvSpPr>
              <a:spLocks noChangeArrowheads="1"/>
            </p:cNvSpPr>
            <p:nvPr/>
          </p:nvSpPr>
          <p:spPr bwMode="auto">
            <a:xfrm flipH="1" flipV="1">
              <a:off x="1296" y="2400"/>
              <a:ext cx="1008" cy="384"/>
            </a:xfrm>
            <a:prstGeom prst="cloudCallout">
              <a:avLst>
                <a:gd name="adj1" fmla="val -54963"/>
                <a:gd name="adj2" fmla="val 80986"/>
              </a:avLst>
            </a:prstGeom>
            <a:grp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rot="10800000" wrap="none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7212" name="Text Box 22"/>
            <p:cNvSpPr txBox="1">
              <a:spLocks noChangeArrowheads="1"/>
            </p:cNvSpPr>
            <p:nvPr/>
          </p:nvSpPr>
          <p:spPr bwMode="auto">
            <a:xfrm>
              <a:off x="1440" y="2496"/>
              <a:ext cx="792" cy="231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dirty="0">
                  <a:latin typeface="Calibri" pitchFamily="34" charset="0"/>
                </a:rPr>
                <a:t>Подставим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6024563" y="1900238"/>
            <a:ext cx="863600" cy="762000"/>
            <a:chOff x="3840" y="1680"/>
            <a:chExt cx="544" cy="480"/>
          </a:xfrm>
        </p:grpSpPr>
        <p:sp>
          <p:nvSpPr>
            <p:cNvPr id="7208" name="Text Box 24"/>
            <p:cNvSpPr txBox="1">
              <a:spLocks noChangeArrowheads="1"/>
            </p:cNvSpPr>
            <p:nvPr/>
          </p:nvSpPr>
          <p:spPr bwMode="auto">
            <a:xfrm>
              <a:off x="3888" y="1680"/>
              <a:ext cx="496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х=2+у,</a:t>
              </a:r>
              <a:br>
                <a:rPr lang="ru-RU">
                  <a:latin typeface="Calibri" pitchFamily="34" charset="0"/>
                </a:rPr>
              </a:br>
              <a:endParaRPr lang="ru-RU">
                <a:latin typeface="Calibri" pitchFamily="34" charset="0"/>
              </a:endParaRPr>
            </a:p>
          </p:txBody>
        </p:sp>
        <p:sp>
          <p:nvSpPr>
            <p:cNvPr id="7209" name="AutoShape 26"/>
            <p:cNvSpPr>
              <a:spLocks/>
            </p:cNvSpPr>
            <p:nvPr/>
          </p:nvSpPr>
          <p:spPr bwMode="auto">
            <a:xfrm>
              <a:off x="3840" y="1728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4857750" y="2719391"/>
            <a:ext cx="2057400" cy="658813"/>
            <a:chOff x="3456" y="2304"/>
            <a:chExt cx="1296" cy="415"/>
          </a:xfrm>
        </p:grpSpPr>
        <p:sp>
          <p:nvSpPr>
            <p:cNvPr id="7206" name="AutoShape 28"/>
            <p:cNvSpPr>
              <a:spLocks noChangeArrowheads="1"/>
            </p:cNvSpPr>
            <p:nvPr/>
          </p:nvSpPr>
          <p:spPr bwMode="auto">
            <a:xfrm flipH="1" flipV="1">
              <a:off x="3456" y="2304"/>
              <a:ext cx="1296" cy="384"/>
            </a:xfrm>
            <a:prstGeom prst="cloudCallout">
              <a:avLst>
                <a:gd name="adj1" fmla="val -58875"/>
                <a:gd name="adj2" fmla="val 80727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rot="10800000" wrap="none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7207" name="Text Box 29"/>
            <p:cNvSpPr txBox="1">
              <a:spLocks noChangeArrowheads="1"/>
            </p:cNvSpPr>
            <p:nvPr/>
          </p:nvSpPr>
          <p:spPr bwMode="auto">
            <a:xfrm>
              <a:off x="3700" y="2315"/>
              <a:ext cx="751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dirty="0">
                  <a:latin typeface="Calibri" pitchFamily="34" charset="0"/>
                </a:rPr>
                <a:t>Решим</a:t>
              </a:r>
            </a:p>
            <a:p>
              <a:pPr algn="ctr"/>
              <a:r>
                <a:rPr lang="ru-RU" dirty="0">
                  <a:latin typeface="Calibri" pitchFamily="34" charset="0"/>
                </a:rPr>
                <a:t>уравнение</a:t>
              </a:r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746981" y="4398839"/>
            <a:ext cx="1454150" cy="1673225"/>
            <a:chOff x="288" y="3151"/>
            <a:chExt cx="916" cy="1054"/>
          </a:xfrm>
        </p:grpSpPr>
        <p:cxnSp>
          <p:nvCxnSpPr>
            <p:cNvPr id="7201" name="AutoShape 37"/>
            <p:cNvCxnSpPr>
              <a:cxnSpLocks noChangeShapeType="1"/>
            </p:cNvCxnSpPr>
            <p:nvPr/>
          </p:nvCxnSpPr>
          <p:spPr bwMode="auto">
            <a:xfrm rot="5400000" flipH="1" flipV="1">
              <a:off x="461" y="3409"/>
              <a:ext cx="518" cy="1"/>
            </a:xfrm>
            <a:prstGeom prst="curvedConnector5">
              <a:avLst>
                <a:gd name="adj1" fmla="val -2125"/>
                <a:gd name="adj2" fmla="val 51499986"/>
                <a:gd name="adj3" fmla="val 127801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</p:cxnSp>
        <p:sp>
          <p:nvSpPr>
            <p:cNvPr id="7202" name="AutoShape 38"/>
            <p:cNvSpPr>
              <a:spLocks noChangeArrowheads="1"/>
            </p:cNvSpPr>
            <p:nvPr/>
          </p:nvSpPr>
          <p:spPr bwMode="auto">
            <a:xfrm flipH="1" flipV="1">
              <a:off x="292" y="3869"/>
              <a:ext cx="912" cy="336"/>
            </a:xfrm>
            <a:prstGeom prst="cloudCallout">
              <a:avLst>
                <a:gd name="adj1" fmla="val -50662"/>
                <a:gd name="adj2" fmla="val 91963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rot="10800000" wrap="none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7203" name="Text Box 39"/>
            <p:cNvSpPr txBox="1">
              <a:spLocks noChangeArrowheads="1"/>
            </p:cNvSpPr>
            <p:nvPr/>
          </p:nvSpPr>
          <p:spPr bwMode="auto">
            <a:xfrm>
              <a:off x="288" y="3915"/>
              <a:ext cx="882" cy="23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ru-RU" dirty="0">
                  <a:latin typeface="Calibri" pitchFamily="34" charset="0"/>
                </a:rPr>
                <a:t>Подставим</a:t>
              </a:r>
            </a:p>
          </p:txBody>
        </p:sp>
      </p:grp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4818186" y="6117978"/>
            <a:ext cx="2872152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ru-RU" sz="2400" dirty="0">
                <a:latin typeface="Calibri" pitchFamily="34" charset="0"/>
              </a:rPr>
              <a:t>Ответ</a:t>
            </a:r>
            <a:r>
              <a:rPr lang="ru-RU" sz="2400" dirty="0" smtClean="0">
                <a:latin typeface="Calibri" pitchFamily="34" charset="0"/>
              </a:rPr>
              <a:t>:(</a:t>
            </a:r>
            <a:r>
              <a:rPr lang="ru-RU" sz="2400" dirty="0">
                <a:latin typeface="Calibri" pitchFamily="34" charset="0"/>
              </a:rPr>
              <a:t>2;0);(3;1).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42938" y="2286000"/>
          <a:ext cx="857250" cy="357188"/>
        </p:xfrm>
        <a:graphic>
          <a:graphicData uri="http://schemas.openxmlformats.org/presentationml/2006/ole">
            <p:oleObj spid="_x0000_s44034" name="Формула" r:id="rId4" imgW="672840" imgH="228600" progId="Equation.3">
              <p:embed/>
            </p:oleObj>
          </a:graphicData>
        </a:graphic>
      </p:graphicFrame>
      <p:graphicFrame>
        <p:nvGraphicFramePr>
          <p:cNvPr id="38" name="Object 4"/>
          <p:cNvGraphicFramePr>
            <a:graphicFrameLocks noChangeAspect="1"/>
          </p:cNvGraphicFramePr>
          <p:nvPr/>
        </p:nvGraphicFramePr>
        <p:xfrm>
          <a:off x="3786188" y="2305050"/>
          <a:ext cx="1214437" cy="357188"/>
        </p:xfrm>
        <a:graphic>
          <a:graphicData uri="http://schemas.openxmlformats.org/presentationml/2006/ole">
            <p:oleObj spid="_x0000_s44035" name="Формула" r:id="rId5" imgW="914400" imgH="22860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318000" y="2314575"/>
          <a:ext cx="150813" cy="336550"/>
        </p:xfrm>
        <a:graphic>
          <a:graphicData uri="http://schemas.openxmlformats.org/presentationml/2006/ole">
            <p:oleObj spid="_x0000_s44036" name="Формула" r:id="rId6" imgW="114120" imgH="2156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215063" y="2233613"/>
          <a:ext cx="1000125" cy="357187"/>
        </p:xfrm>
        <a:graphic>
          <a:graphicData uri="http://schemas.openxmlformats.org/presentationml/2006/ole">
            <p:oleObj spid="_x0000_s44037" name="Формула" r:id="rId7" imgW="685800" imgH="22860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786563" y="3286125"/>
          <a:ext cx="1428750" cy="785813"/>
        </p:xfrm>
        <a:graphic>
          <a:graphicData uri="http://schemas.openxmlformats.org/presentationml/2006/ole">
            <p:oleObj spid="_x0000_s44038" name="Формула" r:id="rId8" imgW="812520" imgH="457200" progId="Equation.3">
              <p:embed/>
            </p:oleObj>
          </a:graphicData>
        </a:graphic>
      </p:graphicFrame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786563" y="4071938"/>
            <a:ext cx="1643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у=0 или 1-у=0</a:t>
            </a:r>
          </a:p>
          <a:p>
            <a:r>
              <a:rPr lang="ru-RU">
                <a:latin typeface="Calibri" pitchFamily="34" charset="0"/>
              </a:rPr>
              <a:t>                у=1</a:t>
            </a: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rot="16200000" flipH="1">
            <a:off x="5457092" y="4448907"/>
            <a:ext cx="2356338" cy="234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501161" y="4269152"/>
          <a:ext cx="1275515" cy="1322755"/>
        </p:xfrm>
        <a:graphic>
          <a:graphicData uri="http://schemas.openxmlformats.org/presentationml/2006/ole">
            <p:oleObj spid="_x0000_s44040" name="Формула" r:id="rId9" imgW="685800" imgH="711000" progId="Equation.3">
              <p:embed/>
            </p:oleObj>
          </a:graphicData>
        </a:graphic>
      </p:graphicFrame>
      <p:graphicFrame>
        <p:nvGraphicFramePr>
          <p:cNvPr id="58" name="Объект 57"/>
          <p:cNvGraphicFramePr>
            <a:graphicFrameLocks noChangeAspect="1"/>
          </p:cNvGraphicFramePr>
          <p:nvPr/>
        </p:nvGraphicFramePr>
        <p:xfrm>
          <a:off x="2492130" y="4001477"/>
          <a:ext cx="1704731" cy="2233785"/>
        </p:xfrm>
        <a:graphic>
          <a:graphicData uri="http://schemas.openxmlformats.org/presentationml/2006/ole">
            <p:oleObj spid="_x0000_s44042" name="Формула" r:id="rId10" imgW="736560" imgH="965160" progId="Equation.3">
              <p:embed/>
            </p:oleObj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4772025" y="3995738"/>
          <a:ext cx="1233488" cy="2233612"/>
        </p:xfrm>
        <a:graphic>
          <a:graphicData uri="http://schemas.openxmlformats.org/presentationml/2006/ole">
            <p:oleObj spid="_x0000_s44043" name="Формула" r:id="rId11" imgW="533160" imgH="96516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2" grpId="0"/>
      <p:bldP spid="4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C00000"/>
                </a:solidFill>
              </a:rPr>
              <a:t>Способ сложения (алгоритм)</a:t>
            </a:r>
            <a:br>
              <a:rPr lang="ru-RU" b="1" u="sng" dirty="0" smtClean="0">
                <a:solidFill>
                  <a:srgbClr val="C00000"/>
                </a:solidFill>
              </a:rPr>
            </a:br>
            <a:endParaRPr lang="ru-RU" b="1" u="sng" dirty="0" smtClean="0">
              <a:solidFill>
                <a:srgbClr val="C0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219200"/>
            <a:ext cx="7772400" cy="41148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i="1" dirty="0" smtClean="0"/>
              <a:t>Уравнять</a:t>
            </a:r>
            <a:r>
              <a:rPr lang="ru-RU" sz="2800" dirty="0" smtClean="0"/>
              <a:t> модули коэффициентов при какой-нибудь переменной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i="1" dirty="0" smtClean="0"/>
              <a:t>Сложить</a:t>
            </a:r>
            <a:r>
              <a:rPr lang="ru-RU" sz="2800" dirty="0" smtClean="0"/>
              <a:t> почленно уравнения системы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Составить </a:t>
            </a:r>
            <a:r>
              <a:rPr lang="ru-RU" sz="2800" b="1" i="1" dirty="0" smtClean="0"/>
              <a:t>новую</a:t>
            </a:r>
            <a:r>
              <a:rPr lang="ru-RU" sz="2800" dirty="0" smtClean="0"/>
              <a:t> систему: одно уравнение новое, другое - одно из предыдущей системы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Решить </a:t>
            </a:r>
            <a:r>
              <a:rPr lang="ru-RU" sz="2800" b="1" i="1" dirty="0" smtClean="0"/>
              <a:t>новое</a:t>
            </a:r>
            <a:r>
              <a:rPr lang="ru-RU" sz="2800" dirty="0" smtClean="0"/>
              <a:t> уравнение и найти значение одной переменной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i="1" dirty="0" smtClean="0"/>
              <a:t>Подставить</a:t>
            </a:r>
            <a:r>
              <a:rPr lang="ru-RU" sz="2800" dirty="0" smtClean="0"/>
              <a:t> значение найденной переменной во второе уравнение и найти значение другой переменной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Записать ответ: </a:t>
            </a:r>
            <a:r>
              <a:rPr lang="ru-RU" sz="2800" dirty="0" err="1" smtClean="0"/>
              <a:t>х=</a:t>
            </a:r>
            <a:r>
              <a:rPr lang="ru-RU" sz="2800" dirty="0" smtClean="0"/>
              <a:t>…; </a:t>
            </a:r>
            <a:r>
              <a:rPr lang="ru-RU" sz="2800" dirty="0" err="1" smtClean="0"/>
              <a:t>у=</a:t>
            </a:r>
            <a:r>
              <a:rPr lang="ru-RU" sz="2800" dirty="0" smtClean="0"/>
              <a:t>…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4368" y="151790"/>
            <a:ext cx="7440857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C00000"/>
                </a:solidFill>
              </a:rPr>
              <a:t>Решение системы уравнений способом сложения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00063" y="2214563"/>
            <a:ext cx="1365250" cy="796925"/>
            <a:chOff x="336" y="1226"/>
            <a:chExt cx="860" cy="502"/>
          </a:xfrm>
        </p:grpSpPr>
        <p:sp>
          <p:nvSpPr>
            <p:cNvPr id="8236" name="Text Box 3"/>
            <p:cNvSpPr txBox="1">
              <a:spLocks noChangeArrowheads="1"/>
            </p:cNvSpPr>
            <p:nvPr/>
          </p:nvSpPr>
          <p:spPr bwMode="auto">
            <a:xfrm>
              <a:off x="422" y="1226"/>
              <a:ext cx="774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dirty="0">
                  <a:latin typeface="Calibri" pitchFamily="34" charset="0"/>
                </a:rPr>
                <a:t>х</a:t>
              </a:r>
              <a:r>
                <a:rPr lang="ru-RU" baseline="30000" dirty="0">
                  <a:latin typeface="Calibri" pitchFamily="34" charset="0"/>
                </a:rPr>
                <a:t>2 </a:t>
              </a:r>
              <a:r>
                <a:rPr lang="ru-RU" dirty="0">
                  <a:latin typeface="Calibri" pitchFamily="34" charset="0"/>
                </a:rPr>
                <a:t>- 2у</a:t>
              </a:r>
              <a:r>
                <a:rPr lang="ru-RU" baseline="30000" dirty="0">
                  <a:latin typeface="Calibri" pitchFamily="34" charset="0"/>
                </a:rPr>
                <a:t>2</a:t>
              </a:r>
              <a:r>
                <a:rPr lang="ru-RU" dirty="0">
                  <a:latin typeface="Calibri" pitchFamily="34" charset="0"/>
                </a:rPr>
                <a:t>=14,</a:t>
              </a:r>
            </a:p>
            <a:p>
              <a:r>
                <a:rPr lang="ru-RU" dirty="0">
                  <a:latin typeface="Calibri" pitchFamily="34" charset="0"/>
                </a:rPr>
                <a:t>  х</a:t>
              </a:r>
              <a:r>
                <a:rPr lang="ru-RU" baseline="30000" dirty="0">
                  <a:latin typeface="Calibri" pitchFamily="34" charset="0"/>
                </a:rPr>
                <a:t>2 </a:t>
              </a:r>
              <a:r>
                <a:rPr lang="ru-RU" dirty="0">
                  <a:latin typeface="Calibri" pitchFamily="34" charset="0"/>
                </a:rPr>
                <a:t>+ у</a:t>
              </a:r>
              <a:r>
                <a:rPr lang="ru-RU" baseline="30000" dirty="0">
                  <a:latin typeface="Calibri" pitchFamily="34" charset="0"/>
                </a:rPr>
                <a:t>2</a:t>
              </a:r>
              <a:r>
                <a:rPr lang="ru-RU" dirty="0">
                  <a:latin typeface="Calibri" pitchFamily="34" charset="0"/>
                </a:rPr>
                <a:t> =9;</a:t>
              </a:r>
            </a:p>
          </p:txBody>
        </p:sp>
        <p:sp>
          <p:nvSpPr>
            <p:cNvPr id="8237" name="AutoShape 4"/>
            <p:cNvSpPr>
              <a:spLocks/>
            </p:cNvSpPr>
            <p:nvPr/>
          </p:nvSpPr>
          <p:spPr bwMode="auto">
            <a:xfrm>
              <a:off x="336" y="1248"/>
              <a:ext cx="144" cy="480"/>
            </a:xfrm>
            <a:prstGeom prst="leftBrace">
              <a:avLst>
                <a:gd name="adj1" fmla="val 27778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609600" y="3352800"/>
            <a:ext cx="1338263" cy="796925"/>
            <a:chOff x="480" y="1754"/>
            <a:chExt cx="843" cy="502"/>
          </a:xfrm>
        </p:grpSpPr>
        <p:sp>
          <p:nvSpPr>
            <p:cNvPr id="8232" name="Text Box 12"/>
            <p:cNvSpPr txBox="1">
              <a:spLocks noChangeArrowheads="1"/>
            </p:cNvSpPr>
            <p:nvPr/>
          </p:nvSpPr>
          <p:spPr bwMode="auto">
            <a:xfrm>
              <a:off x="518" y="1754"/>
              <a:ext cx="805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- 2у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=14,</a:t>
              </a:r>
            </a:p>
            <a:p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+2у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 =18;</a:t>
              </a:r>
            </a:p>
          </p:txBody>
        </p:sp>
        <p:sp>
          <p:nvSpPr>
            <p:cNvPr id="8233" name="AutoShape 13"/>
            <p:cNvSpPr>
              <a:spLocks/>
            </p:cNvSpPr>
            <p:nvPr/>
          </p:nvSpPr>
          <p:spPr bwMode="auto">
            <a:xfrm>
              <a:off x="480" y="1824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228600" y="3581400"/>
            <a:ext cx="35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+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33400" y="4495800"/>
            <a:ext cx="1398588" cy="796925"/>
            <a:chOff x="432" y="2522"/>
            <a:chExt cx="881" cy="502"/>
          </a:xfrm>
        </p:grpSpPr>
        <p:sp>
          <p:nvSpPr>
            <p:cNvPr id="8230" name="Text Box 17"/>
            <p:cNvSpPr txBox="1">
              <a:spLocks noChangeArrowheads="1"/>
            </p:cNvSpPr>
            <p:nvPr/>
          </p:nvSpPr>
          <p:spPr bwMode="auto">
            <a:xfrm>
              <a:off x="470" y="2522"/>
              <a:ext cx="843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  2</a:t>
              </a:r>
              <a:r>
                <a:rPr lang="ru-RU">
                  <a:latin typeface="Calibri" pitchFamily="34" charset="0"/>
                </a:rPr>
                <a:t> х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 = </a:t>
              </a:r>
              <a:r>
                <a:rPr lang="en-US">
                  <a:latin typeface="Calibri" pitchFamily="34" charset="0"/>
                </a:rPr>
                <a:t> 32</a:t>
              </a:r>
              <a:r>
                <a:rPr lang="ru-RU">
                  <a:latin typeface="Calibri" pitchFamily="34" charset="0"/>
                </a:rPr>
                <a:t>,</a:t>
              </a:r>
            </a:p>
            <a:p>
              <a:r>
                <a:rPr lang="en-US">
                  <a:latin typeface="Calibri" pitchFamily="34" charset="0"/>
                </a:rPr>
                <a:t>  </a:t>
              </a:r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- 2у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=14;</a:t>
              </a:r>
            </a:p>
          </p:txBody>
        </p:sp>
        <p:sp>
          <p:nvSpPr>
            <p:cNvPr id="8231" name="AutoShape 19"/>
            <p:cNvSpPr>
              <a:spLocks/>
            </p:cNvSpPr>
            <p:nvPr/>
          </p:nvSpPr>
          <p:spPr bwMode="auto">
            <a:xfrm>
              <a:off x="432" y="2544"/>
              <a:ext cx="96" cy="48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533400" y="5715000"/>
            <a:ext cx="1362075" cy="762000"/>
            <a:chOff x="480" y="3216"/>
            <a:chExt cx="858" cy="480"/>
          </a:xfrm>
        </p:grpSpPr>
        <p:sp>
          <p:nvSpPr>
            <p:cNvPr id="8224" name="Text Box 27"/>
            <p:cNvSpPr txBox="1">
              <a:spLocks noChangeArrowheads="1"/>
            </p:cNvSpPr>
            <p:nvPr/>
          </p:nvSpPr>
          <p:spPr bwMode="auto">
            <a:xfrm>
              <a:off x="528" y="3216"/>
              <a:ext cx="810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Calibri" pitchFamily="34" charset="0"/>
                </a:rPr>
                <a:t> </a:t>
              </a:r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=</a:t>
              </a:r>
              <a:r>
                <a:rPr lang="en-US">
                  <a:latin typeface="Calibri" pitchFamily="34" charset="0"/>
                </a:rPr>
                <a:t>16</a:t>
              </a:r>
              <a:r>
                <a:rPr lang="ru-RU">
                  <a:latin typeface="Calibri" pitchFamily="34" charset="0"/>
                </a:rPr>
                <a:t>,</a:t>
              </a:r>
            </a:p>
            <a:p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- 2у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=14</a:t>
              </a:r>
              <a:r>
                <a:rPr lang="en-US">
                  <a:latin typeface="Calibri" pitchFamily="34" charset="0"/>
                </a:rPr>
                <a:t> </a:t>
              </a:r>
              <a:r>
                <a:rPr lang="ru-RU">
                  <a:latin typeface="Calibri" pitchFamily="34" charset="0"/>
                </a:rPr>
                <a:t>;</a:t>
              </a:r>
            </a:p>
          </p:txBody>
        </p:sp>
        <p:sp>
          <p:nvSpPr>
            <p:cNvPr id="8225" name="AutoShape 28"/>
            <p:cNvSpPr>
              <a:spLocks/>
            </p:cNvSpPr>
            <p:nvPr/>
          </p:nvSpPr>
          <p:spPr bwMode="auto">
            <a:xfrm>
              <a:off x="480" y="3264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cxnSp>
        <p:nvCxnSpPr>
          <p:cNvPr id="8221" name="AutoShape 38"/>
          <p:cNvCxnSpPr>
            <a:cxnSpLocks noChangeShapeType="1"/>
          </p:cNvCxnSpPr>
          <p:nvPr/>
        </p:nvCxnSpPr>
        <p:spPr bwMode="auto">
          <a:xfrm rot="5400000" flipV="1">
            <a:off x="376238" y="6062663"/>
            <a:ext cx="822325" cy="1588"/>
          </a:xfrm>
          <a:prstGeom prst="bentConnector5">
            <a:avLst>
              <a:gd name="adj1" fmla="val -27801"/>
              <a:gd name="adj2" fmla="val 76100000"/>
              <a:gd name="adj3" fmla="val 127801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triangle" w="sm" len="sm"/>
          </a:ln>
        </p:spPr>
      </p:cxn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4876800" y="2057400"/>
            <a:ext cx="1390650" cy="720725"/>
            <a:chOff x="3072" y="1274"/>
            <a:chExt cx="876" cy="454"/>
          </a:xfrm>
        </p:grpSpPr>
        <p:sp>
          <p:nvSpPr>
            <p:cNvPr id="8219" name="Text Box 42"/>
            <p:cNvSpPr txBox="1">
              <a:spLocks noChangeArrowheads="1"/>
            </p:cNvSpPr>
            <p:nvPr/>
          </p:nvSpPr>
          <p:spPr bwMode="auto">
            <a:xfrm>
              <a:off x="3158" y="1274"/>
              <a:ext cx="790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=</a:t>
              </a:r>
              <a:r>
                <a:rPr lang="en-US">
                  <a:latin typeface="Calibri" pitchFamily="34" charset="0"/>
                </a:rPr>
                <a:t>16</a:t>
              </a:r>
              <a:r>
                <a:rPr lang="ru-RU">
                  <a:latin typeface="Calibri" pitchFamily="34" charset="0"/>
                </a:rPr>
                <a:t>,</a:t>
              </a:r>
            </a:p>
            <a:p>
              <a:r>
                <a:rPr lang="en-US">
                  <a:latin typeface="Calibri" pitchFamily="34" charset="0"/>
                </a:rPr>
                <a:t>16-</a:t>
              </a:r>
              <a:r>
                <a:rPr lang="ru-RU">
                  <a:latin typeface="Calibri" pitchFamily="34" charset="0"/>
                </a:rPr>
                <a:t> 2у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=14;</a:t>
              </a:r>
            </a:p>
          </p:txBody>
        </p:sp>
        <p:sp>
          <p:nvSpPr>
            <p:cNvPr id="8220" name="AutoShape 44"/>
            <p:cNvSpPr>
              <a:spLocks/>
            </p:cNvSpPr>
            <p:nvPr/>
          </p:nvSpPr>
          <p:spPr bwMode="auto">
            <a:xfrm>
              <a:off x="3072" y="1344"/>
              <a:ext cx="96" cy="384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2" name="Group 53"/>
          <p:cNvGrpSpPr>
            <a:grpSpLocks/>
          </p:cNvGrpSpPr>
          <p:nvPr/>
        </p:nvGrpSpPr>
        <p:grpSpPr bwMode="auto">
          <a:xfrm>
            <a:off x="4929188" y="3000375"/>
            <a:ext cx="809625" cy="685800"/>
            <a:chOff x="3213" y="2016"/>
            <a:chExt cx="510" cy="432"/>
          </a:xfrm>
        </p:grpSpPr>
        <p:sp>
          <p:nvSpPr>
            <p:cNvPr id="8215" name="Text Box 49"/>
            <p:cNvSpPr txBox="1">
              <a:spLocks noChangeArrowheads="1"/>
            </p:cNvSpPr>
            <p:nvPr/>
          </p:nvSpPr>
          <p:spPr bwMode="auto">
            <a:xfrm>
              <a:off x="3216" y="2016"/>
              <a:ext cx="507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х</a:t>
              </a:r>
              <a:r>
                <a:rPr lang="ru-RU" baseline="30000">
                  <a:latin typeface="Calibri" pitchFamily="34" charset="0"/>
                </a:rPr>
                <a:t>2 </a:t>
              </a:r>
              <a:r>
                <a:rPr lang="ru-RU">
                  <a:latin typeface="Calibri" pitchFamily="34" charset="0"/>
                </a:rPr>
                <a:t>=</a:t>
              </a:r>
              <a:r>
                <a:rPr lang="en-US">
                  <a:latin typeface="Calibri" pitchFamily="34" charset="0"/>
                </a:rPr>
                <a:t>16</a:t>
              </a:r>
              <a:r>
                <a:rPr lang="ru-RU">
                  <a:latin typeface="Calibri" pitchFamily="34" charset="0"/>
                </a:rPr>
                <a:t>,</a:t>
              </a:r>
            </a:p>
            <a:p>
              <a:r>
                <a:rPr lang="en-US">
                  <a:latin typeface="Calibri" pitchFamily="34" charset="0"/>
                </a:rPr>
                <a:t> </a:t>
              </a:r>
              <a:r>
                <a:rPr lang="ru-RU">
                  <a:latin typeface="Calibri" pitchFamily="34" charset="0"/>
                </a:rPr>
                <a:t>у</a:t>
              </a:r>
              <a:r>
                <a:rPr lang="ru-RU" baseline="30000">
                  <a:latin typeface="Calibri" pitchFamily="34" charset="0"/>
                </a:rPr>
                <a:t>2</a:t>
              </a:r>
              <a:r>
                <a:rPr lang="ru-RU">
                  <a:latin typeface="Calibri" pitchFamily="34" charset="0"/>
                </a:rPr>
                <a:t>=</a:t>
              </a:r>
              <a:r>
                <a:rPr lang="en-US">
                  <a:latin typeface="Calibri" pitchFamily="34" charset="0"/>
                </a:rPr>
                <a:t>1</a:t>
              </a:r>
              <a:r>
                <a:rPr lang="ru-RU">
                  <a:latin typeface="Calibri" pitchFamily="34" charset="0"/>
                </a:rPr>
                <a:t>;</a:t>
              </a:r>
            </a:p>
          </p:txBody>
        </p:sp>
        <p:sp>
          <p:nvSpPr>
            <p:cNvPr id="8216" name="AutoShape 52"/>
            <p:cNvSpPr>
              <a:spLocks/>
            </p:cNvSpPr>
            <p:nvPr/>
          </p:nvSpPr>
          <p:spPr bwMode="auto">
            <a:xfrm>
              <a:off x="3213" y="2016"/>
              <a:ext cx="48" cy="432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4929188" y="4143375"/>
            <a:ext cx="771525" cy="685800"/>
            <a:chOff x="3120" y="2666"/>
            <a:chExt cx="486" cy="432"/>
          </a:xfrm>
        </p:grpSpPr>
        <p:sp>
          <p:nvSpPr>
            <p:cNvPr id="8213" name="Text Box 54"/>
            <p:cNvSpPr txBox="1">
              <a:spLocks noChangeArrowheads="1"/>
            </p:cNvSpPr>
            <p:nvPr/>
          </p:nvSpPr>
          <p:spPr bwMode="auto">
            <a:xfrm>
              <a:off x="3158" y="2666"/>
              <a:ext cx="448" cy="40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>
                  <a:latin typeface="Calibri" pitchFamily="34" charset="0"/>
                </a:rPr>
                <a:t>х=</a:t>
              </a:r>
              <a:r>
                <a:rPr lang="ru-RU">
                  <a:latin typeface="Calibri" pitchFamily="34" charset="0"/>
                  <a:sym typeface="Symbol" pitchFamily="18" charset="2"/>
                </a:rPr>
                <a:t></a:t>
              </a:r>
              <a:r>
                <a:rPr lang="en-US">
                  <a:latin typeface="Calibri" pitchFamily="34" charset="0"/>
                  <a:sym typeface="Symbol" pitchFamily="18" charset="2"/>
                </a:rPr>
                <a:t>4</a:t>
              </a:r>
              <a:r>
                <a:rPr lang="ru-RU">
                  <a:latin typeface="Calibri" pitchFamily="34" charset="0"/>
                </a:rPr>
                <a:t>,</a:t>
              </a:r>
            </a:p>
            <a:p>
              <a:r>
                <a:rPr lang="ru-RU">
                  <a:latin typeface="Calibri" pitchFamily="34" charset="0"/>
                </a:rPr>
                <a:t>у=</a:t>
              </a:r>
              <a:r>
                <a:rPr lang="ru-RU">
                  <a:latin typeface="Calibri" pitchFamily="34" charset="0"/>
                  <a:sym typeface="Symbol" pitchFamily="18" charset="2"/>
                </a:rPr>
                <a:t></a:t>
              </a:r>
              <a:r>
                <a:rPr lang="en-US">
                  <a:latin typeface="Calibri" pitchFamily="34" charset="0"/>
                  <a:sym typeface="Symbol" pitchFamily="18" charset="2"/>
                </a:rPr>
                <a:t>1</a:t>
              </a:r>
              <a:r>
                <a:rPr lang="ru-RU">
                  <a:latin typeface="Calibri" pitchFamily="34" charset="0"/>
                </a:rPr>
                <a:t>;</a:t>
              </a:r>
            </a:p>
          </p:txBody>
        </p:sp>
        <p:sp>
          <p:nvSpPr>
            <p:cNvPr id="8214" name="AutoShape 55"/>
            <p:cNvSpPr>
              <a:spLocks/>
            </p:cNvSpPr>
            <p:nvPr/>
          </p:nvSpPr>
          <p:spPr bwMode="auto">
            <a:xfrm>
              <a:off x="3120" y="2666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8209" name="Text Box 57"/>
          <p:cNvSpPr txBox="1">
            <a:spLocks noChangeArrowheads="1"/>
          </p:cNvSpPr>
          <p:nvPr/>
        </p:nvSpPr>
        <p:spPr bwMode="auto">
          <a:xfrm>
            <a:off x="5029200" y="4953000"/>
            <a:ext cx="184150" cy="369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0" name="Text Box 60"/>
          <p:cNvSpPr txBox="1">
            <a:spLocks noChangeArrowheads="1"/>
          </p:cNvSpPr>
          <p:nvPr/>
        </p:nvSpPr>
        <p:spPr bwMode="auto">
          <a:xfrm>
            <a:off x="4643438" y="5143500"/>
            <a:ext cx="1562100" cy="1200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Ответ: (</a:t>
            </a:r>
            <a:r>
              <a:rPr lang="en-US" b="1">
                <a:latin typeface="Calibri" pitchFamily="34" charset="0"/>
              </a:rPr>
              <a:t>4</a:t>
            </a:r>
            <a:r>
              <a:rPr lang="ru-RU" b="1">
                <a:latin typeface="Calibri" pitchFamily="34" charset="0"/>
              </a:rPr>
              <a:t>;  1);</a:t>
            </a:r>
            <a:br>
              <a:rPr lang="ru-RU" b="1">
                <a:latin typeface="Calibri" pitchFamily="34" charset="0"/>
              </a:rPr>
            </a:br>
            <a:r>
              <a:rPr lang="ru-RU" b="1">
                <a:latin typeface="Calibri" pitchFamily="34" charset="0"/>
              </a:rPr>
              <a:t>             (4; -1);</a:t>
            </a:r>
            <a:br>
              <a:rPr lang="ru-RU" b="1">
                <a:latin typeface="Calibri" pitchFamily="34" charset="0"/>
              </a:rPr>
            </a:br>
            <a:r>
              <a:rPr lang="ru-RU" b="1">
                <a:latin typeface="Calibri" pitchFamily="34" charset="0"/>
              </a:rPr>
              <a:t>             (-4; 1);</a:t>
            </a:r>
            <a:br>
              <a:rPr lang="ru-RU" b="1">
                <a:latin typeface="Calibri" pitchFamily="34" charset="0"/>
              </a:rPr>
            </a:br>
            <a:r>
              <a:rPr lang="ru-RU" b="1">
                <a:latin typeface="Calibri" pitchFamily="34" charset="0"/>
              </a:rPr>
              <a:t>             (-4; -1).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714375" y="2500313"/>
          <a:ext cx="152400" cy="393700"/>
        </p:xfrm>
        <a:graphic>
          <a:graphicData uri="http://schemas.openxmlformats.org/presentationml/2006/ole">
            <p:oleObj spid="_x0000_s45058" name="Формула" r:id="rId3" imgW="152280" imgH="393480" progId="Equation.3">
              <p:embed/>
            </p:oleObj>
          </a:graphicData>
        </a:graphic>
      </p:graphicFrame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928813" y="2500313"/>
            <a:ext cx="714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|</a:t>
            </a:r>
            <a:r>
              <a:rPr lang="en-US">
                <a:latin typeface="Calibri" pitchFamily="34" charset="0"/>
                <a:sym typeface="Symbol" pitchFamily="18" charset="2"/>
              </a:rPr>
              <a:t></a:t>
            </a:r>
            <a:r>
              <a:rPr lang="ru-RU">
                <a:latin typeface="Calibri" pitchFamily="34" charset="0"/>
              </a:rPr>
              <a:t>2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rot="16200000" flipH="1">
            <a:off x="5662246" y="3387969"/>
            <a:ext cx="1395046" cy="117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6567853" y="2629877"/>
          <a:ext cx="1391344" cy="1602154"/>
        </p:xfrm>
        <a:graphic>
          <a:graphicData uri="http://schemas.openxmlformats.org/presentationml/2006/ole">
            <p:oleObj spid="_x0000_s45059" name="Формула" r:id="rId4" imgW="838080" imgH="965160" progId="Equation.3">
              <p:embed/>
            </p:oleObj>
          </a:graphicData>
        </a:graphic>
      </p:graphicFrame>
      <p:sp>
        <p:nvSpPr>
          <p:cNvPr id="49" name="Выноска-облако 48"/>
          <p:cNvSpPr/>
          <p:nvPr/>
        </p:nvSpPr>
        <p:spPr>
          <a:xfrm>
            <a:off x="0" y="1184032"/>
            <a:ext cx="3024553" cy="949568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Уравняем модули коэффициентов перед 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Выноска-облако 50"/>
          <p:cNvSpPr/>
          <p:nvPr/>
        </p:nvSpPr>
        <p:spPr>
          <a:xfrm>
            <a:off x="1664678" y="2754924"/>
            <a:ext cx="2239107" cy="1019908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Сложим уравнения почленно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Выноска-облако 51"/>
          <p:cNvSpPr/>
          <p:nvPr/>
        </p:nvSpPr>
        <p:spPr>
          <a:xfrm>
            <a:off x="1887415" y="4149969"/>
            <a:ext cx="2110154" cy="738554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Решим уравнение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Выноска-облако 52"/>
          <p:cNvSpPr/>
          <p:nvPr/>
        </p:nvSpPr>
        <p:spPr>
          <a:xfrm>
            <a:off x="2074984" y="5357446"/>
            <a:ext cx="1934308" cy="750277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Подставим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4" name="Выноска-облако 53"/>
          <p:cNvSpPr/>
          <p:nvPr/>
        </p:nvSpPr>
        <p:spPr>
          <a:xfrm>
            <a:off x="7092462" y="1430215"/>
            <a:ext cx="2051538" cy="1066800"/>
          </a:xfrm>
          <a:prstGeom prst="cloud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Решим уравнение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/>
      <p:bldP spid="20540" grpId="0"/>
      <p:bldP spid="5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111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D01650"/>
                </a:solidFill>
              </a:rPr>
              <a:t>Метод замены</a:t>
            </a:r>
            <a:endParaRPr lang="ru-RU" sz="2800" b="1" dirty="0">
              <a:solidFill>
                <a:srgbClr val="D016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0419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06768" y="1380547"/>
          <a:ext cx="3806231" cy="2804591"/>
        </p:xfrm>
        <a:graphic>
          <a:graphicData uri="http://schemas.openxmlformats.org/presentationml/2006/ole">
            <p:oleObj spid="_x0000_s60420" name="Формула" r:id="rId4" imgW="1206360" imgH="8888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9908" y="4736123"/>
            <a:ext cx="869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Пусть 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286000" y="4380767"/>
          <a:ext cx="1949230" cy="1340095"/>
        </p:xfrm>
        <a:graphic>
          <a:graphicData uri="http://schemas.openxmlformats.org/presentationml/2006/ole">
            <p:oleObj spid="_x0000_s60421" name="Формула" r:id="rId5" imgW="609480" imgH="4190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965210" y="4450373"/>
          <a:ext cx="1892966" cy="1329104"/>
        </p:xfrm>
        <a:graphic>
          <a:graphicData uri="http://schemas.openxmlformats.org/presentationml/2006/ole">
            <p:oleObj spid="_x0000_s60422" name="Формула" r:id="rId6" imgW="596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1903"/>
            <a:ext cx="8229600" cy="4142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D01650"/>
                </a:solidFill>
              </a:rPr>
              <a:t>Самостоятельная работа</a:t>
            </a:r>
            <a:endParaRPr lang="ru-RU" sz="2800" b="1" dirty="0">
              <a:solidFill>
                <a:srgbClr val="D0165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14192" y="588724"/>
          <a:ext cx="7553196" cy="5774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299"/>
                <a:gridCol w="1888299"/>
                <a:gridCol w="1888299"/>
                <a:gridCol w="1888299"/>
              </a:tblGrid>
              <a:tr h="613775"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Решите графически систему уравнений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Решите систему методом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 сложения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63667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3б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4б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4б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5б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13358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Решите систему методом подстановки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765">
                <a:tc gridSpan="2"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3б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4б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0435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Решите систему методом замены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92140">
                <a:tc gridSpan="2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5б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6б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322538" y="1358901"/>
          <a:ext cx="1232771" cy="1033570"/>
        </p:xfrm>
        <a:graphic>
          <a:graphicData uri="http://schemas.openxmlformats.org/presentationml/2006/ole">
            <p:oleObj spid="_x0000_s61442" name="Формула" r:id="rId3" imgW="761760" imgH="4824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269902" y="1396129"/>
          <a:ext cx="1251174" cy="983816"/>
        </p:xfrm>
        <a:graphic>
          <a:graphicData uri="http://schemas.openxmlformats.org/presentationml/2006/ole">
            <p:oleObj spid="_x0000_s61443" name="Формула" r:id="rId4" imgW="825480" imgH="53316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891430" y="2824443"/>
          <a:ext cx="1653436" cy="1079243"/>
        </p:xfrm>
        <a:graphic>
          <a:graphicData uri="http://schemas.openxmlformats.org/presentationml/2006/ole">
            <p:oleObj spid="_x0000_s61444" name="Формула" r:id="rId5" imgW="812520" imgH="4824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5555639" y="2924653"/>
          <a:ext cx="1346202" cy="908312"/>
        </p:xfrm>
        <a:graphic>
          <a:graphicData uri="http://schemas.openxmlformats.org/presentationml/2006/ole">
            <p:oleObj spid="_x0000_s61445" name="Формула" r:id="rId6" imgW="863280" imgH="4824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091482" y="1358725"/>
          <a:ext cx="1309318" cy="958589"/>
        </p:xfrm>
        <a:graphic>
          <a:graphicData uri="http://schemas.openxmlformats.org/presentationml/2006/ole">
            <p:oleObj spid="_x0000_s61446" name="Формула" r:id="rId7" imgW="965160" imgH="50796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040236" y="1308969"/>
          <a:ext cx="1232595" cy="920663"/>
        </p:xfrm>
        <a:graphic>
          <a:graphicData uri="http://schemas.openxmlformats.org/presentationml/2006/ole">
            <p:oleObj spid="_x0000_s61447" name="Формула" r:id="rId8" imgW="825480" imgH="45720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638559" y="4675513"/>
          <a:ext cx="2604821" cy="1499818"/>
        </p:xfrm>
        <a:graphic>
          <a:graphicData uri="http://schemas.openxmlformats.org/presentationml/2006/ole">
            <p:oleObj spid="_x0000_s61448" name="Формула" r:id="rId9" imgW="1257120" imgH="8888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231617" y="4537728"/>
          <a:ext cx="3003932" cy="1737812"/>
        </p:xfrm>
        <a:graphic>
          <a:graphicData uri="http://schemas.openxmlformats.org/presentationml/2006/ole">
            <p:oleObj spid="_x0000_s61449" name="Формула" r:id="rId10" imgW="153648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1903"/>
            <a:ext cx="8229600" cy="4142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D01650"/>
                </a:solidFill>
              </a:rPr>
              <a:t>Самостоятельная работа  (ответы)</a:t>
            </a:r>
            <a:endParaRPr lang="ru-RU" sz="2800" b="1" dirty="0">
              <a:solidFill>
                <a:srgbClr val="D0165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6718" y="992395"/>
          <a:ext cx="7553196" cy="5476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299"/>
                <a:gridCol w="1888299"/>
                <a:gridCol w="1888299"/>
                <a:gridCol w="1888299"/>
              </a:tblGrid>
              <a:tr h="606395"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Решить графически систему уравнений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Решите систему методом</a:t>
                      </a:r>
                    </a:p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 сложения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2616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  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3б </a:t>
                      </a:r>
                      <a:r>
                        <a:rPr lang="ru-RU" sz="2400" b="1" dirty="0" smtClean="0"/>
                        <a:t>       </a:t>
                      </a:r>
                    </a:p>
                    <a:p>
                      <a:r>
                        <a:rPr lang="ru-RU" sz="2400" b="1" dirty="0" smtClean="0"/>
                        <a:t>     (2; 6)</a:t>
                      </a:r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       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(-1;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</a:rPr>
                        <a:t> 3)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4б</a:t>
                      </a:r>
                      <a:r>
                        <a:rPr lang="ru-RU" sz="2400" dirty="0" smtClean="0"/>
                        <a:t>     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             нет       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      решений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4б</a:t>
                      </a:r>
                    </a:p>
                    <a:p>
                      <a:r>
                        <a:rPr lang="ru-RU" sz="2400" dirty="0" smtClean="0"/>
                        <a:t>(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4;1) (4; -1)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(-4; 1) (-4; -1)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5б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sz="2400" b="1" dirty="0" smtClean="0"/>
                        <a:t>(8; 6) (-7;-9)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6511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Решите систему методом подстановки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8484">
                <a:tc gridSpan="2"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3б</a:t>
                      </a:r>
                      <a:endParaRPr lang="ru-RU" sz="2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               </a:t>
                      </a:r>
                      <a:r>
                        <a:rPr lang="ru-RU" sz="2400" b="1" dirty="0" smtClean="0"/>
                        <a:t>(2; 6) (-2;-6)</a:t>
                      </a:r>
                    </a:p>
                    <a:p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4б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400" b="1" dirty="0" smtClean="0"/>
                        <a:t>(-2; 0) (1;3)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6511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Решите систему методом замены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81918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5б</a:t>
                      </a:r>
                    </a:p>
                    <a:p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2400" b="1" dirty="0" smtClean="0"/>
                        <a:t>(2,5 ; -0,5)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6б</a:t>
                      </a:r>
                    </a:p>
                    <a:p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  </a:t>
                      </a:r>
                      <a:r>
                        <a:rPr lang="ru-RU" sz="2400" b="1" dirty="0" smtClean="0"/>
                        <a:t>(1; 1)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76822" y="1252603"/>
            <a:ext cx="7565720" cy="4386197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«Человека, умеющего наблюдать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анализировать,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обмануть просто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l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невозможно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 Его  выводы будут</a:t>
            </a:r>
          </a:p>
          <a:p>
            <a:pPr algn="l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безошибочны, как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теоремы Евклид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</a:p>
          <a:p>
            <a:pPr algn="l"/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                 Артур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Конан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Дойл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ru-RU" sz="2800" dirty="0" smtClean="0"/>
              <a:t>Что называется решением системы уравнений с двумя переменными;</a:t>
            </a:r>
          </a:p>
          <a:p>
            <a:r>
              <a:rPr lang="ru-RU" sz="2800" dirty="0" smtClean="0"/>
              <a:t>Как можно найти решение системы;</a:t>
            </a:r>
          </a:p>
          <a:p>
            <a:r>
              <a:rPr lang="ru-RU" sz="2800" dirty="0" smtClean="0"/>
              <a:t>Назвать методы решения систем уравнений;</a:t>
            </a:r>
          </a:p>
          <a:p>
            <a:r>
              <a:rPr lang="ru-RU" sz="2800" dirty="0" smtClean="0"/>
              <a:t>Вспомнить алгоритмы;</a:t>
            </a:r>
          </a:p>
          <a:p>
            <a:r>
              <a:rPr lang="ru-RU" sz="2800" dirty="0" smtClean="0"/>
              <a:t>Применить эти методы на практике;</a:t>
            </a:r>
          </a:p>
          <a:p>
            <a:r>
              <a:rPr lang="ru-RU" sz="2800" dirty="0" smtClean="0"/>
              <a:t>Проверить себя;</a:t>
            </a:r>
          </a:p>
          <a:p>
            <a:r>
              <a:rPr lang="ru-RU" sz="2800" dirty="0" smtClean="0"/>
              <a:t>Узнать новое</a:t>
            </a:r>
            <a:endParaRPr lang="ru-RU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1290181"/>
            <a:ext cx="6400800" cy="4885151"/>
          </a:xfrm>
        </p:spPr>
        <p:txBody>
          <a:bodyPr/>
          <a:lstStyle/>
          <a:p>
            <a:r>
              <a:rPr lang="ru-RU" dirty="0" smtClean="0">
                <a:solidFill>
                  <a:srgbClr val="D01650"/>
                </a:solidFill>
              </a:rPr>
              <a:t>Решите систему уравнений</a:t>
            </a:r>
            <a:endParaRPr lang="ru-RU" dirty="0">
              <a:solidFill>
                <a:srgbClr val="D0165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034261" y="2598976"/>
          <a:ext cx="4975535" cy="2198492"/>
        </p:xfrm>
        <a:graphic>
          <a:graphicData uri="http://schemas.openxmlformats.org/presentationml/2006/ole">
            <p:oleObj spid="_x0000_s63490" name="Формула" r:id="rId3" imgW="10918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35904" y="552146"/>
            <a:ext cx="7772400" cy="1013608"/>
          </a:xfrm>
        </p:spPr>
        <p:txBody>
          <a:bodyPr/>
          <a:lstStyle/>
          <a:p>
            <a:r>
              <a:rPr lang="ru-RU" sz="2800" b="1" dirty="0" smtClean="0">
                <a:solidFill>
                  <a:srgbClr val="D01650"/>
                </a:solidFill>
              </a:rPr>
              <a:t>Решите систему уравнений</a:t>
            </a:r>
            <a:endParaRPr lang="ru-RU" sz="2800" b="1" dirty="0">
              <a:solidFill>
                <a:srgbClr val="D0165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971632" y="2624029"/>
          <a:ext cx="4890490" cy="2160914"/>
        </p:xfrm>
        <a:graphic>
          <a:graphicData uri="http://schemas.openxmlformats.org/presentationml/2006/ole">
            <p:oleObj spid="_x0000_s64514" name="Формула" r:id="rId3" imgW="10918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028134"/>
            <a:ext cx="7772400" cy="1470025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Домашнее задание: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0833" y="2254685"/>
            <a:ext cx="7891397" cy="3384115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№ 158 стр. 204, № 145 стр. 203 - Сборник</a:t>
            </a:r>
          </a:p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Подготовить сообщение о симметрических системах уравнений </a:t>
            </a:r>
          </a:p>
          <a:p>
            <a:pPr marL="514350" indent="-514350" algn="l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 п. 23 </a:t>
            </a:r>
            <a:r>
              <a:rPr lang="ru-RU" dirty="0" err="1" smtClean="0">
                <a:solidFill>
                  <a:schemeClr val="tx1"/>
                </a:solidFill>
              </a:rPr>
              <a:t>стр</a:t>
            </a:r>
            <a:r>
              <a:rPr lang="ru-RU" dirty="0" smtClean="0">
                <a:solidFill>
                  <a:schemeClr val="tx1"/>
                </a:solidFill>
              </a:rPr>
              <a:t> 128, № 514 учебник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028134"/>
            <a:ext cx="7772400" cy="1470025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Домашнее задание: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0833" y="2254685"/>
            <a:ext cx="7891397" cy="3384115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№ 158 стр. 204  - Сборник</a:t>
            </a:r>
          </a:p>
          <a:p>
            <a:pPr marL="514350" indent="-514350" algn="l"/>
            <a:endParaRPr lang="ru-RU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261643" y="3112543"/>
          <a:ext cx="3428470" cy="2035654"/>
        </p:xfrm>
        <a:graphic>
          <a:graphicData uri="http://schemas.openxmlformats.org/presentationml/2006/ole">
            <p:oleObj spid="_x0000_s65538" name="Формула" r:id="rId3" imgW="8125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028134"/>
            <a:ext cx="7772400" cy="1470025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Домашнее задание: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0833" y="2254685"/>
            <a:ext cx="7891397" cy="3384115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№145 стр. 203 - Сборник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537217" y="3225277"/>
          <a:ext cx="3322986" cy="1973023"/>
        </p:xfrm>
        <a:graphic>
          <a:graphicData uri="http://schemas.openxmlformats.org/presentationml/2006/ole">
            <p:oleObj spid="_x0000_s66562" name="Формула" r:id="rId3" imgW="8125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900113" y="1798638"/>
            <a:ext cx="799147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1. Собирай по ягодке – наберёшь кузовок;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2. Дело мастера боится;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3. Старая песня на новый лад;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4. У страха глаза велики;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5. Через тернии к звездам; 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6. Грамоте учиться всегда пригодится;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7. Где хотенье – там уменье;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8. Терпение и труд всё перетрут;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9. Ах, как я устал от этой суеты;</a:t>
            </a:r>
          </a:p>
          <a:p>
            <a:pPr algn="l"/>
            <a:r>
              <a:rPr lang="ru-RU" sz="2000" b="1" i="1">
                <a:solidFill>
                  <a:srgbClr val="FF0000"/>
                </a:solidFill>
                <a:latin typeface="Bookman Old Style" pitchFamily="18" charset="0"/>
              </a:rPr>
              <a:t>10. Без труда не вытащишь рыбку из пруда.</a:t>
            </a:r>
          </a:p>
        </p:txBody>
      </p:sp>
      <p:pic>
        <p:nvPicPr>
          <p:cNvPr id="96259" name="Picture 3" descr="KIDS0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5157788"/>
            <a:ext cx="22288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0" name="Picture 4" descr="2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333375"/>
            <a:ext cx="74168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/>
          <p:cNvSpPr>
            <a:spLocks noChangeArrowheads="1" noChangeShapeType="1" noTextEdit="1"/>
          </p:cNvSpPr>
          <p:nvPr/>
        </p:nvSpPr>
        <p:spPr bwMode="auto">
          <a:xfrm>
            <a:off x="323850" y="1628775"/>
            <a:ext cx="6767513" cy="30972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Блиц -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турнир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00563" y="4365625"/>
            <a:ext cx="1943100" cy="2133600"/>
            <a:chOff x="288" y="3216"/>
            <a:chExt cx="704" cy="743"/>
          </a:xfrm>
        </p:grpSpPr>
        <p:sp>
          <p:nvSpPr>
            <p:cNvPr id="36868" name="Freeform 4"/>
            <p:cNvSpPr>
              <a:spLocks/>
            </p:cNvSpPr>
            <p:nvPr/>
          </p:nvSpPr>
          <p:spPr bwMode="auto">
            <a:xfrm flipH="1">
              <a:off x="394" y="3591"/>
              <a:ext cx="590" cy="359"/>
            </a:xfrm>
            <a:custGeom>
              <a:avLst/>
              <a:gdLst/>
              <a:ahLst/>
              <a:cxnLst>
                <a:cxn ang="0">
                  <a:pos x="674" y="0"/>
                </a:cxn>
                <a:cxn ang="0">
                  <a:pos x="554" y="65"/>
                </a:cxn>
                <a:cxn ang="0">
                  <a:pos x="425" y="105"/>
                </a:cxn>
                <a:cxn ang="0">
                  <a:pos x="273" y="112"/>
                </a:cxn>
                <a:cxn ang="0">
                  <a:pos x="157" y="112"/>
                </a:cxn>
                <a:cxn ang="0">
                  <a:pos x="179" y="195"/>
                </a:cxn>
                <a:cxn ang="0">
                  <a:pos x="82" y="218"/>
                </a:cxn>
                <a:cxn ang="0">
                  <a:pos x="141" y="299"/>
                </a:cxn>
                <a:cxn ang="0">
                  <a:pos x="13" y="331"/>
                </a:cxn>
                <a:cxn ang="0">
                  <a:pos x="130" y="404"/>
                </a:cxn>
                <a:cxn ang="0">
                  <a:pos x="0" y="432"/>
                </a:cxn>
                <a:cxn ang="0">
                  <a:pos x="160" y="498"/>
                </a:cxn>
                <a:cxn ang="0">
                  <a:pos x="332" y="569"/>
                </a:cxn>
                <a:cxn ang="0">
                  <a:pos x="515" y="638"/>
                </a:cxn>
                <a:cxn ang="0">
                  <a:pos x="666" y="748"/>
                </a:cxn>
                <a:cxn ang="0">
                  <a:pos x="722" y="783"/>
                </a:cxn>
                <a:cxn ang="0">
                  <a:pos x="814" y="795"/>
                </a:cxn>
                <a:cxn ang="0">
                  <a:pos x="916" y="814"/>
                </a:cxn>
                <a:cxn ang="0">
                  <a:pos x="1033" y="849"/>
                </a:cxn>
                <a:cxn ang="0">
                  <a:pos x="1270" y="950"/>
                </a:cxn>
                <a:cxn ang="0">
                  <a:pos x="1415" y="989"/>
                </a:cxn>
                <a:cxn ang="0">
                  <a:pos x="1558" y="994"/>
                </a:cxn>
                <a:cxn ang="0">
                  <a:pos x="1663" y="491"/>
                </a:cxn>
                <a:cxn ang="0">
                  <a:pos x="1293" y="303"/>
                </a:cxn>
                <a:cxn ang="0">
                  <a:pos x="745" y="132"/>
                </a:cxn>
                <a:cxn ang="0">
                  <a:pos x="686" y="63"/>
                </a:cxn>
                <a:cxn ang="0">
                  <a:pos x="674" y="0"/>
                </a:cxn>
                <a:cxn ang="0">
                  <a:pos x="674" y="0"/>
                </a:cxn>
                <a:cxn ang="0">
                  <a:pos x="674" y="0"/>
                </a:cxn>
              </a:cxnLst>
              <a:rect l="0" t="0" r="r" b="b"/>
              <a:pathLst>
                <a:path w="1663" h="994">
                  <a:moveTo>
                    <a:pt x="674" y="0"/>
                  </a:moveTo>
                  <a:lnTo>
                    <a:pt x="554" y="65"/>
                  </a:lnTo>
                  <a:lnTo>
                    <a:pt x="425" y="105"/>
                  </a:lnTo>
                  <a:lnTo>
                    <a:pt x="273" y="112"/>
                  </a:lnTo>
                  <a:lnTo>
                    <a:pt x="157" y="112"/>
                  </a:lnTo>
                  <a:lnTo>
                    <a:pt x="179" y="195"/>
                  </a:lnTo>
                  <a:lnTo>
                    <a:pt x="82" y="218"/>
                  </a:lnTo>
                  <a:lnTo>
                    <a:pt x="141" y="299"/>
                  </a:lnTo>
                  <a:lnTo>
                    <a:pt x="13" y="331"/>
                  </a:lnTo>
                  <a:lnTo>
                    <a:pt x="130" y="404"/>
                  </a:lnTo>
                  <a:lnTo>
                    <a:pt x="0" y="432"/>
                  </a:lnTo>
                  <a:lnTo>
                    <a:pt x="160" y="498"/>
                  </a:lnTo>
                  <a:lnTo>
                    <a:pt x="332" y="569"/>
                  </a:lnTo>
                  <a:lnTo>
                    <a:pt x="515" y="638"/>
                  </a:lnTo>
                  <a:lnTo>
                    <a:pt x="666" y="748"/>
                  </a:lnTo>
                  <a:lnTo>
                    <a:pt x="722" y="783"/>
                  </a:lnTo>
                  <a:lnTo>
                    <a:pt x="814" y="795"/>
                  </a:lnTo>
                  <a:lnTo>
                    <a:pt x="916" y="814"/>
                  </a:lnTo>
                  <a:lnTo>
                    <a:pt x="1033" y="849"/>
                  </a:lnTo>
                  <a:lnTo>
                    <a:pt x="1270" y="950"/>
                  </a:lnTo>
                  <a:lnTo>
                    <a:pt x="1415" y="989"/>
                  </a:lnTo>
                  <a:lnTo>
                    <a:pt x="1558" y="994"/>
                  </a:lnTo>
                  <a:lnTo>
                    <a:pt x="1663" y="491"/>
                  </a:lnTo>
                  <a:lnTo>
                    <a:pt x="1293" y="303"/>
                  </a:lnTo>
                  <a:lnTo>
                    <a:pt x="745" y="132"/>
                  </a:lnTo>
                  <a:lnTo>
                    <a:pt x="686" y="63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69" name="Freeform 5"/>
            <p:cNvSpPr>
              <a:spLocks/>
            </p:cNvSpPr>
            <p:nvPr/>
          </p:nvSpPr>
          <p:spPr bwMode="auto">
            <a:xfrm flipH="1">
              <a:off x="348" y="3220"/>
              <a:ext cx="216" cy="183"/>
            </a:xfrm>
            <a:custGeom>
              <a:avLst/>
              <a:gdLst/>
              <a:ahLst/>
              <a:cxnLst>
                <a:cxn ang="0">
                  <a:pos x="136" y="377"/>
                </a:cxn>
                <a:cxn ang="0">
                  <a:pos x="30" y="221"/>
                </a:cxn>
                <a:cxn ang="0">
                  <a:pos x="0" y="97"/>
                </a:cxn>
                <a:cxn ang="0">
                  <a:pos x="45" y="97"/>
                </a:cxn>
                <a:cxn ang="0">
                  <a:pos x="77" y="155"/>
                </a:cxn>
                <a:cxn ang="0">
                  <a:pos x="120" y="3"/>
                </a:cxn>
                <a:cxn ang="0">
                  <a:pos x="158" y="0"/>
                </a:cxn>
                <a:cxn ang="0">
                  <a:pos x="140" y="162"/>
                </a:cxn>
                <a:cxn ang="0">
                  <a:pos x="162" y="268"/>
                </a:cxn>
                <a:cxn ang="0">
                  <a:pos x="202" y="97"/>
                </a:cxn>
                <a:cxn ang="0">
                  <a:pos x="230" y="69"/>
                </a:cxn>
                <a:cxn ang="0">
                  <a:pos x="268" y="85"/>
                </a:cxn>
                <a:cxn ang="0">
                  <a:pos x="217" y="240"/>
                </a:cxn>
                <a:cxn ang="0">
                  <a:pos x="275" y="151"/>
                </a:cxn>
                <a:cxn ang="0">
                  <a:pos x="304" y="233"/>
                </a:cxn>
                <a:cxn ang="0">
                  <a:pos x="341" y="202"/>
                </a:cxn>
                <a:cxn ang="0">
                  <a:pos x="401" y="224"/>
                </a:cxn>
                <a:cxn ang="0">
                  <a:pos x="447" y="206"/>
                </a:cxn>
                <a:cxn ang="0">
                  <a:pos x="493" y="237"/>
                </a:cxn>
                <a:cxn ang="0">
                  <a:pos x="532" y="224"/>
                </a:cxn>
                <a:cxn ang="0">
                  <a:pos x="571" y="260"/>
                </a:cxn>
                <a:cxn ang="0">
                  <a:pos x="583" y="346"/>
                </a:cxn>
                <a:cxn ang="0">
                  <a:pos x="606" y="377"/>
                </a:cxn>
                <a:cxn ang="0">
                  <a:pos x="560" y="463"/>
                </a:cxn>
                <a:cxn ang="0">
                  <a:pos x="498" y="502"/>
                </a:cxn>
                <a:cxn ang="0">
                  <a:pos x="443" y="506"/>
                </a:cxn>
                <a:cxn ang="0">
                  <a:pos x="136" y="377"/>
                </a:cxn>
                <a:cxn ang="0">
                  <a:pos x="136" y="377"/>
                </a:cxn>
                <a:cxn ang="0">
                  <a:pos x="136" y="377"/>
                </a:cxn>
              </a:cxnLst>
              <a:rect l="0" t="0" r="r" b="b"/>
              <a:pathLst>
                <a:path w="606" h="506">
                  <a:moveTo>
                    <a:pt x="136" y="377"/>
                  </a:moveTo>
                  <a:lnTo>
                    <a:pt x="30" y="221"/>
                  </a:lnTo>
                  <a:lnTo>
                    <a:pt x="0" y="97"/>
                  </a:lnTo>
                  <a:lnTo>
                    <a:pt x="45" y="97"/>
                  </a:lnTo>
                  <a:lnTo>
                    <a:pt x="77" y="155"/>
                  </a:lnTo>
                  <a:lnTo>
                    <a:pt x="120" y="3"/>
                  </a:lnTo>
                  <a:lnTo>
                    <a:pt x="158" y="0"/>
                  </a:lnTo>
                  <a:lnTo>
                    <a:pt x="140" y="162"/>
                  </a:lnTo>
                  <a:lnTo>
                    <a:pt x="162" y="268"/>
                  </a:lnTo>
                  <a:lnTo>
                    <a:pt x="202" y="97"/>
                  </a:lnTo>
                  <a:lnTo>
                    <a:pt x="230" y="69"/>
                  </a:lnTo>
                  <a:lnTo>
                    <a:pt x="268" y="85"/>
                  </a:lnTo>
                  <a:lnTo>
                    <a:pt x="217" y="240"/>
                  </a:lnTo>
                  <a:lnTo>
                    <a:pt x="275" y="151"/>
                  </a:lnTo>
                  <a:lnTo>
                    <a:pt x="304" y="233"/>
                  </a:lnTo>
                  <a:lnTo>
                    <a:pt x="341" y="202"/>
                  </a:lnTo>
                  <a:lnTo>
                    <a:pt x="401" y="224"/>
                  </a:lnTo>
                  <a:lnTo>
                    <a:pt x="447" y="206"/>
                  </a:lnTo>
                  <a:lnTo>
                    <a:pt x="493" y="237"/>
                  </a:lnTo>
                  <a:lnTo>
                    <a:pt x="532" y="224"/>
                  </a:lnTo>
                  <a:lnTo>
                    <a:pt x="571" y="260"/>
                  </a:lnTo>
                  <a:lnTo>
                    <a:pt x="583" y="346"/>
                  </a:lnTo>
                  <a:lnTo>
                    <a:pt x="606" y="377"/>
                  </a:lnTo>
                  <a:lnTo>
                    <a:pt x="560" y="463"/>
                  </a:lnTo>
                  <a:lnTo>
                    <a:pt x="498" y="502"/>
                  </a:lnTo>
                  <a:lnTo>
                    <a:pt x="443" y="506"/>
                  </a:lnTo>
                  <a:lnTo>
                    <a:pt x="136" y="377"/>
                  </a:lnTo>
                  <a:lnTo>
                    <a:pt x="136" y="377"/>
                  </a:lnTo>
                  <a:lnTo>
                    <a:pt x="136" y="377"/>
                  </a:lnTo>
                  <a:close/>
                </a:path>
              </a:pathLst>
            </a:custGeom>
            <a:solidFill>
              <a:srgbClr val="EBA17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0" name="Freeform 6"/>
            <p:cNvSpPr>
              <a:spLocks/>
            </p:cNvSpPr>
            <p:nvPr/>
          </p:nvSpPr>
          <p:spPr bwMode="auto">
            <a:xfrm flipH="1">
              <a:off x="431" y="3605"/>
              <a:ext cx="279" cy="128"/>
            </a:xfrm>
            <a:custGeom>
              <a:avLst/>
              <a:gdLst/>
              <a:ahLst/>
              <a:cxnLst>
                <a:cxn ang="0">
                  <a:pos x="187" y="0"/>
                </a:cxn>
                <a:cxn ang="0">
                  <a:pos x="0" y="109"/>
                </a:cxn>
                <a:cxn ang="0">
                  <a:pos x="94" y="179"/>
                </a:cxn>
                <a:cxn ang="0">
                  <a:pos x="187" y="242"/>
                </a:cxn>
                <a:cxn ang="0">
                  <a:pos x="234" y="312"/>
                </a:cxn>
                <a:cxn ang="0">
                  <a:pos x="239" y="354"/>
                </a:cxn>
                <a:cxn ang="0">
                  <a:pos x="366" y="316"/>
                </a:cxn>
                <a:cxn ang="0">
                  <a:pos x="483" y="312"/>
                </a:cxn>
                <a:cxn ang="0">
                  <a:pos x="585" y="319"/>
                </a:cxn>
                <a:cxn ang="0">
                  <a:pos x="787" y="253"/>
                </a:cxn>
                <a:cxn ang="0">
                  <a:pos x="644" y="147"/>
                </a:cxn>
                <a:cxn ang="0">
                  <a:pos x="187" y="0"/>
                </a:cxn>
                <a:cxn ang="0">
                  <a:pos x="187" y="0"/>
                </a:cxn>
                <a:cxn ang="0">
                  <a:pos x="187" y="0"/>
                </a:cxn>
              </a:cxnLst>
              <a:rect l="0" t="0" r="r" b="b"/>
              <a:pathLst>
                <a:path w="787" h="354">
                  <a:moveTo>
                    <a:pt x="187" y="0"/>
                  </a:moveTo>
                  <a:lnTo>
                    <a:pt x="0" y="109"/>
                  </a:lnTo>
                  <a:lnTo>
                    <a:pt x="94" y="179"/>
                  </a:lnTo>
                  <a:lnTo>
                    <a:pt x="187" y="242"/>
                  </a:lnTo>
                  <a:lnTo>
                    <a:pt x="234" y="312"/>
                  </a:lnTo>
                  <a:lnTo>
                    <a:pt x="239" y="354"/>
                  </a:lnTo>
                  <a:lnTo>
                    <a:pt x="366" y="316"/>
                  </a:lnTo>
                  <a:lnTo>
                    <a:pt x="483" y="312"/>
                  </a:lnTo>
                  <a:lnTo>
                    <a:pt x="585" y="319"/>
                  </a:lnTo>
                  <a:lnTo>
                    <a:pt x="787" y="253"/>
                  </a:lnTo>
                  <a:lnTo>
                    <a:pt x="644" y="147"/>
                  </a:lnTo>
                  <a:lnTo>
                    <a:pt x="187" y="0"/>
                  </a:lnTo>
                  <a:lnTo>
                    <a:pt x="187" y="0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CEF04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1" name="Freeform 7"/>
            <p:cNvSpPr>
              <a:spLocks/>
            </p:cNvSpPr>
            <p:nvPr/>
          </p:nvSpPr>
          <p:spPr bwMode="auto">
            <a:xfrm flipH="1">
              <a:off x="512" y="3803"/>
              <a:ext cx="52" cy="58"/>
            </a:xfrm>
            <a:custGeom>
              <a:avLst/>
              <a:gdLst/>
              <a:ahLst/>
              <a:cxnLst>
                <a:cxn ang="0">
                  <a:pos x="54" y="7"/>
                </a:cxn>
                <a:cxn ang="0">
                  <a:pos x="0" y="159"/>
                </a:cxn>
                <a:cxn ang="0">
                  <a:pos x="146" y="93"/>
                </a:cxn>
                <a:cxn ang="0">
                  <a:pos x="120" y="0"/>
                </a:cxn>
                <a:cxn ang="0">
                  <a:pos x="54" y="7"/>
                </a:cxn>
                <a:cxn ang="0">
                  <a:pos x="54" y="7"/>
                </a:cxn>
                <a:cxn ang="0">
                  <a:pos x="54" y="7"/>
                </a:cxn>
              </a:cxnLst>
              <a:rect l="0" t="0" r="r" b="b"/>
              <a:pathLst>
                <a:path w="146" h="159">
                  <a:moveTo>
                    <a:pt x="54" y="7"/>
                  </a:moveTo>
                  <a:lnTo>
                    <a:pt x="0" y="159"/>
                  </a:lnTo>
                  <a:lnTo>
                    <a:pt x="146" y="93"/>
                  </a:lnTo>
                  <a:lnTo>
                    <a:pt x="120" y="0"/>
                  </a:lnTo>
                  <a:lnTo>
                    <a:pt x="54" y="7"/>
                  </a:lnTo>
                  <a:lnTo>
                    <a:pt x="54" y="7"/>
                  </a:lnTo>
                  <a:lnTo>
                    <a:pt x="54" y="7"/>
                  </a:lnTo>
                  <a:close/>
                </a:path>
              </a:pathLst>
            </a:custGeom>
            <a:solidFill>
              <a:srgbClr val="F2D8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2" name="Freeform 8"/>
            <p:cNvSpPr>
              <a:spLocks/>
            </p:cNvSpPr>
            <p:nvPr/>
          </p:nvSpPr>
          <p:spPr bwMode="auto">
            <a:xfrm flipH="1">
              <a:off x="361" y="3636"/>
              <a:ext cx="181" cy="194"/>
            </a:xfrm>
            <a:custGeom>
              <a:avLst/>
              <a:gdLst/>
              <a:ahLst/>
              <a:cxnLst>
                <a:cxn ang="0">
                  <a:pos x="421" y="0"/>
                </a:cxn>
                <a:cxn ang="0">
                  <a:pos x="266" y="137"/>
                </a:cxn>
                <a:cxn ang="0">
                  <a:pos x="149" y="258"/>
                </a:cxn>
                <a:cxn ang="0">
                  <a:pos x="0" y="469"/>
                </a:cxn>
                <a:cxn ang="0">
                  <a:pos x="39" y="483"/>
                </a:cxn>
                <a:cxn ang="0">
                  <a:pos x="79" y="539"/>
                </a:cxn>
                <a:cxn ang="0">
                  <a:pos x="175" y="441"/>
                </a:cxn>
                <a:cxn ang="0">
                  <a:pos x="389" y="163"/>
                </a:cxn>
                <a:cxn ang="0">
                  <a:pos x="510" y="51"/>
                </a:cxn>
                <a:cxn ang="0">
                  <a:pos x="471" y="0"/>
                </a:cxn>
                <a:cxn ang="0">
                  <a:pos x="421" y="0"/>
                </a:cxn>
                <a:cxn ang="0">
                  <a:pos x="421" y="0"/>
                </a:cxn>
                <a:cxn ang="0">
                  <a:pos x="421" y="0"/>
                </a:cxn>
              </a:cxnLst>
              <a:rect l="0" t="0" r="r" b="b"/>
              <a:pathLst>
                <a:path w="510" h="539">
                  <a:moveTo>
                    <a:pt x="421" y="0"/>
                  </a:moveTo>
                  <a:lnTo>
                    <a:pt x="266" y="137"/>
                  </a:lnTo>
                  <a:lnTo>
                    <a:pt x="149" y="258"/>
                  </a:lnTo>
                  <a:lnTo>
                    <a:pt x="0" y="469"/>
                  </a:lnTo>
                  <a:lnTo>
                    <a:pt x="39" y="483"/>
                  </a:lnTo>
                  <a:lnTo>
                    <a:pt x="79" y="539"/>
                  </a:lnTo>
                  <a:lnTo>
                    <a:pt x="175" y="441"/>
                  </a:lnTo>
                  <a:lnTo>
                    <a:pt x="389" y="163"/>
                  </a:lnTo>
                  <a:lnTo>
                    <a:pt x="510" y="51"/>
                  </a:lnTo>
                  <a:lnTo>
                    <a:pt x="471" y="0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421" y="0"/>
                  </a:lnTo>
                  <a:close/>
                </a:path>
              </a:pathLst>
            </a:custGeom>
            <a:solidFill>
              <a:srgbClr val="FFEA2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3" name="Freeform 9"/>
            <p:cNvSpPr>
              <a:spLocks/>
            </p:cNvSpPr>
            <p:nvPr/>
          </p:nvSpPr>
          <p:spPr bwMode="auto">
            <a:xfrm flipH="1">
              <a:off x="322" y="3599"/>
              <a:ext cx="79" cy="67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0" y="85"/>
                </a:cxn>
                <a:cxn ang="0">
                  <a:pos x="31" y="69"/>
                </a:cxn>
                <a:cxn ang="0">
                  <a:pos x="34" y="36"/>
                </a:cxn>
                <a:cxn ang="0">
                  <a:pos x="124" y="0"/>
                </a:cxn>
                <a:cxn ang="0">
                  <a:pos x="221" y="109"/>
                </a:cxn>
                <a:cxn ang="0">
                  <a:pos x="198" y="144"/>
                </a:cxn>
                <a:cxn ang="0">
                  <a:pos x="101" y="183"/>
                </a:cxn>
                <a:cxn ang="0">
                  <a:pos x="62" y="121"/>
                </a:cxn>
                <a:cxn ang="0">
                  <a:pos x="11" y="121"/>
                </a:cxn>
                <a:cxn ang="0">
                  <a:pos x="11" y="121"/>
                </a:cxn>
                <a:cxn ang="0">
                  <a:pos x="11" y="121"/>
                </a:cxn>
              </a:cxnLst>
              <a:rect l="0" t="0" r="r" b="b"/>
              <a:pathLst>
                <a:path w="221" h="183">
                  <a:moveTo>
                    <a:pt x="11" y="121"/>
                  </a:moveTo>
                  <a:lnTo>
                    <a:pt x="0" y="85"/>
                  </a:lnTo>
                  <a:lnTo>
                    <a:pt x="31" y="69"/>
                  </a:lnTo>
                  <a:lnTo>
                    <a:pt x="34" y="36"/>
                  </a:lnTo>
                  <a:lnTo>
                    <a:pt x="124" y="0"/>
                  </a:lnTo>
                  <a:lnTo>
                    <a:pt x="221" y="109"/>
                  </a:lnTo>
                  <a:lnTo>
                    <a:pt x="198" y="144"/>
                  </a:lnTo>
                  <a:lnTo>
                    <a:pt x="101" y="183"/>
                  </a:lnTo>
                  <a:lnTo>
                    <a:pt x="62" y="121"/>
                  </a:lnTo>
                  <a:lnTo>
                    <a:pt x="11" y="121"/>
                  </a:lnTo>
                  <a:lnTo>
                    <a:pt x="11" y="121"/>
                  </a:lnTo>
                  <a:lnTo>
                    <a:pt x="11" y="121"/>
                  </a:lnTo>
                  <a:close/>
                </a:path>
              </a:pathLst>
            </a:custGeom>
            <a:solidFill>
              <a:srgbClr val="B5B5E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4" name="Freeform 10"/>
            <p:cNvSpPr>
              <a:spLocks/>
            </p:cNvSpPr>
            <p:nvPr/>
          </p:nvSpPr>
          <p:spPr bwMode="auto">
            <a:xfrm flipH="1">
              <a:off x="308" y="3586"/>
              <a:ext cx="49" cy="54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58" y="0"/>
                </a:cxn>
                <a:cxn ang="0">
                  <a:pos x="106" y="17"/>
                </a:cxn>
                <a:cxn ang="0">
                  <a:pos x="137" y="105"/>
                </a:cxn>
                <a:cxn ang="0">
                  <a:pos x="70" y="150"/>
                </a:cxn>
                <a:cxn ang="0">
                  <a:pos x="27" y="91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0" y="40"/>
                </a:cxn>
              </a:cxnLst>
              <a:rect l="0" t="0" r="r" b="b"/>
              <a:pathLst>
                <a:path w="137" h="150">
                  <a:moveTo>
                    <a:pt x="0" y="40"/>
                  </a:moveTo>
                  <a:lnTo>
                    <a:pt x="58" y="0"/>
                  </a:lnTo>
                  <a:lnTo>
                    <a:pt x="106" y="17"/>
                  </a:lnTo>
                  <a:lnTo>
                    <a:pt x="137" y="105"/>
                  </a:lnTo>
                  <a:lnTo>
                    <a:pt x="70" y="150"/>
                  </a:lnTo>
                  <a:lnTo>
                    <a:pt x="27" y="91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E5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5" name="Freeform 11"/>
            <p:cNvSpPr>
              <a:spLocks/>
            </p:cNvSpPr>
            <p:nvPr/>
          </p:nvSpPr>
          <p:spPr bwMode="auto">
            <a:xfrm flipH="1">
              <a:off x="315" y="3692"/>
              <a:ext cx="235" cy="129"/>
            </a:xfrm>
            <a:custGeom>
              <a:avLst/>
              <a:gdLst/>
              <a:ahLst/>
              <a:cxnLst>
                <a:cxn ang="0">
                  <a:pos x="244" y="11"/>
                </a:cxn>
                <a:cxn ang="0">
                  <a:pos x="191" y="38"/>
                </a:cxn>
                <a:cxn ang="0">
                  <a:pos x="139" y="38"/>
                </a:cxn>
                <a:cxn ang="0">
                  <a:pos x="97" y="93"/>
                </a:cxn>
                <a:cxn ang="0">
                  <a:pos x="0" y="179"/>
                </a:cxn>
                <a:cxn ang="0">
                  <a:pos x="18" y="221"/>
                </a:cxn>
                <a:cxn ang="0">
                  <a:pos x="58" y="229"/>
                </a:cxn>
                <a:cxn ang="0">
                  <a:pos x="107" y="249"/>
                </a:cxn>
                <a:cxn ang="0">
                  <a:pos x="147" y="256"/>
                </a:cxn>
                <a:cxn ang="0">
                  <a:pos x="220" y="312"/>
                </a:cxn>
                <a:cxn ang="0">
                  <a:pos x="392" y="357"/>
                </a:cxn>
                <a:cxn ang="0">
                  <a:pos x="524" y="245"/>
                </a:cxn>
                <a:cxn ang="0">
                  <a:pos x="629" y="143"/>
                </a:cxn>
                <a:cxn ang="0">
                  <a:pos x="661" y="93"/>
                </a:cxn>
                <a:cxn ang="0">
                  <a:pos x="634" y="34"/>
                </a:cxn>
                <a:cxn ang="0">
                  <a:pos x="567" y="0"/>
                </a:cxn>
                <a:cxn ang="0">
                  <a:pos x="508" y="2"/>
                </a:cxn>
                <a:cxn ang="0">
                  <a:pos x="389" y="38"/>
                </a:cxn>
                <a:cxn ang="0">
                  <a:pos x="298" y="81"/>
                </a:cxn>
                <a:cxn ang="0">
                  <a:pos x="193" y="85"/>
                </a:cxn>
                <a:cxn ang="0">
                  <a:pos x="244" y="11"/>
                </a:cxn>
                <a:cxn ang="0">
                  <a:pos x="244" y="11"/>
                </a:cxn>
                <a:cxn ang="0">
                  <a:pos x="244" y="11"/>
                </a:cxn>
              </a:cxnLst>
              <a:rect l="0" t="0" r="r" b="b"/>
              <a:pathLst>
                <a:path w="661" h="357">
                  <a:moveTo>
                    <a:pt x="244" y="11"/>
                  </a:moveTo>
                  <a:lnTo>
                    <a:pt x="191" y="38"/>
                  </a:lnTo>
                  <a:lnTo>
                    <a:pt x="139" y="38"/>
                  </a:lnTo>
                  <a:lnTo>
                    <a:pt x="97" y="93"/>
                  </a:lnTo>
                  <a:lnTo>
                    <a:pt x="0" y="179"/>
                  </a:lnTo>
                  <a:lnTo>
                    <a:pt x="18" y="221"/>
                  </a:lnTo>
                  <a:lnTo>
                    <a:pt x="58" y="229"/>
                  </a:lnTo>
                  <a:lnTo>
                    <a:pt x="107" y="249"/>
                  </a:lnTo>
                  <a:lnTo>
                    <a:pt x="147" y="256"/>
                  </a:lnTo>
                  <a:lnTo>
                    <a:pt x="220" y="312"/>
                  </a:lnTo>
                  <a:lnTo>
                    <a:pt x="392" y="357"/>
                  </a:lnTo>
                  <a:lnTo>
                    <a:pt x="524" y="245"/>
                  </a:lnTo>
                  <a:lnTo>
                    <a:pt x="629" y="143"/>
                  </a:lnTo>
                  <a:lnTo>
                    <a:pt x="661" y="93"/>
                  </a:lnTo>
                  <a:lnTo>
                    <a:pt x="634" y="34"/>
                  </a:lnTo>
                  <a:lnTo>
                    <a:pt x="567" y="0"/>
                  </a:lnTo>
                  <a:lnTo>
                    <a:pt x="508" y="2"/>
                  </a:lnTo>
                  <a:lnTo>
                    <a:pt x="389" y="38"/>
                  </a:lnTo>
                  <a:lnTo>
                    <a:pt x="298" y="81"/>
                  </a:lnTo>
                  <a:lnTo>
                    <a:pt x="193" y="85"/>
                  </a:lnTo>
                  <a:lnTo>
                    <a:pt x="244" y="11"/>
                  </a:lnTo>
                  <a:lnTo>
                    <a:pt x="244" y="11"/>
                  </a:lnTo>
                  <a:lnTo>
                    <a:pt x="244" y="11"/>
                  </a:lnTo>
                  <a:close/>
                </a:path>
              </a:pathLst>
            </a:custGeom>
            <a:solidFill>
              <a:srgbClr val="FFCF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6" name="Freeform 12"/>
            <p:cNvSpPr>
              <a:spLocks/>
            </p:cNvSpPr>
            <p:nvPr/>
          </p:nvSpPr>
          <p:spPr bwMode="auto">
            <a:xfrm flipH="1">
              <a:off x="347" y="3216"/>
              <a:ext cx="489" cy="494"/>
            </a:xfrm>
            <a:custGeom>
              <a:avLst/>
              <a:gdLst/>
              <a:ahLst/>
              <a:cxnLst>
                <a:cxn ang="0">
                  <a:pos x="786" y="535"/>
                </a:cxn>
                <a:cxn ang="0">
                  <a:pos x="712" y="539"/>
                </a:cxn>
                <a:cxn ang="0">
                  <a:pos x="599" y="561"/>
                </a:cxn>
                <a:cxn ang="0">
                  <a:pos x="486" y="808"/>
                </a:cxn>
                <a:cxn ang="0">
                  <a:pos x="540" y="527"/>
                </a:cxn>
                <a:cxn ang="0">
                  <a:pos x="700" y="316"/>
                </a:cxn>
                <a:cxn ang="0">
                  <a:pos x="637" y="265"/>
                </a:cxn>
                <a:cxn ang="0">
                  <a:pos x="459" y="242"/>
                </a:cxn>
                <a:cxn ang="0">
                  <a:pos x="475" y="0"/>
                </a:cxn>
                <a:cxn ang="0">
                  <a:pos x="412" y="87"/>
                </a:cxn>
                <a:cxn ang="0">
                  <a:pos x="345" y="215"/>
                </a:cxn>
                <a:cxn ang="0">
                  <a:pos x="217" y="59"/>
                </a:cxn>
                <a:cxn ang="0">
                  <a:pos x="240" y="265"/>
                </a:cxn>
                <a:cxn ang="0">
                  <a:pos x="45" y="152"/>
                </a:cxn>
                <a:cxn ang="0">
                  <a:pos x="190" y="312"/>
                </a:cxn>
                <a:cxn ang="0">
                  <a:pos x="19" y="301"/>
                </a:cxn>
                <a:cxn ang="0">
                  <a:pos x="0" y="383"/>
                </a:cxn>
                <a:cxn ang="0">
                  <a:pos x="194" y="569"/>
                </a:cxn>
                <a:cxn ang="0">
                  <a:pos x="295" y="620"/>
                </a:cxn>
                <a:cxn ang="0">
                  <a:pos x="304" y="979"/>
                </a:cxn>
                <a:cxn ang="0">
                  <a:pos x="408" y="1182"/>
                </a:cxn>
                <a:cxn ang="0">
                  <a:pos x="556" y="1092"/>
                </a:cxn>
                <a:cxn ang="0">
                  <a:pos x="641" y="1256"/>
                </a:cxn>
                <a:cxn ang="0">
                  <a:pos x="681" y="1357"/>
                </a:cxn>
                <a:cxn ang="0">
                  <a:pos x="810" y="1341"/>
                </a:cxn>
                <a:cxn ang="0">
                  <a:pos x="1168" y="1089"/>
                </a:cxn>
                <a:cxn ang="0">
                  <a:pos x="1327" y="928"/>
                </a:cxn>
                <a:cxn ang="0">
                  <a:pos x="1323" y="691"/>
                </a:cxn>
                <a:cxn ang="0">
                  <a:pos x="1241" y="484"/>
                </a:cxn>
                <a:cxn ang="0">
                  <a:pos x="1191" y="452"/>
                </a:cxn>
                <a:cxn ang="0">
                  <a:pos x="1113" y="429"/>
                </a:cxn>
                <a:cxn ang="0">
                  <a:pos x="1011" y="413"/>
                </a:cxn>
                <a:cxn ang="0">
                  <a:pos x="867" y="398"/>
                </a:cxn>
                <a:cxn ang="0">
                  <a:pos x="867" y="398"/>
                </a:cxn>
              </a:cxnLst>
              <a:rect l="0" t="0" r="r" b="b"/>
              <a:pathLst>
                <a:path w="1377" h="1369">
                  <a:moveTo>
                    <a:pt x="867" y="398"/>
                  </a:moveTo>
                  <a:lnTo>
                    <a:pt x="786" y="535"/>
                  </a:lnTo>
                  <a:lnTo>
                    <a:pt x="727" y="585"/>
                  </a:lnTo>
                  <a:lnTo>
                    <a:pt x="712" y="539"/>
                  </a:lnTo>
                  <a:lnTo>
                    <a:pt x="650" y="530"/>
                  </a:lnTo>
                  <a:lnTo>
                    <a:pt x="599" y="561"/>
                  </a:lnTo>
                  <a:lnTo>
                    <a:pt x="567" y="686"/>
                  </a:lnTo>
                  <a:lnTo>
                    <a:pt x="486" y="808"/>
                  </a:lnTo>
                  <a:lnTo>
                    <a:pt x="423" y="617"/>
                  </a:lnTo>
                  <a:lnTo>
                    <a:pt x="540" y="527"/>
                  </a:lnTo>
                  <a:lnTo>
                    <a:pt x="595" y="394"/>
                  </a:lnTo>
                  <a:lnTo>
                    <a:pt x="700" y="316"/>
                  </a:lnTo>
                  <a:lnTo>
                    <a:pt x="704" y="269"/>
                  </a:lnTo>
                  <a:lnTo>
                    <a:pt x="637" y="265"/>
                  </a:lnTo>
                  <a:lnTo>
                    <a:pt x="528" y="359"/>
                  </a:lnTo>
                  <a:lnTo>
                    <a:pt x="459" y="242"/>
                  </a:lnTo>
                  <a:lnTo>
                    <a:pt x="494" y="35"/>
                  </a:lnTo>
                  <a:lnTo>
                    <a:pt x="475" y="0"/>
                  </a:lnTo>
                  <a:lnTo>
                    <a:pt x="420" y="13"/>
                  </a:lnTo>
                  <a:lnTo>
                    <a:pt x="412" y="87"/>
                  </a:lnTo>
                  <a:lnTo>
                    <a:pt x="401" y="223"/>
                  </a:lnTo>
                  <a:lnTo>
                    <a:pt x="345" y="215"/>
                  </a:lnTo>
                  <a:lnTo>
                    <a:pt x="291" y="23"/>
                  </a:lnTo>
                  <a:lnTo>
                    <a:pt x="217" y="59"/>
                  </a:lnTo>
                  <a:lnTo>
                    <a:pt x="279" y="242"/>
                  </a:lnTo>
                  <a:lnTo>
                    <a:pt x="240" y="265"/>
                  </a:lnTo>
                  <a:lnTo>
                    <a:pt x="113" y="110"/>
                  </a:lnTo>
                  <a:lnTo>
                    <a:pt x="45" y="152"/>
                  </a:lnTo>
                  <a:lnTo>
                    <a:pt x="58" y="179"/>
                  </a:lnTo>
                  <a:lnTo>
                    <a:pt x="190" y="312"/>
                  </a:lnTo>
                  <a:lnTo>
                    <a:pt x="143" y="347"/>
                  </a:lnTo>
                  <a:lnTo>
                    <a:pt x="19" y="301"/>
                  </a:lnTo>
                  <a:lnTo>
                    <a:pt x="0" y="339"/>
                  </a:lnTo>
                  <a:lnTo>
                    <a:pt x="0" y="383"/>
                  </a:lnTo>
                  <a:lnTo>
                    <a:pt x="155" y="426"/>
                  </a:lnTo>
                  <a:lnTo>
                    <a:pt x="194" y="569"/>
                  </a:lnTo>
                  <a:lnTo>
                    <a:pt x="248" y="601"/>
                  </a:lnTo>
                  <a:lnTo>
                    <a:pt x="295" y="620"/>
                  </a:lnTo>
                  <a:lnTo>
                    <a:pt x="307" y="761"/>
                  </a:lnTo>
                  <a:lnTo>
                    <a:pt x="304" y="979"/>
                  </a:lnTo>
                  <a:lnTo>
                    <a:pt x="404" y="1107"/>
                  </a:lnTo>
                  <a:lnTo>
                    <a:pt x="408" y="1182"/>
                  </a:lnTo>
                  <a:lnTo>
                    <a:pt x="470" y="1166"/>
                  </a:lnTo>
                  <a:lnTo>
                    <a:pt x="556" y="1092"/>
                  </a:lnTo>
                  <a:lnTo>
                    <a:pt x="607" y="1206"/>
                  </a:lnTo>
                  <a:lnTo>
                    <a:pt x="641" y="1256"/>
                  </a:lnTo>
                  <a:lnTo>
                    <a:pt x="673" y="1276"/>
                  </a:lnTo>
                  <a:lnTo>
                    <a:pt x="681" y="1357"/>
                  </a:lnTo>
                  <a:lnTo>
                    <a:pt x="738" y="1369"/>
                  </a:lnTo>
                  <a:lnTo>
                    <a:pt x="810" y="1341"/>
                  </a:lnTo>
                  <a:lnTo>
                    <a:pt x="981" y="1209"/>
                  </a:lnTo>
                  <a:lnTo>
                    <a:pt x="1168" y="1089"/>
                  </a:lnTo>
                  <a:lnTo>
                    <a:pt x="1221" y="1092"/>
                  </a:lnTo>
                  <a:lnTo>
                    <a:pt x="1327" y="928"/>
                  </a:lnTo>
                  <a:lnTo>
                    <a:pt x="1377" y="764"/>
                  </a:lnTo>
                  <a:lnTo>
                    <a:pt x="1323" y="691"/>
                  </a:lnTo>
                  <a:lnTo>
                    <a:pt x="1210" y="721"/>
                  </a:lnTo>
                  <a:lnTo>
                    <a:pt x="1241" y="484"/>
                  </a:lnTo>
                  <a:lnTo>
                    <a:pt x="1201" y="480"/>
                  </a:lnTo>
                  <a:lnTo>
                    <a:pt x="1191" y="452"/>
                  </a:lnTo>
                  <a:lnTo>
                    <a:pt x="1127" y="456"/>
                  </a:lnTo>
                  <a:lnTo>
                    <a:pt x="1113" y="429"/>
                  </a:lnTo>
                  <a:lnTo>
                    <a:pt x="1042" y="433"/>
                  </a:lnTo>
                  <a:lnTo>
                    <a:pt x="1011" y="413"/>
                  </a:lnTo>
                  <a:lnTo>
                    <a:pt x="907" y="413"/>
                  </a:lnTo>
                  <a:lnTo>
                    <a:pt x="867" y="398"/>
                  </a:lnTo>
                  <a:lnTo>
                    <a:pt x="867" y="398"/>
                  </a:lnTo>
                  <a:lnTo>
                    <a:pt x="867" y="398"/>
                  </a:lnTo>
                  <a:close/>
                </a:path>
              </a:pathLst>
            </a:custGeom>
            <a:solidFill>
              <a:srgbClr val="FFCF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7" name="Freeform 13"/>
            <p:cNvSpPr>
              <a:spLocks/>
            </p:cNvSpPr>
            <p:nvPr/>
          </p:nvSpPr>
          <p:spPr bwMode="auto">
            <a:xfrm flipH="1">
              <a:off x="473" y="3546"/>
              <a:ext cx="129" cy="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" y="23"/>
                </a:cxn>
                <a:cxn ang="0">
                  <a:pos x="179" y="59"/>
                </a:cxn>
                <a:cxn ang="0">
                  <a:pos x="366" y="48"/>
                </a:cxn>
                <a:cxn ang="0">
                  <a:pos x="358" y="94"/>
                </a:cxn>
                <a:cxn ang="0">
                  <a:pos x="230" y="165"/>
                </a:cxn>
                <a:cxn ang="0">
                  <a:pos x="90" y="153"/>
                </a:cxn>
                <a:cxn ang="0">
                  <a:pos x="16" y="86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66" h="165">
                  <a:moveTo>
                    <a:pt x="0" y="0"/>
                  </a:moveTo>
                  <a:lnTo>
                    <a:pt x="81" y="23"/>
                  </a:lnTo>
                  <a:lnTo>
                    <a:pt x="179" y="59"/>
                  </a:lnTo>
                  <a:lnTo>
                    <a:pt x="366" y="48"/>
                  </a:lnTo>
                  <a:lnTo>
                    <a:pt x="358" y="94"/>
                  </a:lnTo>
                  <a:lnTo>
                    <a:pt x="230" y="165"/>
                  </a:lnTo>
                  <a:lnTo>
                    <a:pt x="90" y="153"/>
                  </a:lnTo>
                  <a:lnTo>
                    <a:pt x="16" y="86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8" name="Freeform 14"/>
            <p:cNvSpPr>
              <a:spLocks/>
            </p:cNvSpPr>
            <p:nvPr/>
          </p:nvSpPr>
          <p:spPr bwMode="auto">
            <a:xfrm flipH="1">
              <a:off x="344" y="3251"/>
              <a:ext cx="328" cy="464"/>
            </a:xfrm>
            <a:custGeom>
              <a:avLst/>
              <a:gdLst/>
              <a:ahLst/>
              <a:cxnLst>
                <a:cxn ang="0">
                  <a:pos x="348" y="429"/>
                </a:cxn>
                <a:cxn ang="0">
                  <a:pos x="259" y="486"/>
                </a:cxn>
                <a:cxn ang="0">
                  <a:pos x="153" y="476"/>
                </a:cxn>
                <a:cxn ang="0">
                  <a:pos x="192" y="509"/>
                </a:cxn>
                <a:cxn ang="0">
                  <a:pos x="222" y="525"/>
                </a:cxn>
                <a:cxn ang="0">
                  <a:pos x="59" y="686"/>
                </a:cxn>
                <a:cxn ang="0">
                  <a:pos x="81" y="916"/>
                </a:cxn>
                <a:cxn ang="0">
                  <a:pos x="192" y="1154"/>
                </a:cxn>
                <a:cxn ang="0">
                  <a:pos x="459" y="1116"/>
                </a:cxn>
                <a:cxn ang="0">
                  <a:pos x="748" y="897"/>
                </a:cxn>
                <a:cxn ang="0">
                  <a:pos x="763" y="678"/>
                </a:cxn>
                <a:cxn ang="0">
                  <a:pos x="815" y="668"/>
                </a:cxn>
                <a:cxn ang="0">
                  <a:pos x="873" y="648"/>
                </a:cxn>
                <a:cxn ang="0">
                  <a:pos x="801" y="801"/>
                </a:cxn>
                <a:cxn ang="0">
                  <a:pos x="763" y="974"/>
                </a:cxn>
                <a:cxn ang="0">
                  <a:pos x="904" y="659"/>
                </a:cxn>
                <a:cxn ang="0">
                  <a:pos x="808" y="620"/>
                </a:cxn>
                <a:cxn ang="0">
                  <a:pos x="740" y="591"/>
                </a:cxn>
                <a:cxn ang="0">
                  <a:pos x="777" y="554"/>
                </a:cxn>
                <a:cxn ang="0">
                  <a:pos x="889" y="601"/>
                </a:cxn>
                <a:cxn ang="0">
                  <a:pos x="896" y="811"/>
                </a:cxn>
                <a:cxn ang="0">
                  <a:pos x="740" y="1011"/>
                </a:cxn>
                <a:cxn ang="0">
                  <a:pos x="519" y="1135"/>
                </a:cxn>
                <a:cxn ang="0">
                  <a:pos x="631" y="1193"/>
                </a:cxn>
                <a:cxn ang="0">
                  <a:pos x="571" y="1203"/>
                </a:cxn>
                <a:cxn ang="0">
                  <a:pos x="304" y="1279"/>
                </a:cxn>
                <a:cxn ang="0">
                  <a:pos x="215" y="1212"/>
                </a:cxn>
                <a:cxn ang="0">
                  <a:pos x="282" y="1259"/>
                </a:cxn>
                <a:cxn ang="0">
                  <a:pos x="251" y="1222"/>
                </a:cxn>
                <a:cxn ang="0">
                  <a:pos x="200" y="1183"/>
                </a:cxn>
                <a:cxn ang="0">
                  <a:pos x="88" y="1020"/>
                </a:cxn>
                <a:cxn ang="0">
                  <a:pos x="0" y="773"/>
                </a:cxn>
                <a:cxn ang="0">
                  <a:pos x="103" y="582"/>
                </a:cxn>
                <a:cxn ang="0">
                  <a:pos x="186" y="421"/>
                </a:cxn>
                <a:cxn ang="0">
                  <a:pos x="282" y="467"/>
                </a:cxn>
                <a:cxn ang="0">
                  <a:pos x="333" y="382"/>
                </a:cxn>
                <a:cxn ang="0">
                  <a:pos x="289" y="325"/>
                </a:cxn>
                <a:cxn ang="0">
                  <a:pos x="333" y="257"/>
                </a:cxn>
                <a:cxn ang="0">
                  <a:pos x="311" y="181"/>
                </a:cxn>
                <a:cxn ang="0">
                  <a:pos x="304" y="76"/>
                </a:cxn>
                <a:cxn ang="0">
                  <a:pos x="363" y="0"/>
                </a:cxn>
                <a:cxn ang="0">
                  <a:pos x="326" y="76"/>
                </a:cxn>
                <a:cxn ang="0">
                  <a:pos x="415" y="200"/>
                </a:cxn>
                <a:cxn ang="0">
                  <a:pos x="466" y="286"/>
                </a:cxn>
                <a:cxn ang="0">
                  <a:pos x="556" y="306"/>
                </a:cxn>
                <a:cxn ang="0">
                  <a:pos x="436" y="313"/>
                </a:cxn>
              </a:cxnLst>
              <a:rect l="0" t="0" r="r" b="b"/>
              <a:pathLst>
                <a:path w="925" h="1288">
                  <a:moveTo>
                    <a:pt x="436" y="313"/>
                  </a:moveTo>
                  <a:lnTo>
                    <a:pt x="392" y="352"/>
                  </a:lnTo>
                  <a:lnTo>
                    <a:pt x="348" y="429"/>
                  </a:lnTo>
                  <a:lnTo>
                    <a:pt x="304" y="477"/>
                  </a:lnTo>
                  <a:lnTo>
                    <a:pt x="230" y="525"/>
                  </a:lnTo>
                  <a:lnTo>
                    <a:pt x="259" y="486"/>
                  </a:lnTo>
                  <a:lnTo>
                    <a:pt x="239" y="442"/>
                  </a:lnTo>
                  <a:lnTo>
                    <a:pt x="189" y="446"/>
                  </a:lnTo>
                  <a:lnTo>
                    <a:pt x="153" y="476"/>
                  </a:lnTo>
                  <a:lnTo>
                    <a:pt x="134" y="571"/>
                  </a:lnTo>
                  <a:lnTo>
                    <a:pt x="177" y="535"/>
                  </a:lnTo>
                  <a:lnTo>
                    <a:pt x="192" y="509"/>
                  </a:lnTo>
                  <a:lnTo>
                    <a:pt x="192" y="471"/>
                  </a:lnTo>
                  <a:lnTo>
                    <a:pt x="215" y="477"/>
                  </a:lnTo>
                  <a:lnTo>
                    <a:pt x="222" y="525"/>
                  </a:lnTo>
                  <a:lnTo>
                    <a:pt x="162" y="564"/>
                  </a:lnTo>
                  <a:lnTo>
                    <a:pt x="112" y="610"/>
                  </a:lnTo>
                  <a:lnTo>
                    <a:pt x="59" y="686"/>
                  </a:lnTo>
                  <a:lnTo>
                    <a:pt x="44" y="763"/>
                  </a:lnTo>
                  <a:lnTo>
                    <a:pt x="59" y="840"/>
                  </a:lnTo>
                  <a:lnTo>
                    <a:pt x="81" y="916"/>
                  </a:lnTo>
                  <a:lnTo>
                    <a:pt x="141" y="1050"/>
                  </a:lnTo>
                  <a:lnTo>
                    <a:pt x="162" y="1126"/>
                  </a:lnTo>
                  <a:lnTo>
                    <a:pt x="192" y="1154"/>
                  </a:lnTo>
                  <a:lnTo>
                    <a:pt x="267" y="1174"/>
                  </a:lnTo>
                  <a:lnTo>
                    <a:pt x="342" y="1164"/>
                  </a:lnTo>
                  <a:lnTo>
                    <a:pt x="459" y="1116"/>
                  </a:lnTo>
                  <a:lnTo>
                    <a:pt x="622" y="1039"/>
                  </a:lnTo>
                  <a:lnTo>
                    <a:pt x="696" y="964"/>
                  </a:lnTo>
                  <a:lnTo>
                    <a:pt x="748" y="897"/>
                  </a:lnTo>
                  <a:lnTo>
                    <a:pt x="770" y="820"/>
                  </a:lnTo>
                  <a:lnTo>
                    <a:pt x="777" y="763"/>
                  </a:lnTo>
                  <a:lnTo>
                    <a:pt x="763" y="678"/>
                  </a:lnTo>
                  <a:lnTo>
                    <a:pt x="785" y="686"/>
                  </a:lnTo>
                  <a:lnTo>
                    <a:pt x="792" y="659"/>
                  </a:lnTo>
                  <a:lnTo>
                    <a:pt x="815" y="668"/>
                  </a:lnTo>
                  <a:lnTo>
                    <a:pt x="830" y="659"/>
                  </a:lnTo>
                  <a:lnTo>
                    <a:pt x="851" y="668"/>
                  </a:lnTo>
                  <a:lnTo>
                    <a:pt x="873" y="648"/>
                  </a:lnTo>
                  <a:lnTo>
                    <a:pt x="882" y="668"/>
                  </a:lnTo>
                  <a:lnTo>
                    <a:pt x="801" y="716"/>
                  </a:lnTo>
                  <a:lnTo>
                    <a:pt x="801" y="801"/>
                  </a:lnTo>
                  <a:lnTo>
                    <a:pt x="770" y="916"/>
                  </a:lnTo>
                  <a:lnTo>
                    <a:pt x="727" y="993"/>
                  </a:lnTo>
                  <a:lnTo>
                    <a:pt x="763" y="974"/>
                  </a:lnTo>
                  <a:lnTo>
                    <a:pt x="844" y="849"/>
                  </a:lnTo>
                  <a:lnTo>
                    <a:pt x="896" y="725"/>
                  </a:lnTo>
                  <a:lnTo>
                    <a:pt x="904" y="659"/>
                  </a:lnTo>
                  <a:lnTo>
                    <a:pt x="889" y="629"/>
                  </a:lnTo>
                  <a:lnTo>
                    <a:pt x="851" y="610"/>
                  </a:lnTo>
                  <a:lnTo>
                    <a:pt x="808" y="620"/>
                  </a:lnTo>
                  <a:lnTo>
                    <a:pt x="740" y="640"/>
                  </a:lnTo>
                  <a:lnTo>
                    <a:pt x="733" y="629"/>
                  </a:lnTo>
                  <a:lnTo>
                    <a:pt x="740" y="591"/>
                  </a:lnTo>
                  <a:lnTo>
                    <a:pt x="763" y="391"/>
                  </a:lnTo>
                  <a:lnTo>
                    <a:pt x="792" y="429"/>
                  </a:lnTo>
                  <a:lnTo>
                    <a:pt x="777" y="554"/>
                  </a:lnTo>
                  <a:lnTo>
                    <a:pt x="763" y="610"/>
                  </a:lnTo>
                  <a:lnTo>
                    <a:pt x="823" y="582"/>
                  </a:lnTo>
                  <a:lnTo>
                    <a:pt x="889" y="601"/>
                  </a:lnTo>
                  <a:lnTo>
                    <a:pt x="925" y="648"/>
                  </a:lnTo>
                  <a:lnTo>
                    <a:pt x="925" y="696"/>
                  </a:lnTo>
                  <a:lnTo>
                    <a:pt x="896" y="811"/>
                  </a:lnTo>
                  <a:lnTo>
                    <a:pt x="815" y="945"/>
                  </a:lnTo>
                  <a:lnTo>
                    <a:pt x="770" y="993"/>
                  </a:lnTo>
                  <a:lnTo>
                    <a:pt x="740" y="1011"/>
                  </a:lnTo>
                  <a:lnTo>
                    <a:pt x="712" y="1011"/>
                  </a:lnTo>
                  <a:lnTo>
                    <a:pt x="622" y="1078"/>
                  </a:lnTo>
                  <a:lnTo>
                    <a:pt x="519" y="1135"/>
                  </a:lnTo>
                  <a:lnTo>
                    <a:pt x="571" y="1135"/>
                  </a:lnTo>
                  <a:lnTo>
                    <a:pt x="607" y="1164"/>
                  </a:lnTo>
                  <a:lnTo>
                    <a:pt x="631" y="1193"/>
                  </a:lnTo>
                  <a:lnTo>
                    <a:pt x="652" y="1193"/>
                  </a:lnTo>
                  <a:lnTo>
                    <a:pt x="622" y="1212"/>
                  </a:lnTo>
                  <a:lnTo>
                    <a:pt x="571" y="1203"/>
                  </a:lnTo>
                  <a:lnTo>
                    <a:pt x="519" y="1203"/>
                  </a:lnTo>
                  <a:lnTo>
                    <a:pt x="430" y="1230"/>
                  </a:lnTo>
                  <a:lnTo>
                    <a:pt x="304" y="1279"/>
                  </a:lnTo>
                  <a:lnTo>
                    <a:pt x="251" y="1288"/>
                  </a:lnTo>
                  <a:lnTo>
                    <a:pt x="215" y="1259"/>
                  </a:lnTo>
                  <a:lnTo>
                    <a:pt x="215" y="1212"/>
                  </a:lnTo>
                  <a:lnTo>
                    <a:pt x="230" y="1259"/>
                  </a:lnTo>
                  <a:lnTo>
                    <a:pt x="267" y="1269"/>
                  </a:lnTo>
                  <a:lnTo>
                    <a:pt x="282" y="1259"/>
                  </a:lnTo>
                  <a:lnTo>
                    <a:pt x="267" y="1250"/>
                  </a:lnTo>
                  <a:lnTo>
                    <a:pt x="274" y="1230"/>
                  </a:lnTo>
                  <a:lnTo>
                    <a:pt x="251" y="1222"/>
                  </a:lnTo>
                  <a:lnTo>
                    <a:pt x="282" y="1212"/>
                  </a:lnTo>
                  <a:lnTo>
                    <a:pt x="245" y="1193"/>
                  </a:lnTo>
                  <a:lnTo>
                    <a:pt x="200" y="1183"/>
                  </a:lnTo>
                  <a:lnTo>
                    <a:pt x="156" y="1145"/>
                  </a:lnTo>
                  <a:lnTo>
                    <a:pt x="118" y="1088"/>
                  </a:lnTo>
                  <a:lnTo>
                    <a:pt x="88" y="1020"/>
                  </a:lnTo>
                  <a:lnTo>
                    <a:pt x="59" y="945"/>
                  </a:lnTo>
                  <a:lnTo>
                    <a:pt x="22" y="869"/>
                  </a:lnTo>
                  <a:lnTo>
                    <a:pt x="0" y="773"/>
                  </a:lnTo>
                  <a:lnTo>
                    <a:pt x="15" y="696"/>
                  </a:lnTo>
                  <a:lnTo>
                    <a:pt x="59" y="629"/>
                  </a:lnTo>
                  <a:lnTo>
                    <a:pt x="103" y="582"/>
                  </a:lnTo>
                  <a:lnTo>
                    <a:pt x="96" y="564"/>
                  </a:lnTo>
                  <a:lnTo>
                    <a:pt x="126" y="459"/>
                  </a:lnTo>
                  <a:lnTo>
                    <a:pt x="186" y="421"/>
                  </a:lnTo>
                  <a:lnTo>
                    <a:pt x="237" y="421"/>
                  </a:lnTo>
                  <a:lnTo>
                    <a:pt x="274" y="440"/>
                  </a:lnTo>
                  <a:lnTo>
                    <a:pt x="282" y="467"/>
                  </a:lnTo>
                  <a:lnTo>
                    <a:pt x="318" y="429"/>
                  </a:lnTo>
                  <a:lnTo>
                    <a:pt x="342" y="391"/>
                  </a:lnTo>
                  <a:lnTo>
                    <a:pt x="333" y="382"/>
                  </a:lnTo>
                  <a:lnTo>
                    <a:pt x="401" y="306"/>
                  </a:lnTo>
                  <a:lnTo>
                    <a:pt x="326" y="344"/>
                  </a:lnTo>
                  <a:lnTo>
                    <a:pt x="289" y="325"/>
                  </a:lnTo>
                  <a:lnTo>
                    <a:pt x="282" y="306"/>
                  </a:lnTo>
                  <a:lnTo>
                    <a:pt x="392" y="276"/>
                  </a:lnTo>
                  <a:lnTo>
                    <a:pt x="333" y="257"/>
                  </a:lnTo>
                  <a:lnTo>
                    <a:pt x="282" y="230"/>
                  </a:lnTo>
                  <a:lnTo>
                    <a:pt x="318" y="210"/>
                  </a:lnTo>
                  <a:lnTo>
                    <a:pt x="311" y="181"/>
                  </a:lnTo>
                  <a:lnTo>
                    <a:pt x="392" y="248"/>
                  </a:lnTo>
                  <a:lnTo>
                    <a:pt x="342" y="152"/>
                  </a:lnTo>
                  <a:lnTo>
                    <a:pt x="304" y="76"/>
                  </a:lnTo>
                  <a:lnTo>
                    <a:pt x="289" y="30"/>
                  </a:lnTo>
                  <a:lnTo>
                    <a:pt x="311" y="10"/>
                  </a:lnTo>
                  <a:lnTo>
                    <a:pt x="363" y="0"/>
                  </a:lnTo>
                  <a:lnTo>
                    <a:pt x="355" y="19"/>
                  </a:lnTo>
                  <a:lnTo>
                    <a:pt x="326" y="30"/>
                  </a:lnTo>
                  <a:lnTo>
                    <a:pt x="326" y="76"/>
                  </a:lnTo>
                  <a:lnTo>
                    <a:pt x="370" y="181"/>
                  </a:lnTo>
                  <a:lnTo>
                    <a:pt x="348" y="38"/>
                  </a:lnTo>
                  <a:lnTo>
                    <a:pt x="415" y="200"/>
                  </a:lnTo>
                  <a:lnTo>
                    <a:pt x="455" y="253"/>
                  </a:lnTo>
                  <a:lnTo>
                    <a:pt x="428" y="253"/>
                  </a:lnTo>
                  <a:lnTo>
                    <a:pt x="466" y="286"/>
                  </a:lnTo>
                  <a:lnTo>
                    <a:pt x="504" y="296"/>
                  </a:lnTo>
                  <a:lnTo>
                    <a:pt x="562" y="296"/>
                  </a:lnTo>
                  <a:lnTo>
                    <a:pt x="556" y="306"/>
                  </a:lnTo>
                  <a:lnTo>
                    <a:pt x="511" y="325"/>
                  </a:lnTo>
                  <a:lnTo>
                    <a:pt x="466" y="325"/>
                  </a:lnTo>
                  <a:lnTo>
                    <a:pt x="436" y="313"/>
                  </a:lnTo>
                  <a:lnTo>
                    <a:pt x="436" y="313"/>
                  </a:lnTo>
                  <a:lnTo>
                    <a:pt x="436" y="3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9" name="Freeform 15"/>
            <p:cNvSpPr>
              <a:spLocks/>
            </p:cNvSpPr>
            <p:nvPr/>
          </p:nvSpPr>
          <p:spPr bwMode="auto">
            <a:xfrm flipH="1">
              <a:off x="488" y="3220"/>
              <a:ext cx="48" cy="124"/>
            </a:xfrm>
            <a:custGeom>
              <a:avLst/>
              <a:gdLst/>
              <a:ahLst/>
              <a:cxnLst>
                <a:cxn ang="0">
                  <a:pos x="66" y="324"/>
                </a:cxn>
                <a:cxn ang="0">
                  <a:pos x="22" y="229"/>
                </a:cxn>
                <a:cxn ang="0">
                  <a:pos x="0" y="133"/>
                </a:cxn>
                <a:cxn ang="0">
                  <a:pos x="7" y="66"/>
                </a:cxn>
                <a:cxn ang="0">
                  <a:pos x="38" y="0"/>
                </a:cxn>
                <a:cxn ang="0">
                  <a:pos x="81" y="0"/>
                </a:cxn>
                <a:cxn ang="0">
                  <a:pos x="96" y="28"/>
                </a:cxn>
                <a:cxn ang="0">
                  <a:pos x="74" y="104"/>
                </a:cxn>
                <a:cxn ang="0">
                  <a:pos x="74" y="210"/>
                </a:cxn>
                <a:cxn ang="0">
                  <a:pos x="96" y="304"/>
                </a:cxn>
                <a:cxn ang="0">
                  <a:pos x="134" y="342"/>
                </a:cxn>
                <a:cxn ang="0">
                  <a:pos x="66" y="257"/>
                </a:cxn>
                <a:cxn ang="0">
                  <a:pos x="53" y="191"/>
                </a:cxn>
                <a:cxn ang="0">
                  <a:pos x="53" y="115"/>
                </a:cxn>
                <a:cxn ang="0">
                  <a:pos x="66" y="28"/>
                </a:cxn>
                <a:cxn ang="0">
                  <a:pos x="45" y="28"/>
                </a:cxn>
                <a:cxn ang="0">
                  <a:pos x="22" y="172"/>
                </a:cxn>
                <a:cxn ang="0">
                  <a:pos x="45" y="257"/>
                </a:cxn>
                <a:cxn ang="0">
                  <a:pos x="66" y="324"/>
                </a:cxn>
                <a:cxn ang="0">
                  <a:pos x="66" y="324"/>
                </a:cxn>
                <a:cxn ang="0">
                  <a:pos x="66" y="324"/>
                </a:cxn>
              </a:cxnLst>
              <a:rect l="0" t="0" r="r" b="b"/>
              <a:pathLst>
                <a:path w="134" h="342">
                  <a:moveTo>
                    <a:pt x="66" y="324"/>
                  </a:moveTo>
                  <a:lnTo>
                    <a:pt x="22" y="229"/>
                  </a:lnTo>
                  <a:lnTo>
                    <a:pt x="0" y="133"/>
                  </a:lnTo>
                  <a:lnTo>
                    <a:pt x="7" y="66"/>
                  </a:lnTo>
                  <a:lnTo>
                    <a:pt x="38" y="0"/>
                  </a:lnTo>
                  <a:lnTo>
                    <a:pt x="81" y="0"/>
                  </a:lnTo>
                  <a:lnTo>
                    <a:pt x="96" y="28"/>
                  </a:lnTo>
                  <a:lnTo>
                    <a:pt x="74" y="104"/>
                  </a:lnTo>
                  <a:lnTo>
                    <a:pt x="74" y="210"/>
                  </a:lnTo>
                  <a:lnTo>
                    <a:pt x="96" y="304"/>
                  </a:lnTo>
                  <a:lnTo>
                    <a:pt x="134" y="342"/>
                  </a:lnTo>
                  <a:lnTo>
                    <a:pt x="66" y="257"/>
                  </a:lnTo>
                  <a:lnTo>
                    <a:pt x="53" y="191"/>
                  </a:lnTo>
                  <a:lnTo>
                    <a:pt x="53" y="115"/>
                  </a:lnTo>
                  <a:lnTo>
                    <a:pt x="66" y="28"/>
                  </a:lnTo>
                  <a:lnTo>
                    <a:pt x="45" y="28"/>
                  </a:lnTo>
                  <a:lnTo>
                    <a:pt x="22" y="172"/>
                  </a:lnTo>
                  <a:lnTo>
                    <a:pt x="45" y="257"/>
                  </a:lnTo>
                  <a:lnTo>
                    <a:pt x="66" y="324"/>
                  </a:lnTo>
                  <a:lnTo>
                    <a:pt x="66" y="324"/>
                  </a:lnTo>
                  <a:lnTo>
                    <a:pt x="66" y="3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0" name="Freeform 16"/>
            <p:cNvSpPr>
              <a:spLocks/>
            </p:cNvSpPr>
            <p:nvPr/>
          </p:nvSpPr>
          <p:spPr bwMode="auto">
            <a:xfrm flipH="1">
              <a:off x="468" y="3244"/>
              <a:ext cx="34" cy="100"/>
            </a:xfrm>
            <a:custGeom>
              <a:avLst/>
              <a:gdLst/>
              <a:ahLst/>
              <a:cxnLst>
                <a:cxn ang="0">
                  <a:pos x="0" y="200"/>
                </a:cxn>
                <a:cxn ang="0">
                  <a:pos x="0" y="106"/>
                </a:cxn>
                <a:cxn ang="0">
                  <a:pos x="16" y="38"/>
                </a:cxn>
                <a:cxn ang="0">
                  <a:pos x="38" y="0"/>
                </a:cxn>
                <a:cxn ang="0">
                  <a:pos x="96" y="19"/>
                </a:cxn>
                <a:cxn ang="0">
                  <a:pos x="90" y="38"/>
                </a:cxn>
                <a:cxn ang="0">
                  <a:pos x="66" y="86"/>
                </a:cxn>
                <a:cxn ang="0">
                  <a:pos x="53" y="210"/>
                </a:cxn>
                <a:cxn ang="0">
                  <a:pos x="66" y="276"/>
                </a:cxn>
                <a:cxn ang="0">
                  <a:pos x="39" y="199"/>
                </a:cxn>
                <a:cxn ang="0">
                  <a:pos x="60" y="67"/>
                </a:cxn>
                <a:cxn ang="0">
                  <a:pos x="66" y="38"/>
                </a:cxn>
                <a:cxn ang="0">
                  <a:pos x="45" y="19"/>
                </a:cxn>
                <a:cxn ang="0">
                  <a:pos x="22" y="56"/>
                </a:cxn>
                <a:cxn ang="0">
                  <a:pos x="7" y="134"/>
                </a:cxn>
                <a:cxn ang="0">
                  <a:pos x="0" y="200"/>
                </a:cxn>
                <a:cxn ang="0">
                  <a:pos x="0" y="200"/>
                </a:cxn>
                <a:cxn ang="0">
                  <a:pos x="0" y="200"/>
                </a:cxn>
              </a:cxnLst>
              <a:rect l="0" t="0" r="r" b="b"/>
              <a:pathLst>
                <a:path w="96" h="276">
                  <a:moveTo>
                    <a:pt x="0" y="200"/>
                  </a:moveTo>
                  <a:lnTo>
                    <a:pt x="0" y="106"/>
                  </a:lnTo>
                  <a:lnTo>
                    <a:pt x="16" y="38"/>
                  </a:lnTo>
                  <a:lnTo>
                    <a:pt x="38" y="0"/>
                  </a:lnTo>
                  <a:lnTo>
                    <a:pt x="96" y="19"/>
                  </a:lnTo>
                  <a:lnTo>
                    <a:pt x="90" y="38"/>
                  </a:lnTo>
                  <a:lnTo>
                    <a:pt x="66" y="86"/>
                  </a:lnTo>
                  <a:lnTo>
                    <a:pt x="53" y="210"/>
                  </a:lnTo>
                  <a:lnTo>
                    <a:pt x="66" y="276"/>
                  </a:lnTo>
                  <a:lnTo>
                    <a:pt x="39" y="199"/>
                  </a:lnTo>
                  <a:lnTo>
                    <a:pt x="60" y="67"/>
                  </a:lnTo>
                  <a:lnTo>
                    <a:pt x="66" y="38"/>
                  </a:lnTo>
                  <a:lnTo>
                    <a:pt x="45" y="19"/>
                  </a:lnTo>
                  <a:lnTo>
                    <a:pt x="22" y="56"/>
                  </a:lnTo>
                  <a:lnTo>
                    <a:pt x="7" y="134"/>
                  </a:lnTo>
                  <a:lnTo>
                    <a:pt x="0" y="200"/>
                  </a:lnTo>
                  <a:lnTo>
                    <a:pt x="0" y="200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1" name="Freeform 17"/>
            <p:cNvSpPr>
              <a:spLocks/>
            </p:cNvSpPr>
            <p:nvPr/>
          </p:nvSpPr>
          <p:spPr bwMode="auto">
            <a:xfrm flipH="1">
              <a:off x="416" y="3275"/>
              <a:ext cx="61" cy="97"/>
            </a:xfrm>
            <a:custGeom>
              <a:avLst/>
              <a:gdLst/>
              <a:ahLst/>
              <a:cxnLst>
                <a:cxn ang="0">
                  <a:pos x="0" y="143"/>
                </a:cxn>
                <a:cxn ang="0">
                  <a:pos x="9" y="28"/>
                </a:cxn>
                <a:cxn ang="0">
                  <a:pos x="24" y="0"/>
                </a:cxn>
                <a:cxn ang="0">
                  <a:pos x="53" y="0"/>
                </a:cxn>
                <a:cxn ang="0">
                  <a:pos x="30" y="28"/>
                </a:cxn>
                <a:cxn ang="0">
                  <a:pos x="51" y="28"/>
                </a:cxn>
                <a:cxn ang="0">
                  <a:pos x="31" y="165"/>
                </a:cxn>
                <a:cxn ang="0">
                  <a:pos x="53" y="133"/>
                </a:cxn>
                <a:cxn ang="0">
                  <a:pos x="60" y="200"/>
                </a:cxn>
                <a:cxn ang="0">
                  <a:pos x="84" y="143"/>
                </a:cxn>
                <a:cxn ang="0">
                  <a:pos x="75" y="85"/>
                </a:cxn>
                <a:cxn ang="0">
                  <a:pos x="97" y="124"/>
                </a:cxn>
                <a:cxn ang="0">
                  <a:pos x="97" y="172"/>
                </a:cxn>
                <a:cxn ang="0">
                  <a:pos x="90" y="219"/>
                </a:cxn>
                <a:cxn ang="0">
                  <a:pos x="120" y="190"/>
                </a:cxn>
                <a:cxn ang="0">
                  <a:pos x="116" y="130"/>
                </a:cxn>
                <a:cxn ang="0">
                  <a:pos x="93" y="87"/>
                </a:cxn>
                <a:cxn ang="0">
                  <a:pos x="111" y="58"/>
                </a:cxn>
                <a:cxn ang="0">
                  <a:pos x="130" y="113"/>
                </a:cxn>
                <a:cxn ang="0">
                  <a:pos x="144" y="190"/>
                </a:cxn>
                <a:cxn ang="0">
                  <a:pos x="149" y="124"/>
                </a:cxn>
                <a:cxn ang="0">
                  <a:pos x="165" y="114"/>
                </a:cxn>
                <a:cxn ang="0">
                  <a:pos x="174" y="173"/>
                </a:cxn>
                <a:cxn ang="0">
                  <a:pos x="164" y="220"/>
                </a:cxn>
                <a:cxn ang="0">
                  <a:pos x="134" y="255"/>
                </a:cxn>
                <a:cxn ang="0">
                  <a:pos x="137" y="211"/>
                </a:cxn>
                <a:cxn ang="0">
                  <a:pos x="97" y="267"/>
                </a:cxn>
                <a:cxn ang="0">
                  <a:pos x="71" y="263"/>
                </a:cxn>
                <a:cxn ang="0">
                  <a:pos x="91" y="234"/>
                </a:cxn>
                <a:cxn ang="0">
                  <a:pos x="53" y="248"/>
                </a:cxn>
                <a:cxn ang="0">
                  <a:pos x="53" y="219"/>
                </a:cxn>
                <a:cxn ang="0">
                  <a:pos x="15" y="200"/>
                </a:cxn>
                <a:cxn ang="0">
                  <a:pos x="0" y="143"/>
                </a:cxn>
                <a:cxn ang="0">
                  <a:pos x="0" y="143"/>
                </a:cxn>
                <a:cxn ang="0">
                  <a:pos x="0" y="143"/>
                </a:cxn>
              </a:cxnLst>
              <a:rect l="0" t="0" r="r" b="b"/>
              <a:pathLst>
                <a:path w="174" h="267">
                  <a:moveTo>
                    <a:pt x="0" y="143"/>
                  </a:moveTo>
                  <a:lnTo>
                    <a:pt x="9" y="28"/>
                  </a:lnTo>
                  <a:lnTo>
                    <a:pt x="24" y="0"/>
                  </a:lnTo>
                  <a:lnTo>
                    <a:pt x="53" y="0"/>
                  </a:lnTo>
                  <a:lnTo>
                    <a:pt x="30" y="28"/>
                  </a:lnTo>
                  <a:lnTo>
                    <a:pt x="51" y="28"/>
                  </a:lnTo>
                  <a:lnTo>
                    <a:pt x="31" y="165"/>
                  </a:lnTo>
                  <a:lnTo>
                    <a:pt x="53" y="133"/>
                  </a:lnTo>
                  <a:lnTo>
                    <a:pt x="60" y="200"/>
                  </a:lnTo>
                  <a:lnTo>
                    <a:pt x="84" y="143"/>
                  </a:lnTo>
                  <a:lnTo>
                    <a:pt x="75" y="85"/>
                  </a:lnTo>
                  <a:lnTo>
                    <a:pt x="97" y="124"/>
                  </a:lnTo>
                  <a:lnTo>
                    <a:pt x="97" y="172"/>
                  </a:lnTo>
                  <a:lnTo>
                    <a:pt x="90" y="219"/>
                  </a:lnTo>
                  <a:lnTo>
                    <a:pt x="120" y="190"/>
                  </a:lnTo>
                  <a:lnTo>
                    <a:pt x="116" y="130"/>
                  </a:lnTo>
                  <a:lnTo>
                    <a:pt x="93" y="87"/>
                  </a:lnTo>
                  <a:lnTo>
                    <a:pt x="111" y="58"/>
                  </a:lnTo>
                  <a:lnTo>
                    <a:pt x="130" y="113"/>
                  </a:lnTo>
                  <a:lnTo>
                    <a:pt x="144" y="190"/>
                  </a:lnTo>
                  <a:lnTo>
                    <a:pt x="149" y="124"/>
                  </a:lnTo>
                  <a:lnTo>
                    <a:pt x="165" y="114"/>
                  </a:lnTo>
                  <a:lnTo>
                    <a:pt x="174" y="173"/>
                  </a:lnTo>
                  <a:lnTo>
                    <a:pt x="164" y="220"/>
                  </a:lnTo>
                  <a:lnTo>
                    <a:pt x="134" y="255"/>
                  </a:lnTo>
                  <a:lnTo>
                    <a:pt x="137" y="211"/>
                  </a:lnTo>
                  <a:lnTo>
                    <a:pt x="97" y="267"/>
                  </a:lnTo>
                  <a:lnTo>
                    <a:pt x="71" y="263"/>
                  </a:lnTo>
                  <a:lnTo>
                    <a:pt x="91" y="234"/>
                  </a:lnTo>
                  <a:lnTo>
                    <a:pt x="53" y="248"/>
                  </a:lnTo>
                  <a:lnTo>
                    <a:pt x="53" y="219"/>
                  </a:lnTo>
                  <a:lnTo>
                    <a:pt x="15" y="200"/>
                  </a:lnTo>
                  <a:lnTo>
                    <a:pt x="0" y="143"/>
                  </a:lnTo>
                  <a:lnTo>
                    <a:pt x="0" y="143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2" name="Freeform 18"/>
            <p:cNvSpPr>
              <a:spLocks/>
            </p:cNvSpPr>
            <p:nvPr/>
          </p:nvSpPr>
          <p:spPr bwMode="auto">
            <a:xfrm flipH="1">
              <a:off x="377" y="3285"/>
              <a:ext cx="79" cy="31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15" y="20"/>
                </a:cxn>
                <a:cxn ang="0">
                  <a:pos x="37" y="30"/>
                </a:cxn>
                <a:cxn ang="0">
                  <a:pos x="60" y="11"/>
                </a:cxn>
                <a:cxn ang="0">
                  <a:pos x="82" y="30"/>
                </a:cxn>
                <a:cxn ang="0">
                  <a:pos x="96" y="11"/>
                </a:cxn>
                <a:cxn ang="0">
                  <a:pos x="120" y="30"/>
                </a:cxn>
                <a:cxn ang="0">
                  <a:pos x="141" y="0"/>
                </a:cxn>
                <a:cxn ang="0">
                  <a:pos x="178" y="39"/>
                </a:cxn>
                <a:cxn ang="0">
                  <a:pos x="201" y="30"/>
                </a:cxn>
                <a:cxn ang="0">
                  <a:pos x="223" y="57"/>
                </a:cxn>
                <a:cxn ang="0">
                  <a:pos x="208" y="86"/>
                </a:cxn>
                <a:cxn ang="0">
                  <a:pos x="178" y="86"/>
                </a:cxn>
                <a:cxn ang="0">
                  <a:pos x="156" y="39"/>
                </a:cxn>
                <a:cxn ang="0">
                  <a:pos x="133" y="77"/>
                </a:cxn>
                <a:cxn ang="0">
                  <a:pos x="96" y="57"/>
                </a:cxn>
                <a:cxn ang="0">
                  <a:pos x="82" y="57"/>
                </a:cxn>
                <a:cxn ang="0">
                  <a:pos x="74" y="39"/>
                </a:cxn>
                <a:cxn ang="0">
                  <a:pos x="30" y="57"/>
                </a:cxn>
                <a:cxn ang="0">
                  <a:pos x="0" y="39"/>
                </a:cxn>
                <a:cxn ang="0">
                  <a:pos x="0" y="39"/>
                </a:cxn>
                <a:cxn ang="0">
                  <a:pos x="0" y="39"/>
                </a:cxn>
              </a:cxnLst>
              <a:rect l="0" t="0" r="r" b="b"/>
              <a:pathLst>
                <a:path w="223" h="86">
                  <a:moveTo>
                    <a:pt x="0" y="39"/>
                  </a:moveTo>
                  <a:lnTo>
                    <a:pt x="15" y="20"/>
                  </a:lnTo>
                  <a:lnTo>
                    <a:pt x="37" y="30"/>
                  </a:lnTo>
                  <a:lnTo>
                    <a:pt x="60" y="11"/>
                  </a:lnTo>
                  <a:lnTo>
                    <a:pt x="82" y="30"/>
                  </a:lnTo>
                  <a:lnTo>
                    <a:pt x="96" y="11"/>
                  </a:lnTo>
                  <a:lnTo>
                    <a:pt x="120" y="30"/>
                  </a:lnTo>
                  <a:lnTo>
                    <a:pt x="141" y="0"/>
                  </a:lnTo>
                  <a:lnTo>
                    <a:pt x="178" y="39"/>
                  </a:lnTo>
                  <a:lnTo>
                    <a:pt x="201" y="30"/>
                  </a:lnTo>
                  <a:lnTo>
                    <a:pt x="223" y="57"/>
                  </a:lnTo>
                  <a:lnTo>
                    <a:pt x="208" y="86"/>
                  </a:lnTo>
                  <a:lnTo>
                    <a:pt x="178" y="86"/>
                  </a:lnTo>
                  <a:lnTo>
                    <a:pt x="156" y="39"/>
                  </a:lnTo>
                  <a:lnTo>
                    <a:pt x="133" y="77"/>
                  </a:lnTo>
                  <a:lnTo>
                    <a:pt x="96" y="57"/>
                  </a:lnTo>
                  <a:lnTo>
                    <a:pt x="82" y="57"/>
                  </a:lnTo>
                  <a:lnTo>
                    <a:pt x="74" y="39"/>
                  </a:lnTo>
                  <a:lnTo>
                    <a:pt x="30" y="57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3" name="Freeform 19"/>
            <p:cNvSpPr>
              <a:spLocks/>
            </p:cNvSpPr>
            <p:nvPr/>
          </p:nvSpPr>
          <p:spPr bwMode="auto">
            <a:xfrm flipH="1">
              <a:off x="356" y="3305"/>
              <a:ext cx="72" cy="101"/>
            </a:xfrm>
            <a:custGeom>
              <a:avLst/>
              <a:gdLst/>
              <a:ahLst/>
              <a:cxnLst>
                <a:cxn ang="0">
                  <a:pos x="155" y="10"/>
                </a:cxn>
                <a:cxn ang="0">
                  <a:pos x="170" y="96"/>
                </a:cxn>
                <a:cxn ang="0">
                  <a:pos x="155" y="173"/>
                </a:cxn>
                <a:cxn ang="0">
                  <a:pos x="103" y="220"/>
                </a:cxn>
                <a:cxn ang="0">
                  <a:pos x="112" y="200"/>
                </a:cxn>
                <a:cxn ang="0">
                  <a:pos x="134" y="154"/>
                </a:cxn>
                <a:cxn ang="0">
                  <a:pos x="134" y="87"/>
                </a:cxn>
                <a:cxn ang="0">
                  <a:pos x="126" y="78"/>
                </a:cxn>
                <a:cxn ang="0">
                  <a:pos x="119" y="163"/>
                </a:cxn>
                <a:cxn ang="0">
                  <a:pos x="88" y="200"/>
                </a:cxn>
                <a:cxn ang="0">
                  <a:pos x="96" y="154"/>
                </a:cxn>
                <a:cxn ang="0">
                  <a:pos x="66" y="211"/>
                </a:cxn>
                <a:cxn ang="0">
                  <a:pos x="51" y="220"/>
                </a:cxn>
                <a:cxn ang="0">
                  <a:pos x="51" y="192"/>
                </a:cxn>
                <a:cxn ang="0">
                  <a:pos x="0" y="211"/>
                </a:cxn>
                <a:cxn ang="0">
                  <a:pos x="38" y="211"/>
                </a:cxn>
                <a:cxn ang="0">
                  <a:pos x="44" y="239"/>
                </a:cxn>
                <a:cxn ang="0">
                  <a:pos x="81" y="230"/>
                </a:cxn>
                <a:cxn ang="0">
                  <a:pos x="81" y="277"/>
                </a:cxn>
                <a:cxn ang="0">
                  <a:pos x="126" y="258"/>
                </a:cxn>
                <a:cxn ang="0">
                  <a:pos x="170" y="230"/>
                </a:cxn>
                <a:cxn ang="0">
                  <a:pos x="200" y="173"/>
                </a:cxn>
                <a:cxn ang="0">
                  <a:pos x="193" y="154"/>
                </a:cxn>
                <a:cxn ang="0">
                  <a:pos x="170" y="192"/>
                </a:cxn>
                <a:cxn ang="0">
                  <a:pos x="134" y="211"/>
                </a:cxn>
                <a:cxn ang="0">
                  <a:pos x="184" y="144"/>
                </a:cxn>
                <a:cxn ang="0">
                  <a:pos x="200" y="78"/>
                </a:cxn>
                <a:cxn ang="0">
                  <a:pos x="193" y="0"/>
                </a:cxn>
                <a:cxn ang="0">
                  <a:pos x="155" y="10"/>
                </a:cxn>
                <a:cxn ang="0">
                  <a:pos x="155" y="10"/>
                </a:cxn>
                <a:cxn ang="0">
                  <a:pos x="155" y="10"/>
                </a:cxn>
              </a:cxnLst>
              <a:rect l="0" t="0" r="r" b="b"/>
              <a:pathLst>
                <a:path w="200" h="277">
                  <a:moveTo>
                    <a:pt x="155" y="10"/>
                  </a:moveTo>
                  <a:lnTo>
                    <a:pt x="170" y="96"/>
                  </a:lnTo>
                  <a:lnTo>
                    <a:pt x="155" y="173"/>
                  </a:lnTo>
                  <a:lnTo>
                    <a:pt x="103" y="220"/>
                  </a:lnTo>
                  <a:lnTo>
                    <a:pt x="112" y="200"/>
                  </a:lnTo>
                  <a:lnTo>
                    <a:pt x="134" y="154"/>
                  </a:lnTo>
                  <a:lnTo>
                    <a:pt x="134" y="87"/>
                  </a:lnTo>
                  <a:lnTo>
                    <a:pt x="126" y="78"/>
                  </a:lnTo>
                  <a:lnTo>
                    <a:pt x="119" y="163"/>
                  </a:lnTo>
                  <a:lnTo>
                    <a:pt x="88" y="200"/>
                  </a:lnTo>
                  <a:lnTo>
                    <a:pt x="96" y="154"/>
                  </a:lnTo>
                  <a:lnTo>
                    <a:pt x="66" y="211"/>
                  </a:lnTo>
                  <a:lnTo>
                    <a:pt x="51" y="220"/>
                  </a:lnTo>
                  <a:lnTo>
                    <a:pt x="51" y="192"/>
                  </a:lnTo>
                  <a:lnTo>
                    <a:pt x="0" y="211"/>
                  </a:lnTo>
                  <a:lnTo>
                    <a:pt x="38" y="211"/>
                  </a:lnTo>
                  <a:lnTo>
                    <a:pt x="44" y="239"/>
                  </a:lnTo>
                  <a:lnTo>
                    <a:pt x="81" y="230"/>
                  </a:lnTo>
                  <a:lnTo>
                    <a:pt x="81" y="277"/>
                  </a:lnTo>
                  <a:lnTo>
                    <a:pt x="126" y="258"/>
                  </a:lnTo>
                  <a:lnTo>
                    <a:pt x="170" y="230"/>
                  </a:lnTo>
                  <a:lnTo>
                    <a:pt x="200" y="173"/>
                  </a:lnTo>
                  <a:lnTo>
                    <a:pt x="193" y="154"/>
                  </a:lnTo>
                  <a:lnTo>
                    <a:pt x="170" y="192"/>
                  </a:lnTo>
                  <a:lnTo>
                    <a:pt x="134" y="211"/>
                  </a:lnTo>
                  <a:lnTo>
                    <a:pt x="184" y="144"/>
                  </a:lnTo>
                  <a:lnTo>
                    <a:pt x="200" y="78"/>
                  </a:lnTo>
                  <a:lnTo>
                    <a:pt x="193" y="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55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4" name="Freeform 20"/>
            <p:cNvSpPr>
              <a:spLocks/>
            </p:cNvSpPr>
            <p:nvPr/>
          </p:nvSpPr>
          <p:spPr bwMode="auto">
            <a:xfrm flipH="1">
              <a:off x="422" y="3388"/>
              <a:ext cx="8" cy="11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9"/>
                </a:cxn>
                <a:cxn ang="0">
                  <a:pos x="8" y="28"/>
                </a:cxn>
                <a:cxn ang="0">
                  <a:pos x="22" y="19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22" h="28">
                  <a:moveTo>
                    <a:pt x="15" y="0"/>
                  </a:moveTo>
                  <a:lnTo>
                    <a:pt x="0" y="9"/>
                  </a:lnTo>
                  <a:lnTo>
                    <a:pt x="8" y="28"/>
                  </a:lnTo>
                  <a:lnTo>
                    <a:pt x="22" y="19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5" name="Freeform 21"/>
            <p:cNvSpPr>
              <a:spLocks/>
            </p:cNvSpPr>
            <p:nvPr/>
          </p:nvSpPr>
          <p:spPr bwMode="auto">
            <a:xfrm flipH="1">
              <a:off x="409" y="3409"/>
              <a:ext cx="8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10"/>
                </a:cxn>
                <a:cxn ang="0">
                  <a:pos x="9" y="28"/>
                </a:cxn>
                <a:cxn ang="0">
                  <a:pos x="22" y="19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22" h="28">
                  <a:moveTo>
                    <a:pt x="15" y="0"/>
                  </a:moveTo>
                  <a:lnTo>
                    <a:pt x="0" y="10"/>
                  </a:lnTo>
                  <a:lnTo>
                    <a:pt x="9" y="28"/>
                  </a:lnTo>
                  <a:lnTo>
                    <a:pt x="22" y="19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6" name="Freeform 22"/>
            <p:cNvSpPr>
              <a:spLocks/>
            </p:cNvSpPr>
            <p:nvPr/>
          </p:nvSpPr>
          <p:spPr bwMode="auto">
            <a:xfrm flipH="1">
              <a:off x="402" y="3426"/>
              <a:ext cx="7" cy="11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10"/>
                </a:cxn>
                <a:cxn ang="0">
                  <a:pos x="8" y="29"/>
                </a:cxn>
                <a:cxn ang="0">
                  <a:pos x="23" y="19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23" h="29">
                  <a:moveTo>
                    <a:pt x="15" y="0"/>
                  </a:moveTo>
                  <a:lnTo>
                    <a:pt x="0" y="10"/>
                  </a:lnTo>
                  <a:lnTo>
                    <a:pt x="8" y="29"/>
                  </a:lnTo>
                  <a:lnTo>
                    <a:pt x="23" y="19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7" name="Freeform 23"/>
            <p:cNvSpPr>
              <a:spLocks/>
            </p:cNvSpPr>
            <p:nvPr/>
          </p:nvSpPr>
          <p:spPr bwMode="auto">
            <a:xfrm flipH="1">
              <a:off x="422" y="3429"/>
              <a:ext cx="8" cy="11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9"/>
                </a:cxn>
                <a:cxn ang="0">
                  <a:pos x="9" y="28"/>
                </a:cxn>
                <a:cxn ang="0">
                  <a:pos x="24" y="19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24" h="28">
                  <a:moveTo>
                    <a:pt x="16" y="0"/>
                  </a:moveTo>
                  <a:lnTo>
                    <a:pt x="0" y="9"/>
                  </a:lnTo>
                  <a:lnTo>
                    <a:pt x="9" y="28"/>
                  </a:lnTo>
                  <a:lnTo>
                    <a:pt x="24" y="19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8" name="Freeform 24"/>
            <p:cNvSpPr>
              <a:spLocks/>
            </p:cNvSpPr>
            <p:nvPr/>
          </p:nvSpPr>
          <p:spPr bwMode="auto">
            <a:xfrm flipH="1">
              <a:off x="409" y="3447"/>
              <a:ext cx="8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10"/>
                </a:cxn>
                <a:cxn ang="0">
                  <a:pos x="9" y="27"/>
                </a:cxn>
                <a:cxn ang="0">
                  <a:pos x="22" y="19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22" h="27">
                  <a:moveTo>
                    <a:pt x="15" y="0"/>
                  </a:moveTo>
                  <a:lnTo>
                    <a:pt x="0" y="10"/>
                  </a:lnTo>
                  <a:lnTo>
                    <a:pt x="9" y="27"/>
                  </a:lnTo>
                  <a:lnTo>
                    <a:pt x="22" y="19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9" name="Freeform 25"/>
            <p:cNvSpPr>
              <a:spLocks/>
            </p:cNvSpPr>
            <p:nvPr/>
          </p:nvSpPr>
          <p:spPr bwMode="auto">
            <a:xfrm flipH="1">
              <a:off x="396" y="3403"/>
              <a:ext cx="8" cy="10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0" y="9"/>
                </a:cxn>
                <a:cxn ang="0">
                  <a:pos x="8" y="28"/>
                </a:cxn>
                <a:cxn ang="0">
                  <a:pos x="22" y="19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22" h="28">
                  <a:moveTo>
                    <a:pt x="15" y="0"/>
                  </a:moveTo>
                  <a:lnTo>
                    <a:pt x="0" y="9"/>
                  </a:lnTo>
                  <a:lnTo>
                    <a:pt x="8" y="28"/>
                  </a:lnTo>
                  <a:lnTo>
                    <a:pt x="22" y="19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0" name="Freeform 26"/>
            <p:cNvSpPr>
              <a:spLocks/>
            </p:cNvSpPr>
            <p:nvPr/>
          </p:nvSpPr>
          <p:spPr bwMode="auto">
            <a:xfrm flipH="1">
              <a:off x="519" y="3434"/>
              <a:ext cx="29" cy="30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22" y="0"/>
                </a:cxn>
                <a:cxn ang="0">
                  <a:pos x="0" y="29"/>
                </a:cxn>
                <a:cxn ang="0">
                  <a:pos x="0" y="58"/>
                </a:cxn>
                <a:cxn ang="0">
                  <a:pos x="7" y="76"/>
                </a:cxn>
                <a:cxn ang="0">
                  <a:pos x="30" y="85"/>
                </a:cxn>
                <a:cxn ang="0">
                  <a:pos x="53" y="76"/>
                </a:cxn>
                <a:cxn ang="0">
                  <a:pos x="82" y="38"/>
                </a:cxn>
                <a:cxn ang="0">
                  <a:pos x="53" y="38"/>
                </a:cxn>
                <a:cxn ang="0">
                  <a:pos x="30" y="58"/>
                </a:cxn>
                <a:cxn ang="0">
                  <a:pos x="22" y="38"/>
                </a:cxn>
                <a:cxn ang="0">
                  <a:pos x="37" y="19"/>
                </a:cxn>
                <a:cxn ang="0">
                  <a:pos x="59" y="19"/>
                </a:cxn>
                <a:cxn ang="0">
                  <a:pos x="53" y="0"/>
                </a:cxn>
                <a:cxn ang="0">
                  <a:pos x="53" y="0"/>
                </a:cxn>
                <a:cxn ang="0">
                  <a:pos x="53" y="0"/>
                </a:cxn>
              </a:cxnLst>
              <a:rect l="0" t="0" r="r" b="b"/>
              <a:pathLst>
                <a:path w="82" h="85">
                  <a:moveTo>
                    <a:pt x="53" y="0"/>
                  </a:moveTo>
                  <a:lnTo>
                    <a:pt x="22" y="0"/>
                  </a:lnTo>
                  <a:lnTo>
                    <a:pt x="0" y="29"/>
                  </a:lnTo>
                  <a:lnTo>
                    <a:pt x="0" y="58"/>
                  </a:lnTo>
                  <a:lnTo>
                    <a:pt x="7" y="76"/>
                  </a:lnTo>
                  <a:lnTo>
                    <a:pt x="30" y="85"/>
                  </a:lnTo>
                  <a:lnTo>
                    <a:pt x="53" y="76"/>
                  </a:lnTo>
                  <a:lnTo>
                    <a:pt x="82" y="38"/>
                  </a:lnTo>
                  <a:lnTo>
                    <a:pt x="53" y="38"/>
                  </a:lnTo>
                  <a:lnTo>
                    <a:pt x="30" y="58"/>
                  </a:lnTo>
                  <a:lnTo>
                    <a:pt x="22" y="38"/>
                  </a:lnTo>
                  <a:lnTo>
                    <a:pt x="37" y="19"/>
                  </a:lnTo>
                  <a:lnTo>
                    <a:pt x="59" y="19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1" name="Freeform 27"/>
            <p:cNvSpPr>
              <a:spLocks/>
            </p:cNvSpPr>
            <p:nvPr/>
          </p:nvSpPr>
          <p:spPr bwMode="auto">
            <a:xfrm flipH="1">
              <a:off x="485" y="3440"/>
              <a:ext cx="24" cy="31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22" y="0"/>
                </a:cxn>
                <a:cxn ang="0">
                  <a:pos x="7" y="19"/>
                </a:cxn>
                <a:cxn ang="0">
                  <a:pos x="0" y="57"/>
                </a:cxn>
                <a:cxn ang="0">
                  <a:pos x="22" y="85"/>
                </a:cxn>
                <a:cxn ang="0">
                  <a:pos x="45" y="76"/>
                </a:cxn>
                <a:cxn ang="0">
                  <a:pos x="60" y="66"/>
                </a:cxn>
                <a:cxn ang="0">
                  <a:pos x="67" y="46"/>
                </a:cxn>
                <a:cxn ang="0">
                  <a:pos x="52" y="29"/>
                </a:cxn>
                <a:cxn ang="0">
                  <a:pos x="22" y="46"/>
                </a:cxn>
                <a:cxn ang="0">
                  <a:pos x="22" y="29"/>
                </a:cxn>
                <a:cxn ang="0">
                  <a:pos x="38" y="1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5" y="0"/>
                </a:cxn>
              </a:cxnLst>
              <a:rect l="0" t="0" r="r" b="b"/>
              <a:pathLst>
                <a:path w="67" h="85">
                  <a:moveTo>
                    <a:pt x="45" y="0"/>
                  </a:moveTo>
                  <a:lnTo>
                    <a:pt x="22" y="0"/>
                  </a:lnTo>
                  <a:lnTo>
                    <a:pt x="7" y="19"/>
                  </a:lnTo>
                  <a:lnTo>
                    <a:pt x="0" y="57"/>
                  </a:lnTo>
                  <a:lnTo>
                    <a:pt x="22" y="85"/>
                  </a:lnTo>
                  <a:lnTo>
                    <a:pt x="45" y="76"/>
                  </a:lnTo>
                  <a:lnTo>
                    <a:pt x="60" y="66"/>
                  </a:lnTo>
                  <a:lnTo>
                    <a:pt x="67" y="46"/>
                  </a:lnTo>
                  <a:lnTo>
                    <a:pt x="52" y="29"/>
                  </a:lnTo>
                  <a:lnTo>
                    <a:pt x="22" y="46"/>
                  </a:lnTo>
                  <a:lnTo>
                    <a:pt x="22" y="29"/>
                  </a:lnTo>
                  <a:lnTo>
                    <a:pt x="38" y="1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2" name="Freeform 28"/>
            <p:cNvSpPr>
              <a:spLocks/>
            </p:cNvSpPr>
            <p:nvPr/>
          </p:nvSpPr>
          <p:spPr bwMode="auto">
            <a:xfrm flipH="1">
              <a:off x="509" y="3429"/>
              <a:ext cx="42" cy="49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81" y="68"/>
                </a:cxn>
                <a:cxn ang="0">
                  <a:pos x="43" y="114"/>
                </a:cxn>
                <a:cxn ang="0">
                  <a:pos x="0" y="133"/>
                </a:cxn>
                <a:cxn ang="0">
                  <a:pos x="59" y="86"/>
                </a:cxn>
                <a:cxn ang="0">
                  <a:pos x="81" y="39"/>
                </a:cxn>
                <a:cxn ang="0">
                  <a:pos x="117" y="0"/>
                </a:cxn>
                <a:cxn ang="0">
                  <a:pos x="117" y="0"/>
                </a:cxn>
                <a:cxn ang="0">
                  <a:pos x="117" y="0"/>
                </a:cxn>
              </a:cxnLst>
              <a:rect l="0" t="0" r="r" b="b"/>
              <a:pathLst>
                <a:path w="117" h="133">
                  <a:moveTo>
                    <a:pt x="117" y="0"/>
                  </a:moveTo>
                  <a:lnTo>
                    <a:pt x="81" y="68"/>
                  </a:lnTo>
                  <a:lnTo>
                    <a:pt x="43" y="114"/>
                  </a:lnTo>
                  <a:lnTo>
                    <a:pt x="0" y="133"/>
                  </a:lnTo>
                  <a:lnTo>
                    <a:pt x="59" y="86"/>
                  </a:lnTo>
                  <a:lnTo>
                    <a:pt x="81" y="39"/>
                  </a:lnTo>
                  <a:lnTo>
                    <a:pt x="117" y="0"/>
                  </a:lnTo>
                  <a:lnTo>
                    <a:pt x="117" y="0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3" name="Freeform 29"/>
            <p:cNvSpPr>
              <a:spLocks/>
            </p:cNvSpPr>
            <p:nvPr/>
          </p:nvSpPr>
          <p:spPr bwMode="auto">
            <a:xfrm flipH="1">
              <a:off x="509" y="3501"/>
              <a:ext cx="81" cy="39"/>
            </a:xfrm>
            <a:custGeom>
              <a:avLst/>
              <a:gdLst/>
              <a:ahLst/>
              <a:cxnLst>
                <a:cxn ang="0">
                  <a:pos x="29" y="9"/>
                </a:cxn>
                <a:cxn ang="0">
                  <a:pos x="59" y="0"/>
                </a:cxn>
                <a:cxn ang="0">
                  <a:pos x="66" y="20"/>
                </a:cxn>
                <a:cxn ang="0">
                  <a:pos x="88" y="9"/>
                </a:cxn>
                <a:cxn ang="0">
                  <a:pos x="96" y="29"/>
                </a:cxn>
                <a:cxn ang="0">
                  <a:pos x="118" y="20"/>
                </a:cxn>
                <a:cxn ang="0">
                  <a:pos x="125" y="39"/>
                </a:cxn>
                <a:cxn ang="0">
                  <a:pos x="148" y="29"/>
                </a:cxn>
                <a:cxn ang="0">
                  <a:pos x="148" y="39"/>
                </a:cxn>
                <a:cxn ang="0">
                  <a:pos x="177" y="29"/>
                </a:cxn>
                <a:cxn ang="0">
                  <a:pos x="177" y="48"/>
                </a:cxn>
                <a:cxn ang="0">
                  <a:pos x="193" y="39"/>
                </a:cxn>
                <a:cxn ang="0">
                  <a:pos x="200" y="48"/>
                </a:cxn>
                <a:cxn ang="0">
                  <a:pos x="229" y="58"/>
                </a:cxn>
                <a:cxn ang="0">
                  <a:pos x="208" y="67"/>
                </a:cxn>
                <a:cxn ang="0">
                  <a:pos x="171" y="77"/>
                </a:cxn>
                <a:cxn ang="0">
                  <a:pos x="140" y="105"/>
                </a:cxn>
                <a:cxn ang="0">
                  <a:pos x="118" y="105"/>
                </a:cxn>
                <a:cxn ang="0">
                  <a:pos x="96" y="87"/>
                </a:cxn>
                <a:cxn ang="0">
                  <a:pos x="74" y="67"/>
                </a:cxn>
                <a:cxn ang="0">
                  <a:pos x="59" y="39"/>
                </a:cxn>
                <a:cxn ang="0">
                  <a:pos x="15" y="20"/>
                </a:cxn>
                <a:cxn ang="0">
                  <a:pos x="0" y="9"/>
                </a:cxn>
                <a:cxn ang="0">
                  <a:pos x="29" y="9"/>
                </a:cxn>
                <a:cxn ang="0">
                  <a:pos x="29" y="9"/>
                </a:cxn>
                <a:cxn ang="0">
                  <a:pos x="29" y="9"/>
                </a:cxn>
              </a:cxnLst>
              <a:rect l="0" t="0" r="r" b="b"/>
              <a:pathLst>
                <a:path w="229" h="105">
                  <a:moveTo>
                    <a:pt x="29" y="9"/>
                  </a:moveTo>
                  <a:lnTo>
                    <a:pt x="59" y="0"/>
                  </a:lnTo>
                  <a:lnTo>
                    <a:pt x="66" y="20"/>
                  </a:lnTo>
                  <a:lnTo>
                    <a:pt x="88" y="9"/>
                  </a:lnTo>
                  <a:lnTo>
                    <a:pt x="96" y="29"/>
                  </a:lnTo>
                  <a:lnTo>
                    <a:pt x="118" y="20"/>
                  </a:lnTo>
                  <a:lnTo>
                    <a:pt x="125" y="39"/>
                  </a:lnTo>
                  <a:lnTo>
                    <a:pt x="148" y="29"/>
                  </a:lnTo>
                  <a:lnTo>
                    <a:pt x="148" y="39"/>
                  </a:lnTo>
                  <a:lnTo>
                    <a:pt x="177" y="29"/>
                  </a:lnTo>
                  <a:lnTo>
                    <a:pt x="177" y="48"/>
                  </a:lnTo>
                  <a:lnTo>
                    <a:pt x="193" y="39"/>
                  </a:lnTo>
                  <a:lnTo>
                    <a:pt x="200" y="48"/>
                  </a:lnTo>
                  <a:lnTo>
                    <a:pt x="229" y="58"/>
                  </a:lnTo>
                  <a:lnTo>
                    <a:pt x="208" y="67"/>
                  </a:lnTo>
                  <a:lnTo>
                    <a:pt x="171" y="77"/>
                  </a:lnTo>
                  <a:lnTo>
                    <a:pt x="140" y="105"/>
                  </a:lnTo>
                  <a:lnTo>
                    <a:pt x="118" y="105"/>
                  </a:lnTo>
                  <a:lnTo>
                    <a:pt x="96" y="87"/>
                  </a:lnTo>
                  <a:lnTo>
                    <a:pt x="74" y="67"/>
                  </a:lnTo>
                  <a:lnTo>
                    <a:pt x="59" y="39"/>
                  </a:lnTo>
                  <a:lnTo>
                    <a:pt x="15" y="20"/>
                  </a:lnTo>
                  <a:lnTo>
                    <a:pt x="0" y="9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4" name="Freeform 30"/>
            <p:cNvSpPr>
              <a:spLocks/>
            </p:cNvSpPr>
            <p:nvPr/>
          </p:nvSpPr>
          <p:spPr bwMode="auto">
            <a:xfrm flipH="1">
              <a:off x="433" y="3512"/>
              <a:ext cx="213" cy="103"/>
            </a:xfrm>
            <a:custGeom>
              <a:avLst/>
              <a:gdLst/>
              <a:ahLst/>
              <a:cxnLst>
                <a:cxn ang="0">
                  <a:pos x="75" y="48"/>
                </a:cxn>
                <a:cxn ang="0">
                  <a:pos x="96" y="86"/>
                </a:cxn>
                <a:cxn ang="0">
                  <a:pos x="126" y="163"/>
                </a:cxn>
                <a:cxn ang="0">
                  <a:pos x="171" y="229"/>
                </a:cxn>
                <a:cxn ang="0">
                  <a:pos x="200" y="278"/>
                </a:cxn>
                <a:cxn ang="0">
                  <a:pos x="356" y="278"/>
                </a:cxn>
                <a:cxn ang="0">
                  <a:pos x="460" y="220"/>
                </a:cxn>
                <a:cxn ang="0">
                  <a:pos x="541" y="153"/>
                </a:cxn>
                <a:cxn ang="0">
                  <a:pos x="600" y="124"/>
                </a:cxn>
                <a:cxn ang="0">
                  <a:pos x="570" y="105"/>
                </a:cxn>
                <a:cxn ang="0">
                  <a:pos x="548" y="95"/>
                </a:cxn>
                <a:cxn ang="0">
                  <a:pos x="519" y="76"/>
                </a:cxn>
                <a:cxn ang="0">
                  <a:pos x="488" y="58"/>
                </a:cxn>
                <a:cxn ang="0">
                  <a:pos x="467" y="48"/>
                </a:cxn>
                <a:cxn ang="0">
                  <a:pos x="437" y="38"/>
                </a:cxn>
                <a:cxn ang="0">
                  <a:pos x="407" y="38"/>
                </a:cxn>
                <a:cxn ang="0">
                  <a:pos x="423" y="76"/>
                </a:cxn>
                <a:cxn ang="0">
                  <a:pos x="488" y="115"/>
                </a:cxn>
                <a:cxn ang="0">
                  <a:pos x="460" y="134"/>
                </a:cxn>
                <a:cxn ang="0">
                  <a:pos x="259" y="144"/>
                </a:cxn>
                <a:cxn ang="0">
                  <a:pos x="341" y="153"/>
                </a:cxn>
                <a:cxn ang="0">
                  <a:pos x="460" y="153"/>
                </a:cxn>
                <a:cxn ang="0">
                  <a:pos x="460" y="181"/>
                </a:cxn>
                <a:cxn ang="0">
                  <a:pos x="377" y="229"/>
                </a:cxn>
                <a:cxn ang="0">
                  <a:pos x="296" y="239"/>
                </a:cxn>
                <a:cxn ang="0">
                  <a:pos x="200" y="220"/>
                </a:cxn>
                <a:cxn ang="0">
                  <a:pos x="148" y="163"/>
                </a:cxn>
                <a:cxn ang="0">
                  <a:pos x="141" y="105"/>
                </a:cxn>
                <a:cxn ang="0">
                  <a:pos x="148" y="86"/>
                </a:cxn>
                <a:cxn ang="0">
                  <a:pos x="88" y="38"/>
                </a:cxn>
                <a:cxn ang="0">
                  <a:pos x="134" y="10"/>
                </a:cxn>
                <a:cxn ang="0">
                  <a:pos x="103" y="0"/>
                </a:cxn>
                <a:cxn ang="0">
                  <a:pos x="75" y="0"/>
                </a:cxn>
                <a:cxn ang="0">
                  <a:pos x="44" y="0"/>
                </a:cxn>
                <a:cxn ang="0">
                  <a:pos x="22" y="0"/>
                </a:cxn>
                <a:cxn ang="0">
                  <a:pos x="0" y="10"/>
                </a:cxn>
                <a:cxn ang="0">
                  <a:pos x="29" y="58"/>
                </a:cxn>
                <a:cxn ang="0">
                  <a:pos x="29" y="58"/>
                </a:cxn>
              </a:cxnLst>
              <a:rect l="0" t="0" r="r" b="b"/>
              <a:pathLst>
                <a:path w="600" h="286">
                  <a:moveTo>
                    <a:pt x="29" y="58"/>
                  </a:moveTo>
                  <a:lnTo>
                    <a:pt x="75" y="48"/>
                  </a:lnTo>
                  <a:lnTo>
                    <a:pt x="82" y="67"/>
                  </a:lnTo>
                  <a:lnTo>
                    <a:pt x="96" y="86"/>
                  </a:lnTo>
                  <a:lnTo>
                    <a:pt x="96" y="95"/>
                  </a:lnTo>
                  <a:lnTo>
                    <a:pt x="126" y="163"/>
                  </a:lnTo>
                  <a:lnTo>
                    <a:pt x="141" y="201"/>
                  </a:lnTo>
                  <a:lnTo>
                    <a:pt x="171" y="229"/>
                  </a:lnTo>
                  <a:lnTo>
                    <a:pt x="171" y="249"/>
                  </a:lnTo>
                  <a:lnTo>
                    <a:pt x="200" y="278"/>
                  </a:lnTo>
                  <a:lnTo>
                    <a:pt x="274" y="286"/>
                  </a:lnTo>
                  <a:lnTo>
                    <a:pt x="356" y="278"/>
                  </a:lnTo>
                  <a:lnTo>
                    <a:pt x="414" y="249"/>
                  </a:lnTo>
                  <a:lnTo>
                    <a:pt x="460" y="220"/>
                  </a:lnTo>
                  <a:lnTo>
                    <a:pt x="482" y="191"/>
                  </a:lnTo>
                  <a:lnTo>
                    <a:pt x="541" y="153"/>
                  </a:lnTo>
                  <a:lnTo>
                    <a:pt x="584" y="153"/>
                  </a:lnTo>
                  <a:lnTo>
                    <a:pt x="600" y="124"/>
                  </a:lnTo>
                  <a:lnTo>
                    <a:pt x="563" y="134"/>
                  </a:lnTo>
                  <a:lnTo>
                    <a:pt x="570" y="105"/>
                  </a:lnTo>
                  <a:lnTo>
                    <a:pt x="541" y="124"/>
                  </a:lnTo>
                  <a:lnTo>
                    <a:pt x="548" y="95"/>
                  </a:lnTo>
                  <a:lnTo>
                    <a:pt x="503" y="105"/>
                  </a:lnTo>
                  <a:lnTo>
                    <a:pt x="519" y="76"/>
                  </a:lnTo>
                  <a:lnTo>
                    <a:pt x="482" y="86"/>
                  </a:lnTo>
                  <a:lnTo>
                    <a:pt x="488" y="58"/>
                  </a:lnTo>
                  <a:lnTo>
                    <a:pt x="467" y="76"/>
                  </a:lnTo>
                  <a:lnTo>
                    <a:pt x="467" y="48"/>
                  </a:lnTo>
                  <a:lnTo>
                    <a:pt x="445" y="58"/>
                  </a:lnTo>
                  <a:lnTo>
                    <a:pt x="437" y="38"/>
                  </a:lnTo>
                  <a:lnTo>
                    <a:pt x="430" y="38"/>
                  </a:lnTo>
                  <a:lnTo>
                    <a:pt x="407" y="38"/>
                  </a:lnTo>
                  <a:lnTo>
                    <a:pt x="385" y="38"/>
                  </a:lnTo>
                  <a:lnTo>
                    <a:pt x="423" y="76"/>
                  </a:lnTo>
                  <a:lnTo>
                    <a:pt x="452" y="105"/>
                  </a:lnTo>
                  <a:lnTo>
                    <a:pt x="488" y="115"/>
                  </a:lnTo>
                  <a:lnTo>
                    <a:pt x="503" y="124"/>
                  </a:lnTo>
                  <a:lnTo>
                    <a:pt x="460" y="134"/>
                  </a:lnTo>
                  <a:lnTo>
                    <a:pt x="371" y="144"/>
                  </a:lnTo>
                  <a:lnTo>
                    <a:pt x="259" y="144"/>
                  </a:lnTo>
                  <a:lnTo>
                    <a:pt x="237" y="134"/>
                  </a:lnTo>
                  <a:lnTo>
                    <a:pt x="341" y="153"/>
                  </a:lnTo>
                  <a:lnTo>
                    <a:pt x="423" y="153"/>
                  </a:lnTo>
                  <a:lnTo>
                    <a:pt x="460" y="153"/>
                  </a:lnTo>
                  <a:lnTo>
                    <a:pt x="445" y="172"/>
                  </a:lnTo>
                  <a:lnTo>
                    <a:pt x="460" y="181"/>
                  </a:lnTo>
                  <a:lnTo>
                    <a:pt x="407" y="220"/>
                  </a:lnTo>
                  <a:lnTo>
                    <a:pt x="377" y="229"/>
                  </a:lnTo>
                  <a:lnTo>
                    <a:pt x="371" y="229"/>
                  </a:lnTo>
                  <a:lnTo>
                    <a:pt x="296" y="239"/>
                  </a:lnTo>
                  <a:lnTo>
                    <a:pt x="237" y="239"/>
                  </a:lnTo>
                  <a:lnTo>
                    <a:pt x="200" y="220"/>
                  </a:lnTo>
                  <a:lnTo>
                    <a:pt x="171" y="201"/>
                  </a:lnTo>
                  <a:lnTo>
                    <a:pt x="148" y="163"/>
                  </a:lnTo>
                  <a:lnTo>
                    <a:pt x="141" y="124"/>
                  </a:lnTo>
                  <a:lnTo>
                    <a:pt x="141" y="105"/>
                  </a:lnTo>
                  <a:lnTo>
                    <a:pt x="222" y="115"/>
                  </a:lnTo>
                  <a:lnTo>
                    <a:pt x="148" y="86"/>
                  </a:lnTo>
                  <a:lnTo>
                    <a:pt x="103" y="67"/>
                  </a:lnTo>
                  <a:lnTo>
                    <a:pt x="88" y="38"/>
                  </a:lnTo>
                  <a:lnTo>
                    <a:pt x="156" y="19"/>
                  </a:lnTo>
                  <a:lnTo>
                    <a:pt x="134" y="10"/>
                  </a:lnTo>
                  <a:lnTo>
                    <a:pt x="126" y="10"/>
                  </a:lnTo>
                  <a:lnTo>
                    <a:pt x="103" y="0"/>
                  </a:lnTo>
                  <a:lnTo>
                    <a:pt x="88" y="19"/>
                  </a:lnTo>
                  <a:lnTo>
                    <a:pt x="75" y="0"/>
                  </a:lnTo>
                  <a:lnTo>
                    <a:pt x="67" y="19"/>
                  </a:lnTo>
                  <a:lnTo>
                    <a:pt x="44" y="0"/>
                  </a:lnTo>
                  <a:lnTo>
                    <a:pt x="38" y="19"/>
                  </a:lnTo>
                  <a:lnTo>
                    <a:pt x="22" y="0"/>
                  </a:lnTo>
                  <a:lnTo>
                    <a:pt x="22" y="29"/>
                  </a:lnTo>
                  <a:lnTo>
                    <a:pt x="0" y="10"/>
                  </a:lnTo>
                  <a:lnTo>
                    <a:pt x="0" y="48"/>
                  </a:lnTo>
                  <a:lnTo>
                    <a:pt x="29" y="58"/>
                  </a:lnTo>
                  <a:lnTo>
                    <a:pt x="29" y="58"/>
                  </a:lnTo>
                  <a:lnTo>
                    <a:pt x="29" y="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5" name="Freeform 31"/>
            <p:cNvSpPr>
              <a:spLocks/>
            </p:cNvSpPr>
            <p:nvPr/>
          </p:nvSpPr>
          <p:spPr bwMode="auto">
            <a:xfrm flipH="1">
              <a:off x="514" y="3615"/>
              <a:ext cx="79" cy="31"/>
            </a:xfrm>
            <a:custGeom>
              <a:avLst/>
              <a:gdLst/>
              <a:ahLst/>
              <a:cxnLst>
                <a:cxn ang="0">
                  <a:pos x="23" y="58"/>
                </a:cxn>
                <a:cxn ang="0">
                  <a:pos x="74" y="86"/>
                </a:cxn>
                <a:cxn ang="0">
                  <a:pos x="133" y="77"/>
                </a:cxn>
                <a:cxn ang="0">
                  <a:pos x="185" y="58"/>
                </a:cxn>
                <a:cxn ang="0">
                  <a:pos x="223" y="39"/>
                </a:cxn>
                <a:cxn ang="0">
                  <a:pos x="208" y="28"/>
                </a:cxn>
                <a:cxn ang="0">
                  <a:pos x="193" y="48"/>
                </a:cxn>
                <a:cxn ang="0">
                  <a:pos x="179" y="39"/>
                </a:cxn>
                <a:cxn ang="0">
                  <a:pos x="163" y="48"/>
                </a:cxn>
                <a:cxn ang="0">
                  <a:pos x="141" y="39"/>
                </a:cxn>
                <a:cxn ang="0">
                  <a:pos x="126" y="58"/>
                </a:cxn>
                <a:cxn ang="0">
                  <a:pos x="120" y="39"/>
                </a:cxn>
                <a:cxn ang="0">
                  <a:pos x="104" y="48"/>
                </a:cxn>
                <a:cxn ang="0">
                  <a:pos x="89" y="28"/>
                </a:cxn>
                <a:cxn ang="0">
                  <a:pos x="74" y="48"/>
                </a:cxn>
                <a:cxn ang="0">
                  <a:pos x="60" y="28"/>
                </a:cxn>
                <a:cxn ang="0">
                  <a:pos x="52" y="39"/>
                </a:cxn>
                <a:cxn ang="0">
                  <a:pos x="37" y="19"/>
                </a:cxn>
                <a:cxn ang="0">
                  <a:pos x="23" y="19"/>
                </a:cxn>
                <a:cxn ang="0">
                  <a:pos x="0" y="0"/>
                </a:cxn>
                <a:cxn ang="0">
                  <a:pos x="23" y="58"/>
                </a:cxn>
                <a:cxn ang="0">
                  <a:pos x="23" y="58"/>
                </a:cxn>
                <a:cxn ang="0">
                  <a:pos x="23" y="58"/>
                </a:cxn>
              </a:cxnLst>
              <a:rect l="0" t="0" r="r" b="b"/>
              <a:pathLst>
                <a:path w="223" h="86">
                  <a:moveTo>
                    <a:pt x="23" y="58"/>
                  </a:moveTo>
                  <a:lnTo>
                    <a:pt x="74" y="86"/>
                  </a:lnTo>
                  <a:lnTo>
                    <a:pt x="133" y="77"/>
                  </a:lnTo>
                  <a:lnTo>
                    <a:pt x="185" y="58"/>
                  </a:lnTo>
                  <a:lnTo>
                    <a:pt x="223" y="39"/>
                  </a:lnTo>
                  <a:lnTo>
                    <a:pt x="208" y="28"/>
                  </a:lnTo>
                  <a:lnTo>
                    <a:pt x="193" y="48"/>
                  </a:lnTo>
                  <a:lnTo>
                    <a:pt x="179" y="39"/>
                  </a:lnTo>
                  <a:lnTo>
                    <a:pt x="163" y="48"/>
                  </a:lnTo>
                  <a:lnTo>
                    <a:pt x="141" y="39"/>
                  </a:lnTo>
                  <a:lnTo>
                    <a:pt x="126" y="58"/>
                  </a:lnTo>
                  <a:lnTo>
                    <a:pt x="120" y="39"/>
                  </a:lnTo>
                  <a:lnTo>
                    <a:pt x="104" y="48"/>
                  </a:lnTo>
                  <a:lnTo>
                    <a:pt x="89" y="28"/>
                  </a:lnTo>
                  <a:lnTo>
                    <a:pt x="74" y="48"/>
                  </a:lnTo>
                  <a:lnTo>
                    <a:pt x="60" y="28"/>
                  </a:lnTo>
                  <a:lnTo>
                    <a:pt x="52" y="39"/>
                  </a:lnTo>
                  <a:lnTo>
                    <a:pt x="37" y="19"/>
                  </a:lnTo>
                  <a:lnTo>
                    <a:pt x="23" y="19"/>
                  </a:lnTo>
                  <a:lnTo>
                    <a:pt x="0" y="0"/>
                  </a:lnTo>
                  <a:lnTo>
                    <a:pt x="23" y="58"/>
                  </a:lnTo>
                  <a:lnTo>
                    <a:pt x="23" y="58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6" name="Freeform 32"/>
            <p:cNvSpPr>
              <a:spLocks/>
            </p:cNvSpPr>
            <p:nvPr/>
          </p:nvSpPr>
          <p:spPr bwMode="auto">
            <a:xfrm flipH="1">
              <a:off x="622" y="3378"/>
              <a:ext cx="161" cy="351"/>
            </a:xfrm>
            <a:custGeom>
              <a:avLst/>
              <a:gdLst/>
              <a:ahLst/>
              <a:cxnLst>
                <a:cxn ang="0">
                  <a:pos x="296" y="230"/>
                </a:cxn>
                <a:cxn ang="0">
                  <a:pos x="268" y="154"/>
                </a:cxn>
                <a:cxn ang="0">
                  <a:pos x="208" y="134"/>
                </a:cxn>
                <a:cxn ang="0">
                  <a:pos x="156" y="164"/>
                </a:cxn>
                <a:cxn ang="0">
                  <a:pos x="45" y="77"/>
                </a:cxn>
                <a:cxn ang="0">
                  <a:pos x="14" y="0"/>
                </a:cxn>
                <a:cxn ang="0">
                  <a:pos x="22" y="88"/>
                </a:cxn>
                <a:cxn ang="0">
                  <a:pos x="103" y="173"/>
                </a:cxn>
                <a:cxn ang="0">
                  <a:pos x="156" y="307"/>
                </a:cxn>
                <a:cxn ang="0">
                  <a:pos x="141" y="536"/>
                </a:cxn>
                <a:cxn ang="0">
                  <a:pos x="208" y="641"/>
                </a:cxn>
                <a:cxn ang="0">
                  <a:pos x="171" y="698"/>
                </a:cxn>
                <a:cxn ang="0">
                  <a:pos x="112" y="593"/>
                </a:cxn>
                <a:cxn ang="0">
                  <a:pos x="118" y="678"/>
                </a:cxn>
                <a:cxn ang="0">
                  <a:pos x="208" y="764"/>
                </a:cxn>
                <a:cxn ang="0">
                  <a:pos x="355" y="851"/>
                </a:cxn>
                <a:cxn ang="0">
                  <a:pos x="423" y="936"/>
                </a:cxn>
                <a:cxn ang="0">
                  <a:pos x="452" y="955"/>
                </a:cxn>
                <a:cxn ang="0">
                  <a:pos x="370" y="831"/>
                </a:cxn>
                <a:cxn ang="0">
                  <a:pos x="259" y="774"/>
                </a:cxn>
                <a:cxn ang="0">
                  <a:pos x="311" y="745"/>
                </a:cxn>
                <a:cxn ang="0">
                  <a:pos x="407" y="641"/>
                </a:cxn>
                <a:cxn ang="0">
                  <a:pos x="364" y="678"/>
                </a:cxn>
                <a:cxn ang="0">
                  <a:pos x="273" y="726"/>
                </a:cxn>
                <a:cxn ang="0">
                  <a:pos x="230" y="622"/>
                </a:cxn>
                <a:cxn ang="0">
                  <a:pos x="177" y="517"/>
                </a:cxn>
                <a:cxn ang="0">
                  <a:pos x="163" y="373"/>
                </a:cxn>
                <a:cxn ang="0">
                  <a:pos x="192" y="334"/>
                </a:cxn>
                <a:cxn ang="0">
                  <a:pos x="222" y="344"/>
                </a:cxn>
                <a:cxn ang="0">
                  <a:pos x="259" y="334"/>
                </a:cxn>
                <a:cxn ang="0">
                  <a:pos x="281" y="334"/>
                </a:cxn>
                <a:cxn ang="0">
                  <a:pos x="318" y="364"/>
                </a:cxn>
                <a:cxn ang="0">
                  <a:pos x="333" y="344"/>
                </a:cxn>
              </a:cxnLst>
              <a:rect l="0" t="0" r="r" b="b"/>
              <a:pathLst>
                <a:path w="452" h="974">
                  <a:moveTo>
                    <a:pt x="333" y="344"/>
                  </a:moveTo>
                  <a:lnTo>
                    <a:pt x="296" y="230"/>
                  </a:lnTo>
                  <a:lnTo>
                    <a:pt x="281" y="154"/>
                  </a:lnTo>
                  <a:lnTo>
                    <a:pt x="268" y="154"/>
                  </a:lnTo>
                  <a:lnTo>
                    <a:pt x="252" y="173"/>
                  </a:lnTo>
                  <a:lnTo>
                    <a:pt x="208" y="134"/>
                  </a:lnTo>
                  <a:lnTo>
                    <a:pt x="184" y="154"/>
                  </a:lnTo>
                  <a:lnTo>
                    <a:pt x="156" y="164"/>
                  </a:lnTo>
                  <a:lnTo>
                    <a:pt x="96" y="144"/>
                  </a:lnTo>
                  <a:lnTo>
                    <a:pt x="45" y="77"/>
                  </a:lnTo>
                  <a:lnTo>
                    <a:pt x="22" y="20"/>
                  </a:lnTo>
                  <a:lnTo>
                    <a:pt x="14" y="0"/>
                  </a:lnTo>
                  <a:lnTo>
                    <a:pt x="0" y="11"/>
                  </a:lnTo>
                  <a:lnTo>
                    <a:pt x="22" y="88"/>
                  </a:lnTo>
                  <a:lnTo>
                    <a:pt x="52" y="144"/>
                  </a:lnTo>
                  <a:lnTo>
                    <a:pt x="103" y="173"/>
                  </a:lnTo>
                  <a:lnTo>
                    <a:pt x="141" y="173"/>
                  </a:lnTo>
                  <a:lnTo>
                    <a:pt x="156" y="307"/>
                  </a:lnTo>
                  <a:lnTo>
                    <a:pt x="133" y="440"/>
                  </a:lnTo>
                  <a:lnTo>
                    <a:pt x="141" y="536"/>
                  </a:lnTo>
                  <a:lnTo>
                    <a:pt x="171" y="602"/>
                  </a:lnTo>
                  <a:lnTo>
                    <a:pt x="208" y="641"/>
                  </a:lnTo>
                  <a:lnTo>
                    <a:pt x="237" y="668"/>
                  </a:lnTo>
                  <a:lnTo>
                    <a:pt x="171" y="698"/>
                  </a:lnTo>
                  <a:lnTo>
                    <a:pt x="133" y="659"/>
                  </a:lnTo>
                  <a:lnTo>
                    <a:pt x="112" y="593"/>
                  </a:lnTo>
                  <a:lnTo>
                    <a:pt x="96" y="612"/>
                  </a:lnTo>
                  <a:lnTo>
                    <a:pt x="118" y="678"/>
                  </a:lnTo>
                  <a:lnTo>
                    <a:pt x="171" y="736"/>
                  </a:lnTo>
                  <a:lnTo>
                    <a:pt x="208" y="764"/>
                  </a:lnTo>
                  <a:lnTo>
                    <a:pt x="281" y="812"/>
                  </a:lnTo>
                  <a:lnTo>
                    <a:pt x="355" y="851"/>
                  </a:lnTo>
                  <a:lnTo>
                    <a:pt x="399" y="898"/>
                  </a:lnTo>
                  <a:lnTo>
                    <a:pt x="423" y="936"/>
                  </a:lnTo>
                  <a:lnTo>
                    <a:pt x="423" y="974"/>
                  </a:lnTo>
                  <a:lnTo>
                    <a:pt x="452" y="955"/>
                  </a:lnTo>
                  <a:lnTo>
                    <a:pt x="429" y="888"/>
                  </a:lnTo>
                  <a:lnTo>
                    <a:pt x="370" y="831"/>
                  </a:lnTo>
                  <a:lnTo>
                    <a:pt x="311" y="802"/>
                  </a:lnTo>
                  <a:lnTo>
                    <a:pt x="259" y="774"/>
                  </a:lnTo>
                  <a:lnTo>
                    <a:pt x="252" y="764"/>
                  </a:lnTo>
                  <a:lnTo>
                    <a:pt x="311" y="745"/>
                  </a:lnTo>
                  <a:lnTo>
                    <a:pt x="377" y="698"/>
                  </a:lnTo>
                  <a:lnTo>
                    <a:pt x="407" y="641"/>
                  </a:lnTo>
                  <a:lnTo>
                    <a:pt x="399" y="622"/>
                  </a:lnTo>
                  <a:lnTo>
                    <a:pt x="364" y="678"/>
                  </a:lnTo>
                  <a:lnTo>
                    <a:pt x="326" y="698"/>
                  </a:lnTo>
                  <a:lnTo>
                    <a:pt x="273" y="726"/>
                  </a:lnTo>
                  <a:lnTo>
                    <a:pt x="281" y="659"/>
                  </a:lnTo>
                  <a:lnTo>
                    <a:pt x="230" y="622"/>
                  </a:lnTo>
                  <a:lnTo>
                    <a:pt x="192" y="574"/>
                  </a:lnTo>
                  <a:lnTo>
                    <a:pt x="177" y="517"/>
                  </a:lnTo>
                  <a:lnTo>
                    <a:pt x="171" y="449"/>
                  </a:lnTo>
                  <a:lnTo>
                    <a:pt x="163" y="373"/>
                  </a:lnTo>
                  <a:lnTo>
                    <a:pt x="171" y="202"/>
                  </a:lnTo>
                  <a:lnTo>
                    <a:pt x="192" y="334"/>
                  </a:lnTo>
                  <a:lnTo>
                    <a:pt x="192" y="192"/>
                  </a:lnTo>
                  <a:lnTo>
                    <a:pt x="222" y="344"/>
                  </a:lnTo>
                  <a:lnTo>
                    <a:pt x="215" y="192"/>
                  </a:lnTo>
                  <a:lnTo>
                    <a:pt x="259" y="334"/>
                  </a:lnTo>
                  <a:lnTo>
                    <a:pt x="244" y="202"/>
                  </a:lnTo>
                  <a:lnTo>
                    <a:pt x="281" y="334"/>
                  </a:lnTo>
                  <a:lnTo>
                    <a:pt x="268" y="202"/>
                  </a:lnTo>
                  <a:lnTo>
                    <a:pt x="318" y="364"/>
                  </a:lnTo>
                  <a:lnTo>
                    <a:pt x="333" y="344"/>
                  </a:lnTo>
                  <a:lnTo>
                    <a:pt x="333" y="344"/>
                  </a:lnTo>
                  <a:lnTo>
                    <a:pt x="333" y="3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7" name="Freeform 33"/>
            <p:cNvSpPr>
              <a:spLocks/>
            </p:cNvSpPr>
            <p:nvPr/>
          </p:nvSpPr>
          <p:spPr bwMode="auto">
            <a:xfrm flipH="1">
              <a:off x="580" y="3305"/>
              <a:ext cx="103" cy="132"/>
            </a:xfrm>
            <a:custGeom>
              <a:avLst/>
              <a:gdLst/>
              <a:ahLst/>
              <a:cxnLst>
                <a:cxn ang="0">
                  <a:pos x="7" y="364"/>
                </a:cxn>
                <a:cxn ang="0">
                  <a:pos x="83" y="315"/>
                </a:cxn>
                <a:cxn ang="0">
                  <a:pos x="126" y="269"/>
                </a:cxn>
                <a:cxn ang="0">
                  <a:pos x="156" y="192"/>
                </a:cxn>
                <a:cxn ang="0">
                  <a:pos x="186" y="144"/>
                </a:cxn>
                <a:cxn ang="0">
                  <a:pos x="230" y="105"/>
                </a:cxn>
                <a:cxn ang="0">
                  <a:pos x="275" y="78"/>
                </a:cxn>
                <a:cxn ang="0">
                  <a:pos x="289" y="48"/>
                </a:cxn>
                <a:cxn ang="0">
                  <a:pos x="281" y="20"/>
                </a:cxn>
                <a:cxn ang="0">
                  <a:pos x="252" y="0"/>
                </a:cxn>
                <a:cxn ang="0">
                  <a:pos x="200" y="10"/>
                </a:cxn>
                <a:cxn ang="0">
                  <a:pos x="148" y="39"/>
                </a:cxn>
                <a:cxn ang="0">
                  <a:pos x="111" y="67"/>
                </a:cxn>
                <a:cxn ang="0">
                  <a:pos x="89" y="105"/>
                </a:cxn>
                <a:cxn ang="0">
                  <a:pos x="67" y="154"/>
                </a:cxn>
                <a:cxn ang="0">
                  <a:pos x="104" y="134"/>
                </a:cxn>
                <a:cxn ang="0">
                  <a:pos x="148" y="87"/>
                </a:cxn>
                <a:cxn ang="0">
                  <a:pos x="186" y="48"/>
                </a:cxn>
                <a:cxn ang="0">
                  <a:pos x="216" y="29"/>
                </a:cxn>
                <a:cxn ang="0">
                  <a:pos x="245" y="29"/>
                </a:cxn>
                <a:cxn ang="0">
                  <a:pos x="267" y="39"/>
                </a:cxn>
                <a:cxn ang="0">
                  <a:pos x="260" y="67"/>
                </a:cxn>
                <a:cxn ang="0">
                  <a:pos x="222" y="87"/>
                </a:cxn>
                <a:cxn ang="0">
                  <a:pos x="186" y="115"/>
                </a:cxn>
                <a:cxn ang="0">
                  <a:pos x="148" y="163"/>
                </a:cxn>
                <a:cxn ang="0">
                  <a:pos x="126" y="200"/>
                </a:cxn>
                <a:cxn ang="0">
                  <a:pos x="104" y="258"/>
                </a:cxn>
                <a:cxn ang="0">
                  <a:pos x="67" y="297"/>
                </a:cxn>
                <a:cxn ang="0">
                  <a:pos x="30" y="315"/>
                </a:cxn>
                <a:cxn ang="0">
                  <a:pos x="0" y="344"/>
                </a:cxn>
                <a:cxn ang="0">
                  <a:pos x="7" y="364"/>
                </a:cxn>
                <a:cxn ang="0">
                  <a:pos x="7" y="364"/>
                </a:cxn>
                <a:cxn ang="0">
                  <a:pos x="7" y="364"/>
                </a:cxn>
              </a:cxnLst>
              <a:rect l="0" t="0" r="r" b="b"/>
              <a:pathLst>
                <a:path w="289" h="364">
                  <a:moveTo>
                    <a:pt x="7" y="364"/>
                  </a:moveTo>
                  <a:lnTo>
                    <a:pt x="83" y="315"/>
                  </a:lnTo>
                  <a:lnTo>
                    <a:pt x="126" y="269"/>
                  </a:lnTo>
                  <a:lnTo>
                    <a:pt x="156" y="192"/>
                  </a:lnTo>
                  <a:lnTo>
                    <a:pt x="186" y="144"/>
                  </a:lnTo>
                  <a:lnTo>
                    <a:pt x="230" y="105"/>
                  </a:lnTo>
                  <a:lnTo>
                    <a:pt x="275" y="78"/>
                  </a:lnTo>
                  <a:lnTo>
                    <a:pt x="289" y="48"/>
                  </a:lnTo>
                  <a:lnTo>
                    <a:pt x="281" y="20"/>
                  </a:lnTo>
                  <a:lnTo>
                    <a:pt x="252" y="0"/>
                  </a:lnTo>
                  <a:lnTo>
                    <a:pt x="200" y="10"/>
                  </a:lnTo>
                  <a:lnTo>
                    <a:pt x="148" y="39"/>
                  </a:lnTo>
                  <a:lnTo>
                    <a:pt x="111" y="67"/>
                  </a:lnTo>
                  <a:lnTo>
                    <a:pt x="89" y="105"/>
                  </a:lnTo>
                  <a:lnTo>
                    <a:pt x="67" y="154"/>
                  </a:lnTo>
                  <a:lnTo>
                    <a:pt x="104" y="134"/>
                  </a:lnTo>
                  <a:lnTo>
                    <a:pt x="148" y="87"/>
                  </a:lnTo>
                  <a:lnTo>
                    <a:pt x="186" y="48"/>
                  </a:lnTo>
                  <a:lnTo>
                    <a:pt x="216" y="29"/>
                  </a:lnTo>
                  <a:lnTo>
                    <a:pt x="245" y="29"/>
                  </a:lnTo>
                  <a:lnTo>
                    <a:pt x="267" y="39"/>
                  </a:lnTo>
                  <a:lnTo>
                    <a:pt x="260" y="67"/>
                  </a:lnTo>
                  <a:lnTo>
                    <a:pt x="222" y="87"/>
                  </a:lnTo>
                  <a:lnTo>
                    <a:pt x="186" y="115"/>
                  </a:lnTo>
                  <a:lnTo>
                    <a:pt x="148" y="163"/>
                  </a:lnTo>
                  <a:lnTo>
                    <a:pt x="126" y="200"/>
                  </a:lnTo>
                  <a:lnTo>
                    <a:pt x="104" y="258"/>
                  </a:lnTo>
                  <a:lnTo>
                    <a:pt x="67" y="297"/>
                  </a:lnTo>
                  <a:lnTo>
                    <a:pt x="30" y="315"/>
                  </a:lnTo>
                  <a:lnTo>
                    <a:pt x="0" y="344"/>
                  </a:lnTo>
                  <a:lnTo>
                    <a:pt x="7" y="364"/>
                  </a:lnTo>
                  <a:lnTo>
                    <a:pt x="7" y="364"/>
                  </a:lnTo>
                  <a:lnTo>
                    <a:pt x="7" y="3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8" name="Freeform 34"/>
            <p:cNvSpPr>
              <a:spLocks/>
            </p:cNvSpPr>
            <p:nvPr/>
          </p:nvSpPr>
          <p:spPr bwMode="auto">
            <a:xfrm flipH="1">
              <a:off x="675" y="3361"/>
              <a:ext cx="40" cy="31"/>
            </a:xfrm>
            <a:custGeom>
              <a:avLst/>
              <a:gdLst/>
              <a:ahLst/>
              <a:cxnLst>
                <a:cxn ang="0">
                  <a:pos x="112" y="19"/>
                </a:cxn>
                <a:cxn ang="0">
                  <a:pos x="67" y="38"/>
                </a:cxn>
                <a:cxn ang="0">
                  <a:pos x="23" y="85"/>
                </a:cxn>
                <a:cxn ang="0">
                  <a:pos x="30" y="57"/>
                </a:cxn>
                <a:cxn ang="0">
                  <a:pos x="8" y="57"/>
                </a:cxn>
                <a:cxn ang="0">
                  <a:pos x="0" y="28"/>
                </a:cxn>
                <a:cxn ang="0">
                  <a:pos x="30" y="28"/>
                </a:cxn>
                <a:cxn ang="0">
                  <a:pos x="38" y="19"/>
                </a:cxn>
                <a:cxn ang="0">
                  <a:pos x="45" y="19"/>
                </a:cxn>
                <a:cxn ang="0">
                  <a:pos x="76" y="0"/>
                </a:cxn>
                <a:cxn ang="0">
                  <a:pos x="81" y="9"/>
                </a:cxn>
                <a:cxn ang="0">
                  <a:pos x="112" y="19"/>
                </a:cxn>
                <a:cxn ang="0">
                  <a:pos x="112" y="19"/>
                </a:cxn>
                <a:cxn ang="0">
                  <a:pos x="112" y="19"/>
                </a:cxn>
              </a:cxnLst>
              <a:rect l="0" t="0" r="r" b="b"/>
              <a:pathLst>
                <a:path w="112" h="85">
                  <a:moveTo>
                    <a:pt x="112" y="19"/>
                  </a:moveTo>
                  <a:lnTo>
                    <a:pt x="67" y="38"/>
                  </a:lnTo>
                  <a:lnTo>
                    <a:pt x="23" y="85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0" y="28"/>
                  </a:lnTo>
                  <a:lnTo>
                    <a:pt x="30" y="28"/>
                  </a:lnTo>
                  <a:lnTo>
                    <a:pt x="38" y="19"/>
                  </a:lnTo>
                  <a:lnTo>
                    <a:pt x="45" y="19"/>
                  </a:lnTo>
                  <a:lnTo>
                    <a:pt x="76" y="0"/>
                  </a:lnTo>
                  <a:lnTo>
                    <a:pt x="81" y="9"/>
                  </a:lnTo>
                  <a:lnTo>
                    <a:pt x="112" y="19"/>
                  </a:lnTo>
                  <a:lnTo>
                    <a:pt x="112" y="19"/>
                  </a:lnTo>
                  <a:lnTo>
                    <a:pt x="112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99" name="Freeform 35"/>
            <p:cNvSpPr>
              <a:spLocks/>
            </p:cNvSpPr>
            <p:nvPr/>
          </p:nvSpPr>
          <p:spPr bwMode="auto">
            <a:xfrm flipH="1">
              <a:off x="651" y="3217"/>
              <a:ext cx="44" cy="127"/>
            </a:xfrm>
            <a:custGeom>
              <a:avLst/>
              <a:gdLst/>
              <a:ahLst/>
              <a:cxnLst>
                <a:cxn ang="0">
                  <a:pos x="126" y="352"/>
                </a:cxn>
                <a:cxn ang="0">
                  <a:pos x="89" y="257"/>
                </a:cxn>
                <a:cxn ang="0">
                  <a:pos x="74" y="220"/>
                </a:cxn>
                <a:cxn ang="0">
                  <a:pos x="82" y="162"/>
                </a:cxn>
                <a:cxn ang="0">
                  <a:pos x="104" y="76"/>
                </a:cxn>
                <a:cxn ang="0">
                  <a:pos x="104" y="28"/>
                </a:cxn>
                <a:cxn ang="0">
                  <a:pos x="89" y="0"/>
                </a:cxn>
                <a:cxn ang="0">
                  <a:pos x="60" y="0"/>
                </a:cxn>
                <a:cxn ang="0">
                  <a:pos x="37" y="0"/>
                </a:cxn>
                <a:cxn ang="0">
                  <a:pos x="15" y="19"/>
                </a:cxn>
                <a:cxn ang="0">
                  <a:pos x="8" y="57"/>
                </a:cxn>
                <a:cxn ang="0">
                  <a:pos x="0" y="220"/>
                </a:cxn>
                <a:cxn ang="0">
                  <a:pos x="15" y="220"/>
                </a:cxn>
                <a:cxn ang="0">
                  <a:pos x="29" y="125"/>
                </a:cxn>
                <a:cxn ang="0">
                  <a:pos x="29" y="67"/>
                </a:cxn>
                <a:cxn ang="0">
                  <a:pos x="37" y="28"/>
                </a:cxn>
                <a:cxn ang="0">
                  <a:pos x="52" y="19"/>
                </a:cxn>
                <a:cxn ang="0">
                  <a:pos x="82" y="19"/>
                </a:cxn>
                <a:cxn ang="0">
                  <a:pos x="82" y="48"/>
                </a:cxn>
                <a:cxn ang="0">
                  <a:pos x="52" y="239"/>
                </a:cxn>
                <a:cxn ang="0">
                  <a:pos x="74" y="286"/>
                </a:cxn>
                <a:cxn ang="0">
                  <a:pos x="111" y="352"/>
                </a:cxn>
                <a:cxn ang="0">
                  <a:pos x="126" y="352"/>
                </a:cxn>
                <a:cxn ang="0">
                  <a:pos x="126" y="352"/>
                </a:cxn>
                <a:cxn ang="0">
                  <a:pos x="126" y="352"/>
                </a:cxn>
              </a:cxnLst>
              <a:rect l="0" t="0" r="r" b="b"/>
              <a:pathLst>
                <a:path w="126" h="352">
                  <a:moveTo>
                    <a:pt x="126" y="352"/>
                  </a:moveTo>
                  <a:lnTo>
                    <a:pt x="89" y="257"/>
                  </a:lnTo>
                  <a:lnTo>
                    <a:pt x="74" y="220"/>
                  </a:lnTo>
                  <a:lnTo>
                    <a:pt x="82" y="162"/>
                  </a:lnTo>
                  <a:lnTo>
                    <a:pt x="104" y="76"/>
                  </a:lnTo>
                  <a:lnTo>
                    <a:pt x="104" y="28"/>
                  </a:lnTo>
                  <a:lnTo>
                    <a:pt x="89" y="0"/>
                  </a:lnTo>
                  <a:lnTo>
                    <a:pt x="60" y="0"/>
                  </a:lnTo>
                  <a:lnTo>
                    <a:pt x="37" y="0"/>
                  </a:lnTo>
                  <a:lnTo>
                    <a:pt x="15" y="19"/>
                  </a:lnTo>
                  <a:lnTo>
                    <a:pt x="8" y="57"/>
                  </a:lnTo>
                  <a:lnTo>
                    <a:pt x="0" y="220"/>
                  </a:lnTo>
                  <a:lnTo>
                    <a:pt x="15" y="220"/>
                  </a:lnTo>
                  <a:lnTo>
                    <a:pt x="29" y="125"/>
                  </a:lnTo>
                  <a:lnTo>
                    <a:pt x="29" y="67"/>
                  </a:lnTo>
                  <a:lnTo>
                    <a:pt x="37" y="28"/>
                  </a:lnTo>
                  <a:lnTo>
                    <a:pt x="52" y="19"/>
                  </a:lnTo>
                  <a:lnTo>
                    <a:pt x="82" y="19"/>
                  </a:lnTo>
                  <a:lnTo>
                    <a:pt x="82" y="48"/>
                  </a:lnTo>
                  <a:lnTo>
                    <a:pt x="52" y="239"/>
                  </a:lnTo>
                  <a:lnTo>
                    <a:pt x="74" y="286"/>
                  </a:lnTo>
                  <a:lnTo>
                    <a:pt x="111" y="352"/>
                  </a:lnTo>
                  <a:lnTo>
                    <a:pt x="126" y="352"/>
                  </a:lnTo>
                  <a:lnTo>
                    <a:pt x="126" y="352"/>
                  </a:lnTo>
                  <a:lnTo>
                    <a:pt x="126" y="3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0" name="Freeform 36"/>
            <p:cNvSpPr>
              <a:spLocks/>
            </p:cNvSpPr>
            <p:nvPr/>
          </p:nvSpPr>
          <p:spPr bwMode="auto">
            <a:xfrm flipH="1">
              <a:off x="697" y="3220"/>
              <a:ext cx="146" cy="152"/>
            </a:xfrm>
            <a:custGeom>
              <a:avLst/>
              <a:gdLst/>
              <a:ahLst/>
              <a:cxnLst>
                <a:cxn ang="0">
                  <a:pos x="408" y="211"/>
                </a:cxn>
                <a:cxn ang="0">
                  <a:pos x="364" y="193"/>
                </a:cxn>
                <a:cxn ang="0">
                  <a:pos x="325" y="26"/>
                </a:cxn>
                <a:cxn ang="0">
                  <a:pos x="311" y="0"/>
                </a:cxn>
                <a:cxn ang="0">
                  <a:pos x="258" y="18"/>
                </a:cxn>
                <a:cxn ang="0">
                  <a:pos x="237" y="38"/>
                </a:cxn>
                <a:cxn ang="0">
                  <a:pos x="237" y="66"/>
                </a:cxn>
                <a:cxn ang="0">
                  <a:pos x="288" y="226"/>
                </a:cxn>
                <a:cxn ang="0">
                  <a:pos x="265" y="244"/>
                </a:cxn>
                <a:cxn ang="0">
                  <a:pos x="230" y="210"/>
                </a:cxn>
                <a:cxn ang="0">
                  <a:pos x="192" y="152"/>
                </a:cxn>
                <a:cxn ang="0">
                  <a:pos x="162" y="133"/>
                </a:cxn>
                <a:cxn ang="0">
                  <a:pos x="141" y="95"/>
                </a:cxn>
                <a:cxn ang="0">
                  <a:pos x="118" y="85"/>
                </a:cxn>
                <a:cxn ang="0">
                  <a:pos x="58" y="124"/>
                </a:cxn>
                <a:cxn ang="0">
                  <a:pos x="58" y="161"/>
                </a:cxn>
                <a:cxn ang="0">
                  <a:pos x="96" y="191"/>
                </a:cxn>
                <a:cxn ang="0">
                  <a:pos x="198" y="296"/>
                </a:cxn>
                <a:cxn ang="0">
                  <a:pos x="164" y="325"/>
                </a:cxn>
                <a:cxn ang="0">
                  <a:pos x="37" y="276"/>
                </a:cxn>
                <a:cxn ang="0">
                  <a:pos x="15" y="295"/>
                </a:cxn>
                <a:cxn ang="0">
                  <a:pos x="0" y="333"/>
                </a:cxn>
                <a:cxn ang="0">
                  <a:pos x="7" y="371"/>
                </a:cxn>
                <a:cxn ang="0">
                  <a:pos x="52" y="391"/>
                </a:cxn>
                <a:cxn ang="0">
                  <a:pos x="170" y="419"/>
                </a:cxn>
                <a:cxn ang="0">
                  <a:pos x="178" y="407"/>
                </a:cxn>
                <a:cxn ang="0">
                  <a:pos x="29" y="352"/>
                </a:cxn>
                <a:cxn ang="0">
                  <a:pos x="29" y="333"/>
                </a:cxn>
                <a:cxn ang="0">
                  <a:pos x="44" y="304"/>
                </a:cxn>
                <a:cxn ang="0">
                  <a:pos x="66" y="304"/>
                </a:cxn>
                <a:cxn ang="0">
                  <a:pos x="170" y="352"/>
                </a:cxn>
                <a:cxn ang="0">
                  <a:pos x="230" y="295"/>
                </a:cxn>
                <a:cxn ang="0">
                  <a:pos x="177" y="247"/>
                </a:cxn>
                <a:cxn ang="0">
                  <a:pos x="170" y="229"/>
                </a:cxn>
                <a:cxn ang="0">
                  <a:pos x="81" y="152"/>
                </a:cxn>
                <a:cxn ang="0">
                  <a:pos x="88" y="133"/>
                </a:cxn>
                <a:cxn ang="0">
                  <a:pos x="125" y="115"/>
                </a:cxn>
                <a:cxn ang="0">
                  <a:pos x="199" y="200"/>
                </a:cxn>
                <a:cxn ang="0">
                  <a:pos x="207" y="219"/>
                </a:cxn>
                <a:cxn ang="0">
                  <a:pos x="266" y="266"/>
                </a:cxn>
                <a:cxn ang="0">
                  <a:pos x="311" y="237"/>
                </a:cxn>
                <a:cxn ang="0">
                  <a:pos x="288" y="152"/>
                </a:cxn>
                <a:cxn ang="0">
                  <a:pos x="303" y="133"/>
                </a:cxn>
                <a:cxn ang="0">
                  <a:pos x="274" y="127"/>
                </a:cxn>
                <a:cxn ang="0">
                  <a:pos x="258" y="47"/>
                </a:cxn>
                <a:cxn ang="0">
                  <a:pos x="302" y="26"/>
                </a:cxn>
                <a:cxn ang="0">
                  <a:pos x="333" y="123"/>
                </a:cxn>
                <a:cxn ang="0">
                  <a:pos x="347" y="219"/>
                </a:cxn>
                <a:cxn ang="0">
                  <a:pos x="408" y="211"/>
                </a:cxn>
                <a:cxn ang="0">
                  <a:pos x="408" y="211"/>
                </a:cxn>
                <a:cxn ang="0">
                  <a:pos x="408" y="211"/>
                </a:cxn>
              </a:cxnLst>
              <a:rect l="0" t="0" r="r" b="b"/>
              <a:pathLst>
                <a:path w="408" h="419">
                  <a:moveTo>
                    <a:pt x="408" y="211"/>
                  </a:moveTo>
                  <a:lnTo>
                    <a:pt x="364" y="193"/>
                  </a:lnTo>
                  <a:lnTo>
                    <a:pt x="325" y="26"/>
                  </a:lnTo>
                  <a:lnTo>
                    <a:pt x="311" y="0"/>
                  </a:lnTo>
                  <a:lnTo>
                    <a:pt x="258" y="18"/>
                  </a:lnTo>
                  <a:lnTo>
                    <a:pt x="237" y="38"/>
                  </a:lnTo>
                  <a:lnTo>
                    <a:pt x="237" y="66"/>
                  </a:lnTo>
                  <a:lnTo>
                    <a:pt x="288" y="226"/>
                  </a:lnTo>
                  <a:lnTo>
                    <a:pt x="265" y="244"/>
                  </a:lnTo>
                  <a:lnTo>
                    <a:pt x="230" y="210"/>
                  </a:lnTo>
                  <a:lnTo>
                    <a:pt x="192" y="152"/>
                  </a:lnTo>
                  <a:lnTo>
                    <a:pt x="162" y="133"/>
                  </a:lnTo>
                  <a:lnTo>
                    <a:pt x="141" y="95"/>
                  </a:lnTo>
                  <a:lnTo>
                    <a:pt x="118" y="85"/>
                  </a:lnTo>
                  <a:lnTo>
                    <a:pt x="58" y="124"/>
                  </a:lnTo>
                  <a:lnTo>
                    <a:pt x="58" y="161"/>
                  </a:lnTo>
                  <a:lnTo>
                    <a:pt x="96" y="191"/>
                  </a:lnTo>
                  <a:lnTo>
                    <a:pt x="198" y="296"/>
                  </a:lnTo>
                  <a:lnTo>
                    <a:pt x="164" y="325"/>
                  </a:lnTo>
                  <a:lnTo>
                    <a:pt x="37" y="276"/>
                  </a:lnTo>
                  <a:lnTo>
                    <a:pt x="15" y="295"/>
                  </a:lnTo>
                  <a:lnTo>
                    <a:pt x="0" y="333"/>
                  </a:lnTo>
                  <a:lnTo>
                    <a:pt x="7" y="371"/>
                  </a:lnTo>
                  <a:lnTo>
                    <a:pt x="52" y="391"/>
                  </a:lnTo>
                  <a:lnTo>
                    <a:pt x="170" y="419"/>
                  </a:lnTo>
                  <a:lnTo>
                    <a:pt x="178" y="407"/>
                  </a:lnTo>
                  <a:lnTo>
                    <a:pt x="29" y="352"/>
                  </a:lnTo>
                  <a:lnTo>
                    <a:pt x="29" y="333"/>
                  </a:lnTo>
                  <a:lnTo>
                    <a:pt x="44" y="304"/>
                  </a:lnTo>
                  <a:lnTo>
                    <a:pt x="66" y="304"/>
                  </a:lnTo>
                  <a:lnTo>
                    <a:pt x="170" y="352"/>
                  </a:lnTo>
                  <a:lnTo>
                    <a:pt x="230" y="295"/>
                  </a:lnTo>
                  <a:lnTo>
                    <a:pt x="177" y="247"/>
                  </a:lnTo>
                  <a:lnTo>
                    <a:pt x="170" y="229"/>
                  </a:lnTo>
                  <a:lnTo>
                    <a:pt x="81" y="152"/>
                  </a:lnTo>
                  <a:lnTo>
                    <a:pt x="88" y="133"/>
                  </a:lnTo>
                  <a:lnTo>
                    <a:pt x="125" y="115"/>
                  </a:lnTo>
                  <a:lnTo>
                    <a:pt x="199" y="200"/>
                  </a:lnTo>
                  <a:lnTo>
                    <a:pt x="207" y="219"/>
                  </a:lnTo>
                  <a:lnTo>
                    <a:pt x="266" y="266"/>
                  </a:lnTo>
                  <a:lnTo>
                    <a:pt x="311" y="237"/>
                  </a:lnTo>
                  <a:lnTo>
                    <a:pt x="288" y="152"/>
                  </a:lnTo>
                  <a:lnTo>
                    <a:pt x="303" y="133"/>
                  </a:lnTo>
                  <a:lnTo>
                    <a:pt x="274" y="127"/>
                  </a:lnTo>
                  <a:lnTo>
                    <a:pt x="258" y="47"/>
                  </a:lnTo>
                  <a:lnTo>
                    <a:pt x="302" y="26"/>
                  </a:lnTo>
                  <a:lnTo>
                    <a:pt x="333" y="123"/>
                  </a:lnTo>
                  <a:lnTo>
                    <a:pt x="347" y="219"/>
                  </a:lnTo>
                  <a:lnTo>
                    <a:pt x="408" y="211"/>
                  </a:lnTo>
                  <a:lnTo>
                    <a:pt x="408" y="211"/>
                  </a:lnTo>
                  <a:lnTo>
                    <a:pt x="408" y="2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1" name="Freeform 37"/>
            <p:cNvSpPr>
              <a:spLocks/>
            </p:cNvSpPr>
            <p:nvPr/>
          </p:nvSpPr>
          <p:spPr bwMode="auto">
            <a:xfrm flipH="1">
              <a:off x="622" y="3625"/>
              <a:ext cx="61" cy="45"/>
            </a:xfrm>
            <a:custGeom>
              <a:avLst/>
              <a:gdLst/>
              <a:ahLst/>
              <a:cxnLst>
                <a:cxn ang="0">
                  <a:pos x="133" y="0"/>
                </a:cxn>
                <a:cxn ang="0">
                  <a:pos x="83" y="58"/>
                </a:cxn>
                <a:cxn ang="0">
                  <a:pos x="45" y="77"/>
                </a:cxn>
                <a:cxn ang="0">
                  <a:pos x="0" y="96"/>
                </a:cxn>
                <a:cxn ang="0">
                  <a:pos x="30" y="106"/>
                </a:cxn>
                <a:cxn ang="0">
                  <a:pos x="96" y="68"/>
                </a:cxn>
                <a:cxn ang="0">
                  <a:pos x="133" y="39"/>
                </a:cxn>
                <a:cxn ang="0">
                  <a:pos x="133" y="58"/>
                </a:cxn>
                <a:cxn ang="0">
                  <a:pos x="45" y="115"/>
                </a:cxn>
                <a:cxn ang="0">
                  <a:pos x="67" y="125"/>
                </a:cxn>
                <a:cxn ang="0">
                  <a:pos x="111" y="96"/>
                </a:cxn>
                <a:cxn ang="0">
                  <a:pos x="148" y="77"/>
                </a:cxn>
                <a:cxn ang="0">
                  <a:pos x="171" y="58"/>
                </a:cxn>
                <a:cxn ang="0">
                  <a:pos x="133" y="0"/>
                </a:cxn>
                <a:cxn ang="0">
                  <a:pos x="133" y="0"/>
                </a:cxn>
                <a:cxn ang="0">
                  <a:pos x="133" y="0"/>
                </a:cxn>
              </a:cxnLst>
              <a:rect l="0" t="0" r="r" b="b"/>
              <a:pathLst>
                <a:path w="171" h="125">
                  <a:moveTo>
                    <a:pt x="133" y="0"/>
                  </a:moveTo>
                  <a:lnTo>
                    <a:pt x="83" y="58"/>
                  </a:lnTo>
                  <a:lnTo>
                    <a:pt x="45" y="77"/>
                  </a:lnTo>
                  <a:lnTo>
                    <a:pt x="0" y="96"/>
                  </a:lnTo>
                  <a:lnTo>
                    <a:pt x="30" y="106"/>
                  </a:lnTo>
                  <a:lnTo>
                    <a:pt x="96" y="68"/>
                  </a:lnTo>
                  <a:lnTo>
                    <a:pt x="133" y="39"/>
                  </a:lnTo>
                  <a:lnTo>
                    <a:pt x="133" y="58"/>
                  </a:lnTo>
                  <a:lnTo>
                    <a:pt x="45" y="115"/>
                  </a:lnTo>
                  <a:lnTo>
                    <a:pt x="67" y="125"/>
                  </a:lnTo>
                  <a:lnTo>
                    <a:pt x="111" y="96"/>
                  </a:lnTo>
                  <a:lnTo>
                    <a:pt x="148" y="77"/>
                  </a:lnTo>
                  <a:lnTo>
                    <a:pt x="171" y="58"/>
                  </a:lnTo>
                  <a:lnTo>
                    <a:pt x="133" y="0"/>
                  </a:lnTo>
                  <a:lnTo>
                    <a:pt x="133" y="0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2" name="Freeform 38"/>
            <p:cNvSpPr>
              <a:spLocks/>
            </p:cNvSpPr>
            <p:nvPr/>
          </p:nvSpPr>
          <p:spPr bwMode="auto">
            <a:xfrm flipH="1">
              <a:off x="462" y="3695"/>
              <a:ext cx="165" cy="85"/>
            </a:xfrm>
            <a:custGeom>
              <a:avLst/>
              <a:gdLst/>
              <a:ahLst/>
              <a:cxnLst>
                <a:cxn ang="0">
                  <a:pos x="467" y="0"/>
                </a:cxn>
                <a:cxn ang="0">
                  <a:pos x="421" y="20"/>
                </a:cxn>
                <a:cxn ang="0">
                  <a:pos x="371" y="20"/>
                </a:cxn>
                <a:cxn ang="0">
                  <a:pos x="333" y="39"/>
                </a:cxn>
                <a:cxn ang="0">
                  <a:pos x="312" y="58"/>
                </a:cxn>
                <a:cxn ang="0">
                  <a:pos x="222" y="49"/>
                </a:cxn>
                <a:cxn ang="0">
                  <a:pos x="141" y="68"/>
                </a:cxn>
                <a:cxn ang="0">
                  <a:pos x="75" y="77"/>
                </a:cxn>
                <a:cxn ang="0">
                  <a:pos x="26" y="97"/>
                </a:cxn>
                <a:cxn ang="0">
                  <a:pos x="0" y="115"/>
                </a:cxn>
                <a:cxn ang="0">
                  <a:pos x="93" y="85"/>
                </a:cxn>
                <a:cxn ang="0">
                  <a:pos x="222" y="65"/>
                </a:cxn>
                <a:cxn ang="0">
                  <a:pos x="312" y="77"/>
                </a:cxn>
                <a:cxn ang="0">
                  <a:pos x="266" y="125"/>
                </a:cxn>
                <a:cxn ang="0">
                  <a:pos x="216" y="164"/>
                </a:cxn>
                <a:cxn ang="0">
                  <a:pos x="216" y="202"/>
                </a:cxn>
                <a:cxn ang="0">
                  <a:pos x="244" y="229"/>
                </a:cxn>
                <a:cxn ang="0">
                  <a:pos x="281" y="239"/>
                </a:cxn>
                <a:cxn ang="0">
                  <a:pos x="289" y="211"/>
                </a:cxn>
                <a:cxn ang="0">
                  <a:pos x="252" y="221"/>
                </a:cxn>
                <a:cxn ang="0">
                  <a:pos x="237" y="192"/>
                </a:cxn>
                <a:cxn ang="0">
                  <a:pos x="244" y="173"/>
                </a:cxn>
                <a:cxn ang="0">
                  <a:pos x="281" y="144"/>
                </a:cxn>
                <a:cxn ang="0">
                  <a:pos x="312" y="115"/>
                </a:cxn>
                <a:cxn ang="0">
                  <a:pos x="333" y="77"/>
                </a:cxn>
                <a:cxn ang="0">
                  <a:pos x="355" y="58"/>
                </a:cxn>
                <a:cxn ang="0">
                  <a:pos x="393" y="39"/>
                </a:cxn>
                <a:cxn ang="0">
                  <a:pos x="430" y="29"/>
                </a:cxn>
                <a:cxn ang="0">
                  <a:pos x="451" y="20"/>
                </a:cxn>
                <a:cxn ang="0">
                  <a:pos x="467" y="0"/>
                </a:cxn>
                <a:cxn ang="0">
                  <a:pos x="467" y="0"/>
                </a:cxn>
                <a:cxn ang="0">
                  <a:pos x="467" y="0"/>
                </a:cxn>
              </a:cxnLst>
              <a:rect l="0" t="0" r="r" b="b"/>
              <a:pathLst>
                <a:path w="467" h="239">
                  <a:moveTo>
                    <a:pt x="467" y="0"/>
                  </a:moveTo>
                  <a:lnTo>
                    <a:pt x="421" y="20"/>
                  </a:lnTo>
                  <a:lnTo>
                    <a:pt x="371" y="20"/>
                  </a:lnTo>
                  <a:lnTo>
                    <a:pt x="333" y="39"/>
                  </a:lnTo>
                  <a:lnTo>
                    <a:pt x="312" y="58"/>
                  </a:lnTo>
                  <a:lnTo>
                    <a:pt x="222" y="49"/>
                  </a:lnTo>
                  <a:lnTo>
                    <a:pt x="141" y="68"/>
                  </a:lnTo>
                  <a:lnTo>
                    <a:pt x="75" y="77"/>
                  </a:lnTo>
                  <a:lnTo>
                    <a:pt x="26" y="97"/>
                  </a:lnTo>
                  <a:lnTo>
                    <a:pt x="0" y="115"/>
                  </a:lnTo>
                  <a:lnTo>
                    <a:pt x="93" y="85"/>
                  </a:lnTo>
                  <a:lnTo>
                    <a:pt x="222" y="65"/>
                  </a:lnTo>
                  <a:lnTo>
                    <a:pt x="312" y="77"/>
                  </a:lnTo>
                  <a:lnTo>
                    <a:pt x="266" y="125"/>
                  </a:lnTo>
                  <a:lnTo>
                    <a:pt x="216" y="164"/>
                  </a:lnTo>
                  <a:lnTo>
                    <a:pt x="216" y="202"/>
                  </a:lnTo>
                  <a:lnTo>
                    <a:pt x="244" y="229"/>
                  </a:lnTo>
                  <a:lnTo>
                    <a:pt x="281" y="239"/>
                  </a:lnTo>
                  <a:lnTo>
                    <a:pt x="289" y="211"/>
                  </a:lnTo>
                  <a:lnTo>
                    <a:pt x="252" y="221"/>
                  </a:lnTo>
                  <a:lnTo>
                    <a:pt x="237" y="192"/>
                  </a:lnTo>
                  <a:lnTo>
                    <a:pt x="244" y="173"/>
                  </a:lnTo>
                  <a:lnTo>
                    <a:pt x="281" y="144"/>
                  </a:lnTo>
                  <a:lnTo>
                    <a:pt x="312" y="115"/>
                  </a:lnTo>
                  <a:lnTo>
                    <a:pt x="333" y="77"/>
                  </a:lnTo>
                  <a:lnTo>
                    <a:pt x="355" y="58"/>
                  </a:lnTo>
                  <a:lnTo>
                    <a:pt x="393" y="39"/>
                  </a:lnTo>
                  <a:lnTo>
                    <a:pt x="430" y="29"/>
                  </a:lnTo>
                  <a:lnTo>
                    <a:pt x="451" y="20"/>
                  </a:lnTo>
                  <a:lnTo>
                    <a:pt x="467" y="0"/>
                  </a:lnTo>
                  <a:lnTo>
                    <a:pt x="467" y="0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3" name="Freeform 39"/>
            <p:cNvSpPr>
              <a:spLocks/>
            </p:cNvSpPr>
            <p:nvPr/>
          </p:nvSpPr>
          <p:spPr bwMode="auto">
            <a:xfrm flipH="1">
              <a:off x="462" y="3722"/>
              <a:ext cx="102" cy="138"/>
            </a:xfrm>
            <a:custGeom>
              <a:avLst/>
              <a:gdLst/>
              <a:ahLst/>
              <a:cxnLst>
                <a:cxn ang="0">
                  <a:pos x="243" y="0"/>
                </a:cxn>
                <a:cxn ang="0">
                  <a:pos x="88" y="115"/>
                </a:cxn>
                <a:cxn ang="0">
                  <a:pos x="88" y="144"/>
                </a:cxn>
                <a:cxn ang="0">
                  <a:pos x="111" y="172"/>
                </a:cxn>
                <a:cxn ang="0">
                  <a:pos x="52" y="238"/>
                </a:cxn>
                <a:cxn ang="0">
                  <a:pos x="0" y="382"/>
                </a:cxn>
                <a:cxn ang="0">
                  <a:pos x="29" y="382"/>
                </a:cxn>
                <a:cxn ang="0">
                  <a:pos x="51" y="363"/>
                </a:cxn>
                <a:cxn ang="0">
                  <a:pos x="147" y="306"/>
                </a:cxn>
                <a:cxn ang="0">
                  <a:pos x="222" y="230"/>
                </a:cxn>
                <a:cxn ang="0">
                  <a:pos x="207" y="220"/>
                </a:cxn>
                <a:cxn ang="0">
                  <a:pos x="134" y="286"/>
                </a:cxn>
                <a:cxn ang="0">
                  <a:pos x="126" y="257"/>
                </a:cxn>
                <a:cxn ang="0">
                  <a:pos x="184" y="200"/>
                </a:cxn>
                <a:cxn ang="0">
                  <a:pos x="119" y="257"/>
                </a:cxn>
                <a:cxn ang="0">
                  <a:pos x="103" y="242"/>
                </a:cxn>
                <a:cxn ang="0">
                  <a:pos x="141" y="192"/>
                </a:cxn>
                <a:cxn ang="0">
                  <a:pos x="88" y="246"/>
                </a:cxn>
                <a:cxn ang="0">
                  <a:pos x="111" y="257"/>
                </a:cxn>
                <a:cxn ang="0">
                  <a:pos x="126" y="296"/>
                </a:cxn>
                <a:cxn ang="0">
                  <a:pos x="81" y="321"/>
                </a:cxn>
                <a:cxn ang="0">
                  <a:pos x="98" y="298"/>
                </a:cxn>
                <a:cxn ang="0">
                  <a:pos x="77" y="281"/>
                </a:cxn>
                <a:cxn ang="0">
                  <a:pos x="22" y="350"/>
                </a:cxn>
                <a:cxn ang="0">
                  <a:pos x="59" y="248"/>
                </a:cxn>
                <a:cxn ang="0">
                  <a:pos x="126" y="172"/>
                </a:cxn>
                <a:cxn ang="0">
                  <a:pos x="155" y="172"/>
                </a:cxn>
                <a:cxn ang="0">
                  <a:pos x="177" y="172"/>
                </a:cxn>
                <a:cxn ang="0">
                  <a:pos x="258" y="125"/>
                </a:cxn>
                <a:cxn ang="0">
                  <a:pos x="289" y="96"/>
                </a:cxn>
                <a:cxn ang="0">
                  <a:pos x="186" y="157"/>
                </a:cxn>
                <a:cxn ang="0">
                  <a:pos x="155" y="157"/>
                </a:cxn>
                <a:cxn ang="0">
                  <a:pos x="119" y="134"/>
                </a:cxn>
                <a:cxn ang="0">
                  <a:pos x="119" y="106"/>
                </a:cxn>
                <a:cxn ang="0">
                  <a:pos x="170" y="67"/>
                </a:cxn>
                <a:cxn ang="0">
                  <a:pos x="199" y="50"/>
                </a:cxn>
                <a:cxn ang="0">
                  <a:pos x="243" y="0"/>
                </a:cxn>
                <a:cxn ang="0">
                  <a:pos x="243" y="0"/>
                </a:cxn>
                <a:cxn ang="0">
                  <a:pos x="243" y="0"/>
                </a:cxn>
              </a:cxnLst>
              <a:rect l="0" t="0" r="r" b="b"/>
              <a:pathLst>
                <a:path w="289" h="382">
                  <a:moveTo>
                    <a:pt x="243" y="0"/>
                  </a:moveTo>
                  <a:lnTo>
                    <a:pt x="88" y="115"/>
                  </a:lnTo>
                  <a:lnTo>
                    <a:pt x="88" y="144"/>
                  </a:lnTo>
                  <a:lnTo>
                    <a:pt x="111" y="172"/>
                  </a:lnTo>
                  <a:lnTo>
                    <a:pt x="52" y="238"/>
                  </a:lnTo>
                  <a:lnTo>
                    <a:pt x="0" y="382"/>
                  </a:lnTo>
                  <a:lnTo>
                    <a:pt x="29" y="382"/>
                  </a:lnTo>
                  <a:lnTo>
                    <a:pt x="51" y="363"/>
                  </a:lnTo>
                  <a:lnTo>
                    <a:pt x="147" y="306"/>
                  </a:lnTo>
                  <a:lnTo>
                    <a:pt x="222" y="230"/>
                  </a:lnTo>
                  <a:lnTo>
                    <a:pt x="207" y="220"/>
                  </a:lnTo>
                  <a:lnTo>
                    <a:pt x="134" y="286"/>
                  </a:lnTo>
                  <a:lnTo>
                    <a:pt x="126" y="257"/>
                  </a:lnTo>
                  <a:lnTo>
                    <a:pt x="184" y="200"/>
                  </a:lnTo>
                  <a:lnTo>
                    <a:pt x="119" y="257"/>
                  </a:lnTo>
                  <a:lnTo>
                    <a:pt x="103" y="242"/>
                  </a:lnTo>
                  <a:lnTo>
                    <a:pt x="141" y="192"/>
                  </a:lnTo>
                  <a:lnTo>
                    <a:pt x="88" y="246"/>
                  </a:lnTo>
                  <a:lnTo>
                    <a:pt x="111" y="257"/>
                  </a:lnTo>
                  <a:lnTo>
                    <a:pt x="126" y="296"/>
                  </a:lnTo>
                  <a:lnTo>
                    <a:pt x="81" y="321"/>
                  </a:lnTo>
                  <a:lnTo>
                    <a:pt x="98" y="298"/>
                  </a:lnTo>
                  <a:lnTo>
                    <a:pt x="77" y="281"/>
                  </a:lnTo>
                  <a:lnTo>
                    <a:pt x="22" y="350"/>
                  </a:lnTo>
                  <a:lnTo>
                    <a:pt x="59" y="248"/>
                  </a:lnTo>
                  <a:lnTo>
                    <a:pt x="126" y="172"/>
                  </a:lnTo>
                  <a:lnTo>
                    <a:pt x="155" y="172"/>
                  </a:lnTo>
                  <a:lnTo>
                    <a:pt x="177" y="172"/>
                  </a:lnTo>
                  <a:lnTo>
                    <a:pt x="258" y="125"/>
                  </a:lnTo>
                  <a:lnTo>
                    <a:pt x="289" y="96"/>
                  </a:lnTo>
                  <a:lnTo>
                    <a:pt x="186" y="157"/>
                  </a:lnTo>
                  <a:lnTo>
                    <a:pt x="155" y="157"/>
                  </a:lnTo>
                  <a:lnTo>
                    <a:pt x="119" y="134"/>
                  </a:lnTo>
                  <a:lnTo>
                    <a:pt x="119" y="106"/>
                  </a:lnTo>
                  <a:lnTo>
                    <a:pt x="170" y="67"/>
                  </a:lnTo>
                  <a:lnTo>
                    <a:pt x="199" y="50"/>
                  </a:lnTo>
                  <a:lnTo>
                    <a:pt x="243" y="0"/>
                  </a:lnTo>
                  <a:lnTo>
                    <a:pt x="243" y="0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4" name="Freeform 40"/>
            <p:cNvSpPr>
              <a:spLocks/>
            </p:cNvSpPr>
            <p:nvPr/>
          </p:nvSpPr>
          <p:spPr bwMode="auto">
            <a:xfrm flipH="1">
              <a:off x="288" y="3712"/>
              <a:ext cx="429" cy="247"/>
            </a:xfrm>
            <a:custGeom>
              <a:avLst/>
              <a:gdLst/>
              <a:ahLst/>
              <a:cxnLst>
                <a:cxn ang="0">
                  <a:pos x="601" y="228"/>
                </a:cxn>
                <a:cxn ang="0">
                  <a:pos x="653" y="266"/>
                </a:cxn>
                <a:cxn ang="0">
                  <a:pos x="689" y="304"/>
                </a:cxn>
                <a:cxn ang="0">
                  <a:pos x="608" y="324"/>
                </a:cxn>
                <a:cxn ang="0">
                  <a:pos x="593" y="372"/>
                </a:cxn>
                <a:cxn ang="0">
                  <a:pos x="764" y="343"/>
                </a:cxn>
                <a:cxn ang="0">
                  <a:pos x="712" y="495"/>
                </a:cxn>
                <a:cxn ang="0">
                  <a:pos x="512" y="468"/>
                </a:cxn>
                <a:cxn ang="0">
                  <a:pos x="239" y="372"/>
                </a:cxn>
                <a:cxn ang="0">
                  <a:pos x="53" y="362"/>
                </a:cxn>
                <a:cxn ang="0">
                  <a:pos x="342" y="410"/>
                </a:cxn>
                <a:cxn ang="0">
                  <a:pos x="601" y="495"/>
                </a:cxn>
                <a:cxn ang="0">
                  <a:pos x="727" y="553"/>
                </a:cxn>
                <a:cxn ang="0">
                  <a:pos x="245" y="410"/>
                </a:cxn>
                <a:cxn ang="0">
                  <a:pos x="734" y="572"/>
                </a:cxn>
                <a:cxn ang="0">
                  <a:pos x="615" y="582"/>
                </a:cxn>
                <a:cxn ang="0">
                  <a:pos x="223" y="438"/>
                </a:cxn>
                <a:cxn ang="0">
                  <a:pos x="615" y="599"/>
                </a:cxn>
                <a:cxn ang="0">
                  <a:pos x="779" y="648"/>
                </a:cxn>
                <a:cxn ang="0">
                  <a:pos x="438" y="572"/>
                </a:cxn>
                <a:cxn ang="0">
                  <a:pos x="142" y="438"/>
                </a:cxn>
                <a:cxn ang="0">
                  <a:pos x="0" y="457"/>
                </a:cxn>
                <a:cxn ang="0">
                  <a:pos x="223" y="505"/>
                </a:cxn>
                <a:cxn ang="0">
                  <a:pos x="749" y="687"/>
                </a:cxn>
                <a:cxn ang="0">
                  <a:pos x="928" y="353"/>
                </a:cxn>
                <a:cxn ang="0">
                  <a:pos x="1067" y="314"/>
                </a:cxn>
                <a:cxn ang="0">
                  <a:pos x="1186" y="276"/>
                </a:cxn>
                <a:cxn ang="0">
                  <a:pos x="1186" y="219"/>
                </a:cxn>
                <a:cxn ang="0">
                  <a:pos x="1134" y="162"/>
                </a:cxn>
                <a:cxn ang="0">
                  <a:pos x="1097" y="134"/>
                </a:cxn>
                <a:cxn ang="0">
                  <a:pos x="1146" y="55"/>
                </a:cxn>
                <a:cxn ang="0">
                  <a:pos x="1119" y="0"/>
                </a:cxn>
                <a:cxn ang="0">
                  <a:pos x="1097" y="76"/>
                </a:cxn>
                <a:cxn ang="0">
                  <a:pos x="1059" y="124"/>
                </a:cxn>
                <a:cxn ang="0">
                  <a:pos x="971" y="172"/>
                </a:cxn>
                <a:cxn ang="0">
                  <a:pos x="950" y="104"/>
                </a:cxn>
                <a:cxn ang="0">
                  <a:pos x="934" y="188"/>
                </a:cxn>
                <a:cxn ang="0">
                  <a:pos x="886" y="266"/>
                </a:cxn>
                <a:cxn ang="0">
                  <a:pos x="835" y="274"/>
                </a:cxn>
                <a:cxn ang="0">
                  <a:pos x="801" y="248"/>
                </a:cxn>
                <a:cxn ang="0">
                  <a:pos x="771" y="228"/>
                </a:cxn>
                <a:cxn ang="0">
                  <a:pos x="742" y="209"/>
                </a:cxn>
                <a:cxn ang="0">
                  <a:pos x="653" y="219"/>
                </a:cxn>
                <a:cxn ang="0">
                  <a:pos x="703" y="134"/>
                </a:cxn>
                <a:cxn ang="0">
                  <a:pos x="591" y="195"/>
                </a:cxn>
              </a:cxnLst>
              <a:rect l="0" t="0" r="r" b="b"/>
              <a:pathLst>
                <a:path w="1209" h="687">
                  <a:moveTo>
                    <a:pt x="591" y="195"/>
                  </a:moveTo>
                  <a:lnTo>
                    <a:pt x="601" y="228"/>
                  </a:lnTo>
                  <a:lnTo>
                    <a:pt x="624" y="248"/>
                  </a:lnTo>
                  <a:lnTo>
                    <a:pt x="653" y="266"/>
                  </a:lnTo>
                  <a:lnTo>
                    <a:pt x="668" y="285"/>
                  </a:lnTo>
                  <a:lnTo>
                    <a:pt x="689" y="304"/>
                  </a:lnTo>
                  <a:lnTo>
                    <a:pt x="704" y="314"/>
                  </a:lnTo>
                  <a:lnTo>
                    <a:pt x="608" y="324"/>
                  </a:lnTo>
                  <a:lnTo>
                    <a:pt x="460" y="410"/>
                  </a:lnTo>
                  <a:lnTo>
                    <a:pt x="593" y="372"/>
                  </a:lnTo>
                  <a:lnTo>
                    <a:pt x="720" y="353"/>
                  </a:lnTo>
                  <a:lnTo>
                    <a:pt x="764" y="343"/>
                  </a:lnTo>
                  <a:lnTo>
                    <a:pt x="794" y="334"/>
                  </a:lnTo>
                  <a:lnTo>
                    <a:pt x="712" y="495"/>
                  </a:lnTo>
                  <a:lnTo>
                    <a:pt x="608" y="495"/>
                  </a:lnTo>
                  <a:lnTo>
                    <a:pt x="512" y="468"/>
                  </a:lnTo>
                  <a:lnTo>
                    <a:pt x="364" y="410"/>
                  </a:lnTo>
                  <a:lnTo>
                    <a:pt x="239" y="372"/>
                  </a:lnTo>
                  <a:lnTo>
                    <a:pt x="134" y="353"/>
                  </a:lnTo>
                  <a:lnTo>
                    <a:pt x="53" y="362"/>
                  </a:lnTo>
                  <a:lnTo>
                    <a:pt x="201" y="372"/>
                  </a:lnTo>
                  <a:lnTo>
                    <a:pt x="342" y="410"/>
                  </a:lnTo>
                  <a:lnTo>
                    <a:pt x="453" y="457"/>
                  </a:lnTo>
                  <a:lnTo>
                    <a:pt x="601" y="495"/>
                  </a:lnTo>
                  <a:lnTo>
                    <a:pt x="698" y="514"/>
                  </a:lnTo>
                  <a:lnTo>
                    <a:pt x="727" y="553"/>
                  </a:lnTo>
                  <a:lnTo>
                    <a:pt x="512" y="505"/>
                  </a:lnTo>
                  <a:lnTo>
                    <a:pt x="245" y="410"/>
                  </a:lnTo>
                  <a:lnTo>
                    <a:pt x="512" y="524"/>
                  </a:lnTo>
                  <a:lnTo>
                    <a:pt x="734" y="572"/>
                  </a:lnTo>
                  <a:lnTo>
                    <a:pt x="749" y="592"/>
                  </a:lnTo>
                  <a:lnTo>
                    <a:pt x="615" y="582"/>
                  </a:lnTo>
                  <a:lnTo>
                    <a:pt x="431" y="524"/>
                  </a:lnTo>
                  <a:lnTo>
                    <a:pt x="223" y="438"/>
                  </a:lnTo>
                  <a:lnTo>
                    <a:pt x="482" y="553"/>
                  </a:lnTo>
                  <a:lnTo>
                    <a:pt x="615" y="599"/>
                  </a:lnTo>
                  <a:lnTo>
                    <a:pt x="771" y="610"/>
                  </a:lnTo>
                  <a:lnTo>
                    <a:pt x="779" y="648"/>
                  </a:lnTo>
                  <a:lnTo>
                    <a:pt x="631" y="638"/>
                  </a:lnTo>
                  <a:lnTo>
                    <a:pt x="438" y="572"/>
                  </a:lnTo>
                  <a:lnTo>
                    <a:pt x="276" y="495"/>
                  </a:lnTo>
                  <a:lnTo>
                    <a:pt x="142" y="438"/>
                  </a:lnTo>
                  <a:lnTo>
                    <a:pt x="60" y="429"/>
                  </a:lnTo>
                  <a:lnTo>
                    <a:pt x="0" y="457"/>
                  </a:lnTo>
                  <a:lnTo>
                    <a:pt x="104" y="477"/>
                  </a:lnTo>
                  <a:lnTo>
                    <a:pt x="223" y="505"/>
                  </a:lnTo>
                  <a:lnTo>
                    <a:pt x="490" y="619"/>
                  </a:lnTo>
                  <a:lnTo>
                    <a:pt x="749" y="687"/>
                  </a:lnTo>
                  <a:lnTo>
                    <a:pt x="854" y="687"/>
                  </a:lnTo>
                  <a:lnTo>
                    <a:pt x="928" y="353"/>
                  </a:lnTo>
                  <a:lnTo>
                    <a:pt x="1038" y="334"/>
                  </a:lnTo>
                  <a:lnTo>
                    <a:pt x="1067" y="314"/>
                  </a:lnTo>
                  <a:lnTo>
                    <a:pt x="1134" y="285"/>
                  </a:lnTo>
                  <a:lnTo>
                    <a:pt x="1186" y="276"/>
                  </a:lnTo>
                  <a:lnTo>
                    <a:pt x="1209" y="248"/>
                  </a:lnTo>
                  <a:lnTo>
                    <a:pt x="1186" y="219"/>
                  </a:lnTo>
                  <a:lnTo>
                    <a:pt x="1142" y="190"/>
                  </a:lnTo>
                  <a:lnTo>
                    <a:pt x="1134" y="162"/>
                  </a:lnTo>
                  <a:lnTo>
                    <a:pt x="1112" y="143"/>
                  </a:lnTo>
                  <a:lnTo>
                    <a:pt x="1097" y="134"/>
                  </a:lnTo>
                  <a:lnTo>
                    <a:pt x="1112" y="91"/>
                  </a:lnTo>
                  <a:lnTo>
                    <a:pt x="1146" y="55"/>
                  </a:lnTo>
                  <a:lnTo>
                    <a:pt x="1150" y="28"/>
                  </a:lnTo>
                  <a:lnTo>
                    <a:pt x="1119" y="0"/>
                  </a:lnTo>
                  <a:lnTo>
                    <a:pt x="1127" y="47"/>
                  </a:lnTo>
                  <a:lnTo>
                    <a:pt x="1097" y="76"/>
                  </a:lnTo>
                  <a:lnTo>
                    <a:pt x="1074" y="85"/>
                  </a:lnTo>
                  <a:lnTo>
                    <a:pt x="1059" y="124"/>
                  </a:lnTo>
                  <a:lnTo>
                    <a:pt x="1023" y="153"/>
                  </a:lnTo>
                  <a:lnTo>
                    <a:pt x="971" y="172"/>
                  </a:lnTo>
                  <a:lnTo>
                    <a:pt x="957" y="180"/>
                  </a:lnTo>
                  <a:lnTo>
                    <a:pt x="950" y="104"/>
                  </a:lnTo>
                  <a:lnTo>
                    <a:pt x="928" y="124"/>
                  </a:lnTo>
                  <a:lnTo>
                    <a:pt x="934" y="188"/>
                  </a:lnTo>
                  <a:lnTo>
                    <a:pt x="909" y="247"/>
                  </a:lnTo>
                  <a:lnTo>
                    <a:pt x="886" y="266"/>
                  </a:lnTo>
                  <a:lnTo>
                    <a:pt x="860" y="274"/>
                  </a:lnTo>
                  <a:lnTo>
                    <a:pt x="835" y="274"/>
                  </a:lnTo>
                  <a:lnTo>
                    <a:pt x="808" y="270"/>
                  </a:lnTo>
                  <a:lnTo>
                    <a:pt x="801" y="248"/>
                  </a:lnTo>
                  <a:lnTo>
                    <a:pt x="769" y="254"/>
                  </a:lnTo>
                  <a:lnTo>
                    <a:pt x="771" y="228"/>
                  </a:lnTo>
                  <a:lnTo>
                    <a:pt x="739" y="232"/>
                  </a:lnTo>
                  <a:lnTo>
                    <a:pt x="742" y="209"/>
                  </a:lnTo>
                  <a:lnTo>
                    <a:pt x="689" y="219"/>
                  </a:lnTo>
                  <a:lnTo>
                    <a:pt x="653" y="219"/>
                  </a:lnTo>
                  <a:lnTo>
                    <a:pt x="646" y="190"/>
                  </a:lnTo>
                  <a:lnTo>
                    <a:pt x="703" y="134"/>
                  </a:lnTo>
                  <a:lnTo>
                    <a:pt x="591" y="195"/>
                  </a:lnTo>
                  <a:lnTo>
                    <a:pt x="591" y="195"/>
                  </a:lnTo>
                  <a:lnTo>
                    <a:pt x="591" y="1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5" name="Freeform 41"/>
            <p:cNvSpPr>
              <a:spLocks/>
            </p:cNvSpPr>
            <p:nvPr/>
          </p:nvSpPr>
          <p:spPr bwMode="auto">
            <a:xfrm flipH="1">
              <a:off x="365" y="3598"/>
              <a:ext cx="117" cy="128"/>
            </a:xfrm>
            <a:custGeom>
              <a:avLst/>
              <a:gdLst/>
              <a:ahLst/>
              <a:cxnLst>
                <a:cxn ang="0">
                  <a:pos x="13" y="324"/>
                </a:cxn>
                <a:cxn ang="0">
                  <a:pos x="140" y="190"/>
                </a:cxn>
                <a:cxn ang="0">
                  <a:pos x="229" y="114"/>
                </a:cxn>
                <a:cxn ang="0">
                  <a:pos x="221" y="86"/>
                </a:cxn>
                <a:cxn ang="0">
                  <a:pos x="251" y="66"/>
                </a:cxn>
                <a:cxn ang="0">
                  <a:pos x="251" y="39"/>
                </a:cxn>
                <a:cxn ang="0">
                  <a:pos x="302" y="19"/>
                </a:cxn>
                <a:cxn ang="0">
                  <a:pos x="333" y="0"/>
                </a:cxn>
                <a:cxn ang="0">
                  <a:pos x="329" y="24"/>
                </a:cxn>
                <a:cxn ang="0">
                  <a:pos x="278" y="47"/>
                </a:cxn>
                <a:cxn ang="0">
                  <a:pos x="280" y="78"/>
                </a:cxn>
                <a:cxn ang="0">
                  <a:pos x="243" y="95"/>
                </a:cxn>
                <a:cxn ang="0">
                  <a:pos x="251" y="124"/>
                </a:cxn>
                <a:cxn ang="0">
                  <a:pos x="162" y="190"/>
                </a:cxn>
                <a:cxn ang="0">
                  <a:pos x="0" y="353"/>
                </a:cxn>
                <a:cxn ang="0">
                  <a:pos x="13" y="324"/>
                </a:cxn>
                <a:cxn ang="0">
                  <a:pos x="13" y="324"/>
                </a:cxn>
                <a:cxn ang="0">
                  <a:pos x="13" y="324"/>
                </a:cxn>
              </a:cxnLst>
              <a:rect l="0" t="0" r="r" b="b"/>
              <a:pathLst>
                <a:path w="333" h="353">
                  <a:moveTo>
                    <a:pt x="13" y="324"/>
                  </a:moveTo>
                  <a:lnTo>
                    <a:pt x="140" y="190"/>
                  </a:lnTo>
                  <a:lnTo>
                    <a:pt x="229" y="114"/>
                  </a:lnTo>
                  <a:lnTo>
                    <a:pt x="221" y="86"/>
                  </a:lnTo>
                  <a:lnTo>
                    <a:pt x="251" y="66"/>
                  </a:lnTo>
                  <a:lnTo>
                    <a:pt x="251" y="39"/>
                  </a:lnTo>
                  <a:lnTo>
                    <a:pt x="302" y="19"/>
                  </a:lnTo>
                  <a:lnTo>
                    <a:pt x="333" y="0"/>
                  </a:lnTo>
                  <a:lnTo>
                    <a:pt x="329" y="24"/>
                  </a:lnTo>
                  <a:lnTo>
                    <a:pt x="278" y="47"/>
                  </a:lnTo>
                  <a:lnTo>
                    <a:pt x="280" y="78"/>
                  </a:lnTo>
                  <a:lnTo>
                    <a:pt x="243" y="95"/>
                  </a:lnTo>
                  <a:lnTo>
                    <a:pt x="251" y="124"/>
                  </a:lnTo>
                  <a:lnTo>
                    <a:pt x="162" y="190"/>
                  </a:lnTo>
                  <a:lnTo>
                    <a:pt x="0" y="353"/>
                  </a:lnTo>
                  <a:lnTo>
                    <a:pt x="13" y="324"/>
                  </a:lnTo>
                  <a:lnTo>
                    <a:pt x="13" y="324"/>
                  </a:lnTo>
                  <a:lnTo>
                    <a:pt x="13" y="3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6" name="Freeform 42"/>
            <p:cNvSpPr>
              <a:spLocks/>
            </p:cNvSpPr>
            <p:nvPr/>
          </p:nvSpPr>
          <p:spPr bwMode="auto">
            <a:xfrm flipH="1">
              <a:off x="381" y="3643"/>
              <a:ext cx="81" cy="79"/>
            </a:xfrm>
            <a:custGeom>
              <a:avLst/>
              <a:gdLst/>
              <a:ahLst/>
              <a:cxnLst>
                <a:cxn ang="0">
                  <a:pos x="0" y="219"/>
                </a:cxn>
                <a:cxn ang="0">
                  <a:pos x="222" y="0"/>
                </a:cxn>
                <a:cxn ang="0">
                  <a:pos x="226" y="16"/>
                </a:cxn>
                <a:cxn ang="0">
                  <a:pos x="0" y="219"/>
                </a:cxn>
                <a:cxn ang="0">
                  <a:pos x="0" y="219"/>
                </a:cxn>
                <a:cxn ang="0">
                  <a:pos x="0" y="219"/>
                </a:cxn>
              </a:cxnLst>
              <a:rect l="0" t="0" r="r" b="b"/>
              <a:pathLst>
                <a:path w="226" h="219">
                  <a:moveTo>
                    <a:pt x="0" y="219"/>
                  </a:moveTo>
                  <a:lnTo>
                    <a:pt x="222" y="0"/>
                  </a:lnTo>
                  <a:lnTo>
                    <a:pt x="226" y="16"/>
                  </a:lnTo>
                  <a:lnTo>
                    <a:pt x="0" y="219"/>
                  </a:lnTo>
                  <a:lnTo>
                    <a:pt x="0" y="219"/>
                  </a:lnTo>
                  <a:lnTo>
                    <a:pt x="0" y="2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7" name="Freeform 43"/>
            <p:cNvSpPr>
              <a:spLocks/>
            </p:cNvSpPr>
            <p:nvPr/>
          </p:nvSpPr>
          <p:spPr bwMode="auto">
            <a:xfrm flipH="1">
              <a:off x="304" y="3584"/>
              <a:ext cx="142" cy="142"/>
            </a:xfrm>
            <a:custGeom>
              <a:avLst/>
              <a:gdLst/>
              <a:ahLst/>
              <a:cxnLst>
                <a:cxn ang="0">
                  <a:pos x="2" y="377"/>
                </a:cxn>
                <a:cxn ang="0">
                  <a:pos x="207" y="182"/>
                </a:cxn>
                <a:cxn ang="0">
                  <a:pos x="175" y="162"/>
                </a:cxn>
                <a:cxn ang="0">
                  <a:pos x="186" y="144"/>
                </a:cxn>
                <a:cxn ang="0">
                  <a:pos x="222" y="172"/>
                </a:cxn>
                <a:cxn ang="0">
                  <a:pos x="236" y="191"/>
                </a:cxn>
                <a:cxn ang="0">
                  <a:pos x="245" y="210"/>
                </a:cxn>
                <a:cxn ang="0">
                  <a:pos x="270" y="208"/>
                </a:cxn>
                <a:cxn ang="0">
                  <a:pos x="259" y="172"/>
                </a:cxn>
                <a:cxn ang="0">
                  <a:pos x="236" y="144"/>
                </a:cxn>
                <a:cxn ang="0">
                  <a:pos x="274" y="163"/>
                </a:cxn>
                <a:cxn ang="0">
                  <a:pos x="288" y="191"/>
                </a:cxn>
                <a:cxn ang="0">
                  <a:pos x="315" y="177"/>
                </a:cxn>
                <a:cxn ang="0">
                  <a:pos x="306" y="141"/>
                </a:cxn>
                <a:cxn ang="0">
                  <a:pos x="283" y="119"/>
                </a:cxn>
                <a:cxn ang="0">
                  <a:pos x="274" y="95"/>
                </a:cxn>
                <a:cxn ang="0">
                  <a:pos x="310" y="125"/>
                </a:cxn>
                <a:cxn ang="0">
                  <a:pos x="326" y="153"/>
                </a:cxn>
                <a:cxn ang="0">
                  <a:pos x="378" y="105"/>
                </a:cxn>
                <a:cxn ang="0">
                  <a:pos x="363" y="68"/>
                </a:cxn>
                <a:cxn ang="0">
                  <a:pos x="332" y="27"/>
                </a:cxn>
                <a:cxn ang="0">
                  <a:pos x="299" y="24"/>
                </a:cxn>
                <a:cxn ang="0">
                  <a:pos x="252" y="58"/>
                </a:cxn>
                <a:cxn ang="0">
                  <a:pos x="230" y="49"/>
                </a:cxn>
                <a:cxn ang="0">
                  <a:pos x="285" y="9"/>
                </a:cxn>
                <a:cxn ang="0">
                  <a:pos x="323" y="0"/>
                </a:cxn>
                <a:cxn ang="0">
                  <a:pos x="359" y="11"/>
                </a:cxn>
                <a:cxn ang="0">
                  <a:pos x="400" y="95"/>
                </a:cxn>
                <a:cxn ang="0">
                  <a:pos x="386" y="125"/>
                </a:cxn>
                <a:cxn ang="0">
                  <a:pos x="349" y="162"/>
                </a:cxn>
                <a:cxn ang="0">
                  <a:pos x="340" y="198"/>
                </a:cxn>
                <a:cxn ang="0">
                  <a:pos x="306" y="204"/>
                </a:cxn>
                <a:cxn ang="0">
                  <a:pos x="290" y="226"/>
                </a:cxn>
                <a:cxn ang="0">
                  <a:pos x="239" y="239"/>
                </a:cxn>
                <a:cxn ang="0">
                  <a:pos x="155" y="305"/>
                </a:cxn>
                <a:cxn ang="0">
                  <a:pos x="186" y="315"/>
                </a:cxn>
                <a:cxn ang="0">
                  <a:pos x="236" y="297"/>
                </a:cxn>
                <a:cxn ang="0">
                  <a:pos x="283" y="295"/>
                </a:cxn>
                <a:cxn ang="0">
                  <a:pos x="312" y="309"/>
                </a:cxn>
                <a:cxn ang="0">
                  <a:pos x="361" y="331"/>
                </a:cxn>
                <a:cxn ang="0">
                  <a:pos x="329" y="340"/>
                </a:cxn>
                <a:cxn ang="0">
                  <a:pos x="306" y="321"/>
                </a:cxn>
                <a:cxn ang="0">
                  <a:pos x="266" y="312"/>
                </a:cxn>
                <a:cxn ang="0">
                  <a:pos x="222" y="315"/>
                </a:cxn>
                <a:cxn ang="0">
                  <a:pos x="192" y="321"/>
                </a:cxn>
                <a:cxn ang="0">
                  <a:pos x="133" y="344"/>
                </a:cxn>
                <a:cxn ang="0">
                  <a:pos x="81" y="382"/>
                </a:cxn>
                <a:cxn ang="0">
                  <a:pos x="0" y="392"/>
                </a:cxn>
                <a:cxn ang="0">
                  <a:pos x="60" y="364"/>
                </a:cxn>
                <a:cxn ang="0">
                  <a:pos x="2" y="377"/>
                </a:cxn>
                <a:cxn ang="0">
                  <a:pos x="2" y="377"/>
                </a:cxn>
                <a:cxn ang="0">
                  <a:pos x="2" y="377"/>
                </a:cxn>
              </a:cxnLst>
              <a:rect l="0" t="0" r="r" b="b"/>
              <a:pathLst>
                <a:path w="400" h="392">
                  <a:moveTo>
                    <a:pt x="2" y="377"/>
                  </a:moveTo>
                  <a:lnTo>
                    <a:pt x="207" y="182"/>
                  </a:lnTo>
                  <a:lnTo>
                    <a:pt x="175" y="162"/>
                  </a:lnTo>
                  <a:lnTo>
                    <a:pt x="186" y="144"/>
                  </a:lnTo>
                  <a:lnTo>
                    <a:pt x="222" y="172"/>
                  </a:lnTo>
                  <a:lnTo>
                    <a:pt x="236" y="191"/>
                  </a:lnTo>
                  <a:lnTo>
                    <a:pt x="245" y="210"/>
                  </a:lnTo>
                  <a:lnTo>
                    <a:pt x="270" y="208"/>
                  </a:lnTo>
                  <a:lnTo>
                    <a:pt x="259" y="172"/>
                  </a:lnTo>
                  <a:lnTo>
                    <a:pt x="236" y="144"/>
                  </a:lnTo>
                  <a:lnTo>
                    <a:pt x="274" y="163"/>
                  </a:lnTo>
                  <a:lnTo>
                    <a:pt x="288" y="191"/>
                  </a:lnTo>
                  <a:lnTo>
                    <a:pt x="315" y="177"/>
                  </a:lnTo>
                  <a:lnTo>
                    <a:pt x="306" y="141"/>
                  </a:lnTo>
                  <a:lnTo>
                    <a:pt x="283" y="119"/>
                  </a:lnTo>
                  <a:lnTo>
                    <a:pt x="274" y="95"/>
                  </a:lnTo>
                  <a:lnTo>
                    <a:pt x="310" y="125"/>
                  </a:lnTo>
                  <a:lnTo>
                    <a:pt x="326" y="153"/>
                  </a:lnTo>
                  <a:lnTo>
                    <a:pt x="378" y="105"/>
                  </a:lnTo>
                  <a:lnTo>
                    <a:pt x="363" y="68"/>
                  </a:lnTo>
                  <a:lnTo>
                    <a:pt x="332" y="27"/>
                  </a:lnTo>
                  <a:lnTo>
                    <a:pt x="299" y="24"/>
                  </a:lnTo>
                  <a:lnTo>
                    <a:pt x="252" y="58"/>
                  </a:lnTo>
                  <a:lnTo>
                    <a:pt x="230" y="49"/>
                  </a:lnTo>
                  <a:lnTo>
                    <a:pt x="285" y="9"/>
                  </a:lnTo>
                  <a:lnTo>
                    <a:pt x="323" y="0"/>
                  </a:lnTo>
                  <a:lnTo>
                    <a:pt x="359" y="11"/>
                  </a:lnTo>
                  <a:lnTo>
                    <a:pt x="400" y="95"/>
                  </a:lnTo>
                  <a:lnTo>
                    <a:pt x="386" y="125"/>
                  </a:lnTo>
                  <a:lnTo>
                    <a:pt x="349" y="162"/>
                  </a:lnTo>
                  <a:lnTo>
                    <a:pt x="340" y="198"/>
                  </a:lnTo>
                  <a:lnTo>
                    <a:pt x="306" y="204"/>
                  </a:lnTo>
                  <a:lnTo>
                    <a:pt x="290" y="226"/>
                  </a:lnTo>
                  <a:lnTo>
                    <a:pt x="239" y="239"/>
                  </a:lnTo>
                  <a:lnTo>
                    <a:pt x="155" y="305"/>
                  </a:lnTo>
                  <a:lnTo>
                    <a:pt x="186" y="315"/>
                  </a:lnTo>
                  <a:lnTo>
                    <a:pt x="236" y="297"/>
                  </a:lnTo>
                  <a:lnTo>
                    <a:pt x="283" y="295"/>
                  </a:lnTo>
                  <a:lnTo>
                    <a:pt x="312" y="309"/>
                  </a:lnTo>
                  <a:lnTo>
                    <a:pt x="361" y="331"/>
                  </a:lnTo>
                  <a:lnTo>
                    <a:pt x="329" y="340"/>
                  </a:lnTo>
                  <a:lnTo>
                    <a:pt x="306" y="321"/>
                  </a:lnTo>
                  <a:lnTo>
                    <a:pt x="266" y="312"/>
                  </a:lnTo>
                  <a:lnTo>
                    <a:pt x="222" y="315"/>
                  </a:lnTo>
                  <a:lnTo>
                    <a:pt x="192" y="321"/>
                  </a:lnTo>
                  <a:lnTo>
                    <a:pt x="133" y="344"/>
                  </a:lnTo>
                  <a:lnTo>
                    <a:pt x="81" y="382"/>
                  </a:lnTo>
                  <a:lnTo>
                    <a:pt x="0" y="392"/>
                  </a:lnTo>
                  <a:lnTo>
                    <a:pt x="60" y="364"/>
                  </a:lnTo>
                  <a:lnTo>
                    <a:pt x="2" y="377"/>
                  </a:lnTo>
                  <a:lnTo>
                    <a:pt x="2" y="377"/>
                  </a:lnTo>
                  <a:lnTo>
                    <a:pt x="2" y="3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8" name="Freeform 44"/>
            <p:cNvSpPr>
              <a:spLocks/>
            </p:cNvSpPr>
            <p:nvPr/>
          </p:nvSpPr>
          <p:spPr bwMode="auto">
            <a:xfrm flipH="1">
              <a:off x="632" y="3705"/>
              <a:ext cx="105" cy="141"/>
            </a:xfrm>
            <a:custGeom>
              <a:avLst/>
              <a:gdLst/>
              <a:ahLst/>
              <a:cxnLst>
                <a:cxn ang="0">
                  <a:pos x="297" y="96"/>
                </a:cxn>
                <a:cxn ang="0">
                  <a:pos x="178" y="182"/>
                </a:cxn>
                <a:cxn ang="0">
                  <a:pos x="89" y="278"/>
                </a:cxn>
                <a:cxn ang="0">
                  <a:pos x="0" y="392"/>
                </a:cxn>
                <a:cxn ang="0">
                  <a:pos x="126" y="210"/>
                </a:cxn>
                <a:cxn ang="0">
                  <a:pos x="133" y="163"/>
                </a:cxn>
                <a:cxn ang="0">
                  <a:pos x="147" y="182"/>
                </a:cxn>
                <a:cxn ang="0">
                  <a:pos x="147" y="124"/>
                </a:cxn>
                <a:cxn ang="0">
                  <a:pos x="185" y="154"/>
                </a:cxn>
                <a:cxn ang="0">
                  <a:pos x="170" y="96"/>
                </a:cxn>
                <a:cxn ang="0">
                  <a:pos x="200" y="124"/>
                </a:cxn>
                <a:cxn ang="0">
                  <a:pos x="192" y="58"/>
                </a:cxn>
                <a:cxn ang="0">
                  <a:pos x="238" y="96"/>
                </a:cxn>
                <a:cxn ang="0">
                  <a:pos x="214" y="29"/>
                </a:cxn>
                <a:cxn ang="0">
                  <a:pos x="266" y="77"/>
                </a:cxn>
                <a:cxn ang="0">
                  <a:pos x="238" y="0"/>
                </a:cxn>
                <a:cxn ang="0">
                  <a:pos x="281" y="39"/>
                </a:cxn>
                <a:cxn ang="0">
                  <a:pos x="288" y="77"/>
                </a:cxn>
                <a:cxn ang="0">
                  <a:pos x="297" y="96"/>
                </a:cxn>
                <a:cxn ang="0">
                  <a:pos x="297" y="96"/>
                </a:cxn>
                <a:cxn ang="0">
                  <a:pos x="297" y="96"/>
                </a:cxn>
              </a:cxnLst>
              <a:rect l="0" t="0" r="r" b="b"/>
              <a:pathLst>
                <a:path w="297" h="392">
                  <a:moveTo>
                    <a:pt x="297" y="96"/>
                  </a:moveTo>
                  <a:lnTo>
                    <a:pt x="178" y="182"/>
                  </a:lnTo>
                  <a:lnTo>
                    <a:pt x="89" y="278"/>
                  </a:lnTo>
                  <a:lnTo>
                    <a:pt x="0" y="392"/>
                  </a:lnTo>
                  <a:lnTo>
                    <a:pt x="126" y="210"/>
                  </a:lnTo>
                  <a:lnTo>
                    <a:pt x="133" y="163"/>
                  </a:lnTo>
                  <a:lnTo>
                    <a:pt x="147" y="182"/>
                  </a:lnTo>
                  <a:lnTo>
                    <a:pt x="147" y="124"/>
                  </a:lnTo>
                  <a:lnTo>
                    <a:pt x="185" y="154"/>
                  </a:lnTo>
                  <a:lnTo>
                    <a:pt x="170" y="96"/>
                  </a:lnTo>
                  <a:lnTo>
                    <a:pt x="200" y="124"/>
                  </a:lnTo>
                  <a:lnTo>
                    <a:pt x="192" y="58"/>
                  </a:lnTo>
                  <a:lnTo>
                    <a:pt x="238" y="96"/>
                  </a:lnTo>
                  <a:lnTo>
                    <a:pt x="214" y="29"/>
                  </a:lnTo>
                  <a:lnTo>
                    <a:pt x="266" y="77"/>
                  </a:lnTo>
                  <a:lnTo>
                    <a:pt x="238" y="0"/>
                  </a:lnTo>
                  <a:lnTo>
                    <a:pt x="281" y="39"/>
                  </a:lnTo>
                  <a:lnTo>
                    <a:pt x="288" y="77"/>
                  </a:lnTo>
                  <a:lnTo>
                    <a:pt x="297" y="96"/>
                  </a:lnTo>
                  <a:lnTo>
                    <a:pt x="297" y="96"/>
                  </a:lnTo>
                  <a:lnTo>
                    <a:pt x="297" y="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909" name="Freeform 45"/>
            <p:cNvSpPr>
              <a:spLocks/>
            </p:cNvSpPr>
            <p:nvPr/>
          </p:nvSpPr>
          <p:spPr bwMode="auto">
            <a:xfrm flipH="1">
              <a:off x="749" y="3598"/>
              <a:ext cx="243" cy="265"/>
            </a:xfrm>
            <a:custGeom>
              <a:avLst/>
              <a:gdLst/>
              <a:ahLst/>
              <a:cxnLst>
                <a:cxn ang="0">
                  <a:pos x="539" y="56"/>
                </a:cxn>
                <a:cxn ang="0">
                  <a:pos x="273" y="86"/>
                </a:cxn>
                <a:cxn ang="0">
                  <a:pos x="184" y="171"/>
                </a:cxn>
                <a:cxn ang="0">
                  <a:pos x="117" y="239"/>
                </a:cxn>
                <a:cxn ang="0">
                  <a:pos x="21" y="305"/>
                </a:cxn>
                <a:cxn ang="0">
                  <a:pos x="132" y="381"/>
                </a:cxn>
                <a:cxn ang="0">
                  <a:pos x="0" y="410"/>
                </a:cxn>
                <a:cxn ang="0">
                  <a:pos x="184" y="487"/>
                </a:cxn>
                <a:cxn ang="0">
                  <a:pos x="36" y="591"/>
                </a:cxn>
                <a:cxn ang="0">
                  <a:pos x="230" y="556"/>
                </a:cxn>
                <a:cxn ang="0">
                  <a:pos x="281" y="563"/>
                </a:cxn>
                <a:cxn ang="0">
                  <a:pos x="306" y="578"/>
                </a:cxn>
                <a:cxn ang="0">
                  <a:pos x="352" y="588"/>
                </a:cxn>
                <a:cxn ang="0">
                  <a:pos x="407" y="594"/>
                </a:cxn>
                <a:cxn ang="0">
                  <a:pos x="465" y="601"/>
                </a:cxn>
                <a:cxn ang="0">
                  <a:pos x="514" y="622"/>
                </a:cxn>
                <a:cxn ang="0">
                  <a:pos x="687" y="734"/>
                </a:cxn>
                <a:cxn ang="0">
                  <a:pos x="428" y="563"/>
                </a:cxn>
                <a:cxn ang="0">
                  <a:pos x="58" y="419"/>
                </a:cxn>
                <a:cxn ang="0">
                  <a:pos x="281" y="477"/>
                </a:cxn>
                <a:cxn ang="0">
                  <a:pos x="554" y="581"/>
                </a:cxn>
                <a:cxn ang="0">
                  <a:pos x="263" y="452"/>
                </a:cxn>
                <a:cxn ang="0">
                  <a:pos x="58" y="315"/>
                </a:cxn>
                <a:cxn ang="0">
                  <a:pos x="216" y="360"/>
                </a:cxn>
                <a:cxn ang="0">
                  <a:pos x="222" y="342"/>
                </a:cxn>
                <a:cxn ang="0">
                  <a:pos x="192" y="187"/>
                </a:cxn>
                <a:cxn ang="0">
                  <a:pos x="391" y="439"/>
                </a:cxn>
                <a:cxn ang="0">
                  <a:pos x="576" y="573"/>
                </a:cxn>
                <a:cxn ang="0">
                  <a:pos x="583" y="563"/>
                </a:cxn>
                <a:cxn ang="0">
                  <a:pos x="324" y="362"/>
                </a:cxn>
                <a:cxn ang="0">
                  <a:pos x="220" y="200"/>
                </a:cxn>
                <a:cxn ang="0">
                  <a:pos x="320" y="107"/>
                </a:cxn>
                <a:cxn ang="0">
                  <a:pos x="581" y="53"/>
                </a:cxn>
                <a:cxn ang="0">
                  <a:pos x="672" y="0"/>
                </a:cxn>
              </a:cxnLst>
              <a:rect l="0" t="0" r="r" b="b"/>
              <a:pathLst>
                <a:path w="687" h="734">
                  <a:moveTo>
                    <a:pt x="672" y="0"/>
                  </a:moveTo>
                  <a:lnTo>
                    <a:pt x="539" y="56"/>
                  </a:lnTo>
                  <a:lnTo>
                    <a:pt x="391" y="86"/>
                  </a:lnTo>
                  <a:lnTo>
                    <a:pt x="273" y="86"/>
                  </a:lnTo>
                  <a:lnTo>
                    <a:pt x="171" y="82"/>
                  </a:lnTo>
                  <a:lnTo>
                    <a:pt x="184" y="171"/>
                  </a:lnTo>
                  <a:lnTo>
                    <a:pt x="94" y="190"/>
                  </a:lnTo>
                  <a:lnTo>
                    <a:pt x="117" y="239"/>
                  </a:lnTo>
                  <a:lnTo>
                    <a:pt x="147" y="276"/>
                  </a:lnTo>
                  <a:lnTo>
                    <a:pt x="21" y="305"/>
                  </a:lnTo>
                  <a:lnTo>
                    <a:pt x="80" y="353"/>
                  </a:lnTo>
                  <a:lnTo>
                    <a:pt x="132" y="381"/>
                  </a:lnTo>
                  <a:lnTo>
                    <a:pt x="51" y="400"/>
                  </a:lnTo>
                  <a:lnTo>
                    <a:pt x="0" y="410"/>
                  </a:lnTo>
                  <a:lnTo>
                    <a:pt x="110" y="468"/>
                  </a:lnTo>
                  <a:lnTo>
                    <a:pt x="184" y="487"/>
                  </a:lnTo>
                  <a:lnTo>
                    <a:pt x="154" y="524"/>
                  </a:lnTo>
                  <a:lnTo>
                    <a:pt x="36" y="591"/>
                  </a:lnTo>
                  <a:lnTo>
                    <a:pt x="139" y="610"/>
                  </a:lnTo>
                  <a:lnTo>
                    <a:pt x="230" y="556"/>
                  </a:lnTo>
                  <a:lnTo>
                    <a:pt x="187" y="609"/>
                  </a:lnTo>
                  <a:lnTo>
                    <a:pt x="281" y="563"/>
                  </a:lnTo>
                  <a:lnTo>
                    <a:pt x="235" y="605"/>
                  </a:lnTo>
                  <a:lnTo>
                    <a:pt x="306" y="578"/>
                  </a:lnTo>
                  <a:lnTo>
                    <a:pt x="287" y="601"/>
                  </a:lnTo>
                  <a:lnTo>
                    <a:pt x="352" y="588"/>
                  </a:lnTo>
                  <a:lnTo>
                    <a:pt x="347" y="609"/>
                  </a:lnTo>
                  <a:lnTo>
                    <a:pt x="407" y="594"/>
                  </a:lnTo>
                  <a:lnTo>
                    <a:pt x="388" y="615"/>
                  </a:lnTo>
                  <a:lnTo>
                    <a:pt x="465" y="601"/>
                  </a:lnTo>
                  <a:lnTo>
                    <a:pt x="465" y="626"/>
                  </a:lnTo>
                  <a:lnTo>
                    <a:pt x="514" y="622"/>
                  </a:lnTo>
                  <a:lnTo>
                    <a:pt x="532" y="649"/>
                  </a:lnTo>
                  <a:lnTo>
                    <a:pt x="687" y="734"/>
                  </a:lnTo>
                  <a:lnTo>
                    <a:pt x="570" y="629"/>
                  </a:lnTo>
                  <a:lnTo>
                    <a:pt x="428" y="563"/>
                  </a:lnTo>
                  <a:lnTo>
                    <a:pt x="236" y="495"/>
                  </a:lnTo>
                  <a:lnTo>
                    <a:pt x="58" y="419"/>
                  </a:lnTo>
                  <a:lnTo>
                    <a:pt x="146" y="395"/>
                  </a:lnTo>
                  <a:lnTo>
                    <a:pt x="281" y="477"/>
                  </a:lnTo>
                  <a:lnTo>
                    <a:pt x="393" y="507"/>
                  </a:lnTo>
                  <a:lnTo>
                    <a:pt x="554" y="581"/>
                  </a:lnTo>
                  <a:lnTo>
                    <a:pt x="415" y="503"/>
                  </a:lnTo>
                  <a:lnTo>
                    <a:pt x="263" y="452"/>
                  </a:lnTo>
                  <a:lnTo>
                    <a:pt x="161" y="381"/>
                  </a:lnTo>
                  <a:lnTo>
                    <a:pt x="58" y="315"/>
                  </a:lnTo>
                  <a:lnTo>
                    <a:pt x="159" y="293"/>
                  </a:lnTo>
                  <a:lnTo>
                    <a:pt x="216" y="360"/>
                  </a:lnTo>
                  <a:lnTo>
                    <a:pt x="409" y="476"/>
                  </a:lnTo>
                  <a:lnTo>
                    <a:pt x="222" y="342"/>
                  </a:lnTo>
                  <a:lnTo>
                    <a:pt x="124" y="210"/>
                  </a:lnTo>
                  <a:lnTo>
                    <a:pt x="192" y="187"/>
                  </a:lnTo>
                  <a:lnTo>
                    <a:pt x="257" y="324"/>
                  </a:lnTo>
                  <a:lnTo>
                    <a:pt x="391" y="439"/>
                  </a:lnTo>
                  <a:lnTo>
                    <a:pt x="494" y="515"/>
                  </a:lnTo>
                  <a:lnTo>
                    <a:pt x="576" y="573"/>
                  </a:lnTo>
                  <a:lnTo>
                    <a:pt x="679" y="677"/>
                  </a:lnTo>
                  <a:lnTo>
                    <a:pt x="583" y="563"/>
                  </a:lnTo>
                  <a:lnTo>
                    <a:pt x="458" y="468"/>
                  </a:lnTo>
                  <a:lnTo>
                    <a:pt x="324" y="362"/>
                  </a:lnTo>
                  <a:lnTo>
                    <a:pt x="266" y="295"/>
                  </a:lnTo>
                  <a:lnTo>
                    <a:pt x="220" y="200"/>
                  </a:lnTo>
                  <a:lnTo>
                    <a:pt x="208" y="107"/>
                  </a:lnTo>
                  <a:lnTo>
                    <a:pt x="320" y="107"/>
                  </a:lnTo>
                  <a:lnTo>
                    <a:pt x="412" y="100"/>
                  </a:lnTo>
                  <a:lnTo>
                    <a:pt x="581" y="53"/>
                  </a:lnTo>
                  <a:lnTo>
                    <a:pt x="672" y="0"/>
                  </a:lnTo>
                  <a:lnTo>
                    <a:pt x="672" y="0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125538"/>
            <a:ext cx="7283450" cy="1295400"/>
          </a:xfrm>
        </p:spPr>
        <p:txBody>
          <a:bodyPr/>
          <a:lstStyle/>
          <a:p>
            <a:pPr>
              <a:buFontTx/>
              <a:buNone/>
            </a:pPr>
            <a:r>
              <a:rPr lang="ru-RU" sz="5400" b="1">
                <a:solidFill>
                  <a:srgbClr val="FF0000"/>
                </a:solidFill>
              </a:rPr>
              <a:t>1.</a:t>
            </a:r>
            <a:r>
              <a:rPr lang="ru-RU" sz="5400" b="1">
                <a:solidFill>
                  <a:srgbClr val="006600"/>
                </a:solidFill>
              </a:rPr>
              <a:t> Найдите </a:t>
            </a:r>
            <a:r>
              <a:rPr lang="ru-RU" sz="5400" b="1" i="1">
                <a:solidFill>
                  <a:srgbClr val="006600"/>
                </a:solidFill>
              </a:rPr>
              <a:t>х+у </a:t>
            </a:r>
            <a:r>
              <a:rPr lang="ru-RU" sz="5400" b="1">
                <a:solidFill>
                  <a:srgbClr val="006600"/>
                </a:solidFill>
              </a:rPr>
              <a:t>:</a:t>
            </a:r>
            <a:endParaRPr lang="ru-RU" sz="5400" b="1" i="1">
              <a:solidFill>
                <a:srgbClr val="006600"/>
              </a:solidFill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900113" y="2492375"/>
          <a:ext cx="5981700" cy="2578100"/>
        </p:xfrm>
        <a:graphic>
          <a:graphicData uri="http://schemas.openxmlformats.org/presentationml/2006/ole">
            <p:oleObj spid="_x0000_s67586" name="Формула" r:id="rId3" imgW="876240" imgH="482400" progId="Equation.3">
              <p:embed/>
            </p:oleObj>
          </a:graphicData>
        </a:graphic>
      </p:graphicFrame>
      <p:pic>
        <p:nvPicPr>
          <p:cNvPr id="37892" name="Picture 4" descr="придумал_эврика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32688" y="0"/>
            <a:ext cx="1611312" cy="30686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>
                <a:solidFill>
                  <a:srgbClr val="FF0000"/>
                </a:solidFill>
              </a:rPr>
              <a:t>2. </a:t>
            </a:r>
            <a:r>
              <a:rPr lang="ru-RU" sz="4800" b="1">
                <a:solidFill>
                  <a:srgbClr val="006600"/>
                </a:solidFill>
              </a:rPr>
              <a:t>Найдите </a:t>
            </a:r>
            <a:r>
              <a:rPr lang="en-US" sz="4800" b="1" i="1">
                <a:solidFill>
                  <a:srgbClr val="006600"/>
                </a:solidFill>
              </a:rPr>
              <a:t>xy</a:t>
            </a:r>
            <a:r>
              <a:rPr lang="ru-RU" sz="4800" b="1">
                <a:solidFill>
                  <a:srgbClr val="006600"/>
                </a:solidFill>
              </a:rPr>
              <a:t> :</a:t>
            </a:r>
            <a:endParaRPr lang="ru-RU" sz="4800" b="1" i="1">
              <a:solidFill>
                <a:srgbClr val="FF0000"/>
              </a:solidFill>
            </a:endParaRP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>
            <p:ph idx="1"/>
          </p:nvPr>
        </p:nvGraphicFramePr>
        <p:xfrm>
          <a:off x="1042988" y="1844675"/>
          <a:ext cx="5761037" cy="3970338"/>
        </p:xfrm>
        <a:graphic>
          <a:graphicData uri="http://schemas.openxmlformats.org/presentationml/2006/ole">
            <p:oleObj spid="_x0000_s68610" name="Формула" r:id="rId3" imgW="825480" imgH="914400" progId="Equation.3">
              <p:embed/>
            </p:oleObj>
          </a:graphicData>
        </a:graphic>
      </p:graphicFrame>
      <p:pic>
        <p:nvPicPr>
          <p:cNvPr id="38916" name="Picture 4" descr="придумал_эврика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0288" y="260350"/>
            <a:ext cx="1308100" cy="24923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FF0000"/>
                </a:solidFill>
              </a:rPr>
              <a:t>3. </a:t>
            </a:r>
            <a:r>
              <a:rPr lang="ru-RU" sz="3200" b="1">
                <a:solidFill>
                  <a:srgbClr val="006600"/>
                </a:solidFill>
              </a:rPr>
              <a:t>Подберите решение системы </a:t>
            </a:r>
            <a:br>
              <a:rPr lang="ru-RU" sz="3200" b="1">
                <a:solidFill>
                  <a:srgbClr val="006600"/>
                </a:solidFill>
              </a:rPr>
            </a:br>
            <a:r>
              <a:rPr lang="ru-RU" sz="3200" b="1">
                <a:solidFill>
                  <a:srgbClr val="006600"/>
                </a:solidFill>
              </a:rPr>
              <a:t>    уравнений:</a:t>
            </a:r>
            <a:endParaRPr lang="ru-RU" sz="3200" b="1">
              <a:solidFill>
                <a:srgbClr val="FF0000"/>
              </a:solidFill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>
            <p:ph idx="1"/>
          </p:nvPr>
        </p:nvGraphicFramePr>
        <p:xfrm>
          <a:off x="900113" y="2060575"/>
          <a:ext cx="6588125" cy="2420938"/>
        </p:xfrm>
        <a:graphic>
          <a:graphicData uri="http://schemas.openxmlformats.org/presentationml/2006/ole">
            <p:oleObj spid="_x0000_s69634" name="Формула" r:id="rId3" imgW="1650960" imgH="482400" progId="Equation.3">
              <p:embed/>
            </p:oleObj>
          </a:graphicData>
        </a:graphic>
      </p:graphicFrame>
      <p:pic>
        <p:nvPicPr>
          <p:cNvPr id="39940" name="Picture 4" descr="придумал_эврика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6825" y="4365625"/>
            <a:ext cx="1308100" cy="24923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857224" y="285729"/>
            <a:ext cx="7772400" cy="642941"/>
          </a:xfrm>
        </p:spPr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4857784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sz="2800" b="1" dirty="0" smtClean="0">
                <a:solidFill>
                  <a:srgbClr val="D01650"/>
                </a:solidFill>
              </a:rPr>
              <a:t>Что называется решением системы уравнений   с   двумя переменными?</a:t>
            </a:r>
          </a:p>
          <a:p>
            <a:pPr marL="514350" indent="-514350" algn="l"/>
            <a:endParaRPr lang="ru-RU" sz="2800" b="1" dirty="0" smtClean="0">
              <a:solidFill>
                <a:srgbClr val="D01650"/>
              </a:solidFill>
            </a:endParaRPr>
          </a:p>
          <a:p>
            <a:pPr marL="514350" indent="-514350" algn="l"/>
            <a:r>
              <a:rPr lang="ru-RU" sz="2800" dirty="0" smtClean="0">
                <a:solidFill>
                  <a:srgbClr val="002060"/>
                </a:solidFill>
              </a:rPr>
              <a:t>а) </a:t>
            </a:r>
            <a:r>
              <a:rPr lang="ru-RU" sz="2800" i="1" dirty="0" smtClean="0">
                <a:solidFill>
                  <a:srgbClr val="002060"/>
                </a:solidFill>
              </a:rPr>
              <a:t>пара значений переменных, обращающая каждое уравнение системы в верное равенство;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б) значение переменной у;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в) значение переменной </a:t>
            </a:r>
            <a:r>
              <a:rPr lang="ru-RU" sz="2800" i="1" dirty="0" err="1" smtClean="0">
                <a:solidFill>
                  <a:srgbClr val="002060"/>
                </a:solidFill>
              </a:rPr>
              <a:t>х</a:t>
            </a:r>
            <a:r>
              <a:rPr lang="ru-RU" sz="2800" i="1" dirty="0" smtClean="0">
                <a:solidFill>
                  <a:srgbClr val="002060"/>
                </a:solidFill>
              </a:rPr>
              <a:t>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г) пары координат точек пересечения графиков уравнений</a:t>
            </a:r>
            <a:endParaRPr lang="ru-RU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435975" cy="2159000"/>
          </a:xfrm>
        </p:spPr>
        <p:txBody>
          <a:bodyPr/>
          <a:lstStyle/>
          <a:p>
            <a:pPr>
              <a:buFontTx/>
              <a:buNone/>
            </a:pPr>
            <a:r>
              <a:rPr lang="ru-RU" sz="3200" b="1">
                <a:solidFill>
                  <a:srgbClr val="FF0000"/>
                </a:solidFill>
              </a:rPr>
              <a:t>4. </a:t>
            </a:r>
            <a:r>
              <a:rPr lang="ru-RU" sz="3200" b="1"/>
              <a:t> </a:t>
            </a:r>
            <a:r>
              <a:rPr lang="ru-RU" sz="3200" b="1">
                <a:solidFill>
                  <a:srgbClr val="006600"/>
                </a:solidFill>
              </a:rPr>
              <a:t>Используя теорему Виета и теорему, обратную теореме Виета, решить систему уравнений: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250825" y="2616200"/>
          <a:ext cx="5545138" cy="2822575"/>
        </p:xfrm>
        <a:graphic>
          <a:graphicData uri="http://schemas.openxmlformats.org/presentationml/2006/ole">
            <p:oleObj spid="_x0000_s70658" name="Формула" r:id="rId3" imgW="685800" imgH="457200" progId="Equation.3">
              <p:embed/>
            </p:oleObj>
          </a:graphicData>
        </a:graphic>
      </p:graphicFrame>
      <p:pic>
        <p:nvPicPr>
          <p:cNvPr id="40964" name="Picture 4" descr="придумал_эврика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4365625"/>
            <a:ext cx="1308100" cy="24923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04813"/>
            <a:ext cx="8362950" cy="2879725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b="1">
                <a:solidFill>
                  <a:srgbClr val="FF0000"/>
                </a:solidFill>
              </a:rPr>
              <a:t>5. </a:t>
            </a:r>
            <a:r>
              <a:rPr lang="ru-RU" sz="3600" b="1"/>
              <a:t>    </a:t>
            </a:r>
            <a:r>
              <a:rPr lang="ru-RU" sz="3600" b="1">
                <a:solidFill>
                  <a:srgbClr val="006600"/>
                </a:solidFill>
              </a:rPr>
              <a:t>Используя графическое</a:t>
            </a:r>
          </a:p>
          <a:p>
            <a:pPr>
              <a:buFontTx/>
              <a:buNone/>
            </a:pPr>
            <a:r>
              <a:rPr lang="ru-RU" sz="3600" b="1">
                <a:solidFill>
                  <a:srgbClr val="006600"/>
                </a:solidFill>
              </a:rPr>
              <a:t>       представление, </a:t>
            </a:r>
          </a:p>
          <a:p>
            <a:pPr>
              <a:buFontTx/>
              <a:buNone/>
            </a:pPr>
            <a:r>
              <a:rPr lang="ru-RU" sz="3600" b="1">
                <a:solidFill>
                  <a:srgbClr val="006600"/>
                </a:solidFill>
              </a:rPr>
              <a:t>       определить, сколько </a:t>
            </a:r>
          </a:p>
          <a:p>
            <a:pPr>
              <a:buFontTx/>
              <a:buNone/>
            </a:pPr>
            <a:r>
              <a:rPr lang="ru-RU" sz="3600" b="1">
                <a:solidFill>
                  <a:srgbClr val="006600"/>
                </a:solidFill>
              </a:rPr>
              <a:t>       решений имеет система: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210175" y="2571750"/>
          <a:ext cx="73025" cy="236538"/>
        </p:xfrm>
        <a:graphic>
          <a:graphicData uri="http://schemas.openxmlformats.org/presentationml/2006/ole">
            <p:oleObj spid="_x0000_s71682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827088" y="3357563"/>
          <a:ext cx="5473700" cy="2241550"/>
        </p:xfrm>
        <a:graphic>
          <a:graphicData uri="http://schemas.openxmlformats.org/presentationml/2006/ole">
            <p:oleObj spid="_x0000_s71683" name="Формула" r:id="rId4" imgW="888840" imgH="507960" progId="Equation.3">
              <p:embed/>
            </p:oleObj>
          </a:graphicData>
        </a:graphic>
      </p:graphicFrame>
      <p:pic>
        <p:nvPicPr>
          <p:cNvPr id="41989" name="Picture 5" descr="придумал_эврика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96188" y="404813"/>
            <a:ext cx="1308100" cy="24923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800" b="1" dirty="0" smtClean="0">
                <a:solidFill>
                  <a:srgbClr val="D01650"/>
                </a:solidFill>
              </a:rPr>
              <a:t>2. Какая пара чисел является решением       данной системы уравнений</a:t>
            </a:r>
          </a:p>
          <a:p>
            <a:pPr>
              <a:buNone/>
            </a:pPr>
            <a:endParaRPr lang="ru-RU" sz="2800" b="1" dirty="0" smtClean="0">
              <a:solidFill>
                <a:srgbClr val="D01650"/>
              </a:solidFill>
            </a:endParaRPr>
          </a:p>
          <a:p>
            <a:pPr marL="514350" indent="-51435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         а) </a:t>
            </a:r>
            <a:r>
              <a:rPr lang="ru-RU" sz="2800" i="1" dirty="0" smtClean="0">
                <a:solidFill>
                  <a:srgbClr val="002060"/>
                </a:solidFill>
              </a:rPr>
              <a:t>( 6; 3 );</a:t>
            </a:r>
          </a:p>
          <a:p>
            <a:pPr marL="514350" indent="-514350">
              <a:buNone/>
            </a:pPr>
            <a:r>
              <a:rPr lang="ru-RU" sz="2800" i="1" dirty="0" smtClean="0">
                <a:solidFill>
                  <a:srgbClr val="002060"/>
                </a:solidFill>
              </a:rPr>
              <a:t>         б) (-3; -6);</a:t>
            </a:r>
          </a:p>
          <a:p>
            <a:pPr marL="514350" indent="-514350">
              <a:buNone/>
            </a:pPr>
            <a:r>
              <a:rPr lang="ru-RU" sz="2800" i="1" dirty="0" smtClean="0">
                <a:solidFill>
                  <a:srgbClr val="002060"/>
                </a:solidFill>
              </a:rPr>
              <a:t>         в) (2; -1);</a:t>
            </a:r>
          </a:p>
          <a:p>
            <a:pPr marL="514350" indent="-514350">
              <a:buNone/>
            </a:pPr>
            <a:r>
              <a:rPr lang="ru-RU" sz="2800" i="1" dirty="0" smtClean="0">
                <a:solidFill>
                  <a:srgbClr val="002060"/>
                </a:solidFill>
              </a:rPr>
              <a:t>         г) ( 3; 0 );</a:t>
            </a:r>
          </a:p>
          <a:p>
            <a:pPr>
              <a:buNone/>
            </a:pPr>
            <a:endParaRPr lang="ru-RU" sz="2800" b="1" dirty="0" smtClean="0">
              <a:solidFill>
                <a:srgbClr val="D01650"/>
              </a:solidFill>
            </a:endParaRPr>
          </a:p>
          <a:p>
            <a:pPr>
              <a:buNone/>
            </a:pPr>
            <a:endParaRPr lang="ru-RU" sz="2800" b="1" dirty="0">
              <a:solidFill>
                <a:srgbClr val="D016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572132" y="1571612"/>
          <a:ext cx="1720152" cy="1071570"/>
        </p:xfrm>
        <a:graphic>
          <a:graphicData uri="http://schemas.openxmlformats.org/presentationml/2006/ole">
            <p:oleObj spid="_x0000_s15362" name="Формула" r:id="rId3" imgW="7743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4857784"/>
          </a:xfrm>
        </p:spPr>
        <p:txBody>
          <a:bodyPr/>
          <a:lstStyle/>
          <a:p>
            <a:pPr marL="514350" indent="-514350" algn="l"/>
            <a:r>
              <a:rPr lang="ru-RU" sz="2800" b="1" dirty="0" smtClean="0">
                <a:solidFill>
                  <a:srgbClr val="D01650"/>
                </a:solidFill>
              </a:rPr>
              <a:t>3. Какие существуют способы решения систем уравнений   с   двумя переменными?</a:t>
            </a:r>
          </a:p>
          <a:p>
            <a:pPr marL="514350" indent="-514350" algn="l"/>
            <a:endParaRPr lang="ru-RU" sz="2800" b="1" dirty="0" smtClean="0">
              <a:solidFill>
                <a:srgbClr val="D01650"/>
              </a:solidFill>
            </a:endParaRPr>
          </a:p>
          <a:p>
            <a:pPr marL="514350" indent="-514350" algn="l"/>
            <a:r>
              <a:rPr lang="ru-RU" sz="2800" dirty="0" smtClean="0">
                <a:solidFill>
                  <a:srgbClr val="002060"/>
                </a:solidFill>
              </a:rPr>
              <a:t>а) </a:t>
            </a:r>
            <a:r>
              <a:rPr lang="ru-RU" sz="2800" i="1" dirty="0" smtClean="0">
                <a:solidFill>
                  <a:srgbClr val="002060"/>
                </a:solidFill>
              </a:rPr>
              <a:t>графический способ;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б) способ сложения;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в) иллюстративный способ;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г) способ подстановки</a:t>
            </a:r>
          </a:p>
          <a:p>
            <a:pPr marL="514350" indent="-514350" algn="l"/>
            <a:r>
              <a:rPr lang="ru-RU" sz="2800" i="1" dirty="0" err="1" smtClean="0">
                <a:solidFill>
                  <a:srgbClr val="002060"/>
                </a:solidFill>
              </a:rPr>
              <a:t>д</a:t>
            </a:r>
            <a:r>
              <a:rPr lang="ru-RU" sz="2800" i="1" dirty="0" smtClean="0">
                <a:solidFill>
                  <a:srgbClr val="002060"/>
                </a:solidFill>
              </a:rPr>
              <a:t>) способ замены</a:t>
            </a:r>
            <a:endParaRPr lang="ru-RU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4857784"/>
          </a:xfrm>
        </p:spPr>
        <p:txBody>
          <a:bodyPr/>
          <a:lstStyle/>
          <a:p>
            <a:pPr marL="514350" indent="-514350" algn="l"/>
            <a:r>
              <a:rPr lang="ru-RU" sz="2800" b="1" dirty="0" smtClean="0">
                <a:solidFill>
                  <a:srgbClr val="D01650"/>
                </a:solidFill>
              </a:rPr>
              <a:t>4. Составьте алгоритм решения систем уравнений с двумя переменными способом подстановки</a:t>
            </a:r>
          </a:p>
          <a:p>
            <a:pPr marL="514350" indent="-514350" algn="l"/>
            <a:r>
              <a:rPr lang="ru-RU" sz="2800" dirty="0" smtClean="0">
                <a:solidFill>
                  <a:srgbClr val="002060"/>
                </a:solidFill>
              </a:rPr>
              <a:t>а) </a:t>
            </a:r>
            <a:r>
              <a:rPr lang="ru-RU" sz="2800" i="1" dirty="0" smtClean="0">
                <a:solidFill>
                  <a:srgbClr val="002060"/>
                </a:solidFill>
              </a:rPr>
              <a:t>решить получившееся уравнение с одной переменной;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б) выразить из какого-нибудь уравнения одну переменную через другую;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в) найти соответствующее значение второй переменной 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г) подставить полученное выражение во второе уравнение</a:t>
            </a:r>
            <a:endParaRPr lang="ru-RU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4857784"/>
          </a:xfrm>
        </p:spPr>
        <p:txBody>
          <a:bodyPr/>
          <a:lstStyle/>
          <a:p>
            <a:pPr marL="514350" indent="-514350" algn="l"/>
            <a:r>
              <a:rPr lang="ru-RU" sz="2800" b="1" dirty="0" smtClean="0">
                <a:solidFill>
                  <a:srgbClr val="D01650"/>
                </a:solidFill>
              </a:rPr>
              <a:t>5.  Что называется графиком уравнения   с   двумя переменными?</a:t>
            </a:r>
          </a:p>
          <a:p>
            <a:pPr marL="514350" indent="-514350" algn="l"/>
            <a:r>
              <a:rPr lang="ru-RU" sz="2800" dirty="0" smtClean="0">
                <a:solidFill>
                  <a:srgbClr val="002060"/>
                </a:solidFill>
              </a:rPr>
              <a:t>а) </a:t>
            </a:r>
            <a:r>
              <a:rPr lang="ru-RU" sz="2800" i="1" dirty="0" smtClean="0">
                <a:solidFill>
                  <a:srgbClr val="002060"/>
                </a:solidFill>
              </a:rPr>
              <a:t>множество точек координатной плоскости, координаты которых обращают уравнение в верное равенство;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б) координаты точек;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в) пара координат любой точки;</a:t>
            </a:r>
          </a:p>
          <a:p>
            <a:pPr marL="514350" indent="-514350" algn="l"/>
            <a:r>
              <a:rPr lang="ru-RU" sz="2800" i="1" dirty="0" smtClean="0">
                <a:solidFill>
                  <a:srgbClr val="002060"/>
                </a:solidFill>
              </a:rPr>
              <a:t>г) множество точек координатной плоскости</a:t>
            </a:r>
            <a:endParaRPr lang="ru-RU" sz="28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8286808" cy="4857784"/>
          </a:xfrm>
        </p:spPr>
        <p:txBody>
          <a:bodyPr/>
          <a:lstStyle/>
          <a:p>
            <a:pPr marL="514350" indent="-514350" algn="l"/>
            <a:r>
              <a:rPr lang="ru-RU" sz="2800" b="1" dirty="0" smtClean="0">
                <a:solidFill>
                  <a:srgbClr val="D01650"/>
                </a:solidFill>
              </a:rPr>
              <a:t>6.  Составьте алгоритм решения системы уравнений графическим способом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9231" y="2555631"/>
            <a:ext cx="682391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а)  найти точки пересечения графиков уравнений:</a:t>
            </a:r>
          </a:p>
          <a:p>
            <a:endParaRPr lang="ru-RU" dirty="0" smtClean="0"/>
          </a:p>
          <a:p>
            <a:r>
              <a:rPr lang="ru-RU" dirty="0" smtClean="0"/>
              <a:t>б)  построить в одной системе координат графики уравнений;</a:t>
            </a:r>
          </a:p>
          <a:p>
            <a:endParaRPr lang="ru-RU" dirty="0" smtClean="0"/>
          </a:p>
          <a:p>
            <a:r>
              <a:rPr lang="ru-RU" dirty="0" smtClean="0"/>
              <a:t>в)  записать ответ:</a:t>
            </a:r>
          </a:p>
          <a:p>
            <a:endParaRPr lang="ru-RU" dirty="0" smtClean="0"/>
          </a:p>
          <a:p>
            <a:r>
              <a:rPr lang="ru-RU" dirty="0" smtClean="0"/>
              <a:t>г)  определить координаты точек пресечения графиков.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10</Template>
  <TotalTime>746</TotalTime>
  <Words>1473</Words>
  <Application>Microsoft Office PowerPoint</Application>
  <PresentationFormat>Экран (4:3)</PresentationFormat>
  <Paragraphs>444</Paragraphs>
  <Slides>41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41</vt:i4>
      </vt:variant>
    </vt:vector>
  </HeadingPairs>
  <TitlesOfParts>
    <vt:vector size="44" baseType="lpstr">
      <vt:lpstr>Шаблон 10</vt:lpstr>
      <vt:lpstr>Формула</vt:lpstr>
      <vt:lpstr>Microsoft Equation 3.0</vt:lpstr>
      <vt:lpstr>Слайд 1</vt:lpstr>
      <vt:lpstr>Эпиграф: Китайская мудрость:   « Я слышу – я забываю,  я вижу – запоминаю, я делаю – я усваиваю» </vt:lpstr>
      <vt:lpstr>Цели урока:</vt:lpstr>
      <vt:lpstr>Тест</vt:lpstr>
      <vt:lpstr>Слайд 5</vt:lpstr>
      <vt:lpstr>Слайд 6</vt:lpstr>
      <vt:lpstr>Слайд 7</vt:lpstr>
      <vt:lpstr>Слайд 8</vt:lpstr>
      <vt:lpstr>Слайд 9</vt:lpstr>
      <vt:lpstr>Слайд 10</vt:lpstr>
      <vt:lpstr>     8.  Выберите правильное соответствие уравнений и графиков уравнений </vt:lpstr>
      <vt:lpstr>Слайд 12</vt:lpstr>
      <vt:lpstr>Слайд 13</vt:lpstr>
      <vt:lpstr>Ответы к тесту</vt:lpstr>
      <vt:lpstr>Слайд 15</vt:lpstr>
      <vt:lpstr>Решение системы графическим способом</vt:lpstr>
      <vt:lpstr>Слайд 17</vt:lpstr>
      <vt:lpstr>Слайд 18</vt:lpstr>
      <vt:lpstr>Слайд 19</vt:lpstr>
      <vt:lpstr>Слайд 20</vt:lpstr>
      <vt:lpstr>Слайд 21</vt:lpstr>
      <vt:lpstr>Способ подстановки (алгоритм)</vt:lpstr>
      <vt:lpstr>Решение системы уравнений                            способом подстановки</vt:lpstr>
      <vt:lpstr>Способ сложения (алгоритм) </vt:lpstr>
      <vt:lpstr>Решение системы уравнений способом сложения</vt:lpstr>
      <vt:lpstr>Метод замены</vt:lpstr>
      <vt:lpstr>Самостоятельная работа</vt:lpstr>
      <vt:lpstr>Самостоятельная работа  (ответы)</vt:lpstr>
      <vt:lpstr>Слайд 29</vt:lpstr>
      <vt:lpstr>Слайд 30</vt:lpstr>
      <vt:lpstr>Решите систему уравнений</vt:lpstr>
      <vt:lpstr>Домашнее задание:</vt:lpstr>
      <vt:lpstr>Домашнее задание:</vt:lpstr>
      <vt:lpstr>Домашнее задание:</vt:lpstr>
      <vt:lpstr>Слайд 35</vt:lpstr>
      <vt:lpstr>Слайд 36</vt:lpstr>
      <vt:lpstr>Слайд 37</vt:lpstr>
      <vt:lpstr>2. Найдите xy :</vt:lpstr>
      <vt:lpstr>3. Подберите решение системы      уравнений:</vt:lpstr>
      <vt:lpstr>Слайд 40</vt:lpstr>
      <vt:lpstr>Слайд 41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</dc:creator>
  <cp:lastModifiedBy>Валентина</cp:lastModifiedBy>
  <cp:revision>77</cp:revision>
  <dcterms:created xsi:type="dcterms:W3CDTF">2011-12-12T18:23:24Z</dcterms:created>
  <dcterms:modified xsi:type="dcterms:W3CDTF">2011-12-15T19:14:19Z</dcterms:modified>
</cp:coreProperties>
</file>